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142.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129.xml" ContentType="application/vnd.openxmlformats-officedocument.presentationml.slide+xml"/>
  <Override PartName="/ppt/slides/slide147.xml" ContentType="application/vnd.openxmlformats-officedocument.presentationml.slide+xml"/>
  <Override PartName="/ppt/slides/slide99.xml" ContentType="application/vnd.openxmlformats-officedocument.presentationml.slide+xml"/>
  <Override PartName="/ppt/slides/slide118.xml" ContentType="application/vnd.openxmlformats-officedocument.presentationml.slide+xml"/>
  <Override PartName="/ppt/slides/slide136.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s/slide150.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19.xml" ContentType="application/vnd.openxmlformats-officedocument.presentationml.slide+xml"/>
  <Override PartName="/ppt/slides/slide148.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55.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44.xml" ContentType="application/vnd.openxmlformats-officedocument.presentationml.slide+xml"/>
  <Override PartName="/ppt/slides/slide153.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51.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Layouts/slideLayout11.xml" ContentType="application/vnd.openxmlformats-officedocument.presentationml.slideLayout+xml"/>
  <Override PartName="/ppt/slides/slide138.xml" ContentType="application/vnd.openxmlformats-officedocument.presentationml.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s/slide20.xml" ContentType="application/vnd.openxmlformats-officedocument.presentationml.slide+xml"/>
  <Override PartName="/ppt/slides/slide139.xml" ContentType="application/vnd.openxmlformats-officedocument.presentationml.slide+xml"/>
  <Override PartName="/ppt/slides/slide157.xml" ContentType="application/vnd.openxmlformats-officedocument.presentationml.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9"/>
  </p:notesMasterIdLst>
  <p:sldIdLst>
    <p:sldId id="257" r:id="rId2"/>
    <p:sldId id="281" r:id="rId3"/>
    <p:sldId id="272" r:id="rId4"/>
    <p:sldId id="273" r:id="rId5"/>
    <p:sldId id="275" r:id="rId6"/>
    <p:sldId id="293" r:id="rId7"/>
    <p:sldId id="266" r:id="rId8"/>
    <p:sldId id="276" r:id="rId9"/>
    <p:sldId id="274" r:id="rId10"/>
    <p:sldId id="277" r:id="rId11"/>
    <p:sldId id="278" r:id="rId12"/>
    <p:sldId id="279" r:id="rId13"/>
    <p:sldId id="284" r:id="rId14"/>
    <p:sldId id="280" r:id="rId15"/>
    <p:sldId id="259" r:id="rId16"/>
    <p:sldId id="267" r:id="rId17"/>
    <p:sldId id="283" r:id="rId18"/>
    <p:sldId id="282" r:id="rId19"/>
    <p:sldId id="287" r:id="rId20"/>
    <p:sldId id="285" r:id="rId21"/>
    <p:sldId id="286" r:id="rId22"/>
    <p:sldId id="288" r:id="rId23"/>
    <p:sldId id="260" r:id="rId24"/>
    <p:sldId id="268" r:id="rId25"/>
    <p:sldId id="291" r:id="rId26"/>
    <p:sldId id="295" r:id="rId27"/>
    <p:sldId id="306" r:id="rId28"/>
    <p:sldId id="304" r:id="rId29"/>
    <p:sldId id="294" r:id="rId30"/>
    <p:sldId id="297" r:id="rId31"/>
    <p:sldId id="296" r:id="rId32"/>
    <p:sldId id="292" r:id="rId33"/>
    <p:sldId id="299" r:id="rId34"/>
    <p:sldId id="300" r:id="rId35"/>
    <p:sldId id="298" r:id="rId36"/>
    <p:sldId id="301" r:id="rId37"/>
    <p:sldId id="303" r:id="rId38"/>
    <p:sldId id="302" r:id="rId39"/>
    <p:sldId id="309" r:id="rId40"/>
    <p:sldId id="261" r:id="rId41"/>
    <p:sldId id="310" r:id="rId42"/>
    <p:sldId id="307" r:id="rId43"/>
    <p:sldId id="312" r:id="rId44"/>
    <p:sldId id="311" r:id="rId45"/>
    <p:sldId id="314" r:id="rId46"/>
    <p:sldId id="315" r:id="rId47"/>
    <p:sldId id="313" r:id="rId48"/>
    <p:sldId id="316" r:id="rId49"/>
    <p:sldId id="339" r:id="rId50"/>
    <p:sldId id="308" r:id="rId51"/>
    <p:sldId id="318" r:id="rId52"/>
    <p:sldId id="337" r:id="rId53"/>
    <p:sldId id="319" r:id="rId54"/>
    <p:sldId id="340" r:id="rId55"/>
    <p:sldId id="320" r:id="rId56"/>
    <p:sldId id="321" r:id="rId57"/>
    <p:sldId id="317" r:id="rId58"/>
    <p:sldId id="323" r:id="rId59"/>
    <p:sldId id="338" r:id="rId60"/>
    <p:sldId id="324" r:id="rId61"/>
    <p:sldId id="341" r:id="rId62"/>
    <p:sldId id="325" r:id="rId63"/>
    <p:sldId id="342" r:id="rId64"/>
    <p:sldId id="326" r:id="rId65"/>
    <p:sldId id="328" r:id="rId66"/>
    <p:sldId id="327" r:id="rId67"/>
    <p:sldId id="343" r:id="rId68"/>
    <p:sldId id="322" r:id="rId69"/>
    <p:sldId id="330" r:id="rId70"/>
    <p:sldId id="334" r:id="rId71"/>
    <p:sldId id="335" r:id="rId72"/>
    <p:sldId id="332" r:id="rId73"/>
    <p:sldId id="344" r:id="rId74"/>
    <p:sldId id="333" r:id="rId75"/>
    <p:sldId id="331" r:id="rId76"/>
    <p:sldId id="345" r:id="rId77"/>
    <p:sldId id="346" r:id="rId78"/>
    <p:sldId id="347" r:id="rId79"/>
    <p:sldId id="348" r:id="rId80"/>
    <p:sldId id="349" r:id="rId81"/>
    <p:sldId id="350" r:id="rId82"/>
    <p:sldId id="351" r:id="rId83"/>
    <p:sldId id="270" r:id="rId84"/>
    <p:sldId id="352" r:id="rId85"/>
    <p:sldId id="358" r:id="rId86"/>
    <p:sldId id="360" r:id="rId87"/>
    <p:sldId id="362" r:id="rId88"/>
    <p:sldId id="363" r:id="rId89"/>
    <p:sldId id="364" r:id="rId90"/>
    <p:sldId id="365" r:id="rId91"/>
    <p:sldId id="353" r:id="rId92"/>
    <p:sldId id="359" r:id="rId93"/>
    <p:sldId id="367" r:id="rId94"/>
    <p:sldId id="369" r:id="rId95"/>
    <p:sldId id="372" r:id="rId96"/>
    <p:sldId id="373" r:id="rId97"/>
    <p:sldId id="370" r:id="rId98"/>
    <p:sldId id="374" r:id="rId99"/>
    <p:sldId id="371" r:id="rId100"/>
    <p:sldId id="375" r:id="rId101"/>
    <p:sldId id="368" r:id="rId102"/>
    <p:sldId id="376" r:id="rId103"/>
    <p:sldId id="377" r:id="rId104"/>
    <p:sldId id="361" r:id="rId105"/>
    <p:sldId id="378" r:id="rId106"/>
    <p:sldId id="379" r:id="rId107"/>
    <p:sldId id="354" r:id="rId108"/>
    <p:sldId id="380" r:id="rId109"/>
    <p:sldId id="382" r:id="rId110"/>
    <p:sldId id="381" r:id="rId111"/>
    <p:sldId id="355" r:id="rId112"/>
    <p:sldId id="384" r:id="rId113"/>
    <p:sldId id="383" r:id="rId114"/>
    <p:sldId id="385" r:id="rId115"/>
    <p:sldId id="356" r:id="rId116"/>
    <p:sldId id="357" r:id="rId117"/>
    <p:sldId id="387" r:id="rId118"/>
    <p:sldId id="388" r:id="rId119"/>
    <p:sldId id="386" r:id="rId120"/>
    <p:sldId id="390" r:id="rId121"/>
    <p:sldId id="263" r:id="rId122"/>
    <p:sldId id="399" r:id="rId123"/>
    <p:sldId id="271" r:id="rId124"/>
    <p:sldId id="400" r:id="rId125"/>
    <p:sldId id="264" r:id="rId126"/>
    <p:sldId id="401" r:id="rId127"/>
    <p:sldId id="398" r:id="rId128"/>
    <p:sldId id="391" r:id="rId129"/>
    <p:sldId id="392" r:id="rId130"/>
    <p:sldId id="393" r:id="rId131"/>
    <p:sldId id="394" r:id="rId132"/>
    <p:sldId id="395" r:id="rId133"/>
    <p:sldId id="402" r:id="rId134"/>
    <p:sldId id="403" r:id="rId135"/>
    <p:sldId id="408" r:id="rId136"/>
    <p:sldId id="396" r:id="rId137"/>
    <p:sldId id="397" r:id="rId138"/>
    <p:sldId id="404" r:id="rId139"/>
    <p:sldId id="405" r:id="rId140"/>
    <p:sldId id="409" r:id="rId141"/>
    <p:sldId id="265" r:id="rId142"/>
    <p:sldId id="418" r:id="rId143"/>
    <p:sldId id="424" r:id="rId144"/>
    <p:sldId id="412" r:id="rId145"/>
    <p:sldId id="410" r:id="rId146"/>
    <p:sldId id="416" r:id="rId147"/>
    <p:sldId id="414" r:id="rId148"/>
    <p:sldId id="413" r:id="rId149"/>
    <p:sldId id="417" r:id="rId150"/>
    <p:sldId id="415" r:id="rId151"/>
    <p:sldId id="427" r:id="rId152"/>
    <p:sldId id="430" r:id="rId153"/>
    <p:sldId id="429" r:id="rId154"/>
    <p:sldId id="431" r:id="rId155"/>
    <p:sldId id="428" r:id="rId156"/>
    <p:sldId id="432" r:id="rId157"/>
    <p:sldId id="426" r:id="rId158"/>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197" autoAdjust="0"/>
  </p:normalViewPr>
  <p:slideViewPr>
    <p:cSldViewPr>
      <p:cViewPr varScale="1">
        <p:scale>
          <a:sx n="43" d="100"/>
          <a:sy n="43" d="100"/>
        </p:scale>
        <p:origin x="-475" y="-6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notesMaster" Target="notesMasters/notesMaster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tableStyles" Target="tableStyle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685E9B-5986-4C14-96F7-8228A09805E3}" type="datetimeFigureOut">
              <a:rPr lang="es-CO" smtClean="0"/>
              <a:pPr/>
              <a:t>16/06/2012</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E91528-2F6F-4197-8AD8-F311D175BE2D}" type="slidenum">
              <a:rPr lang="es-CO" smtClean="0"/>
              <a:pPr/>
              <a:t>‹Nº›</a:t>
            </a:fld>
            <a:endParaRPr lang="es-CO"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0BE91528-2F6F-4197-8AD8-F311D175BE2D}" type="slidenum">
              <a:rPr lang="es-CO" smtClean="0"/>
              <a:pPr/>
              <a:t>54</a:t>
            </a:fld>
            <a:endParaRPr lang="es-CO"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E16EA496-8370-45B3-A3C3-E1B02E7B2608}" type="datetimeFigureOut">
              <a:rPr lang="es-CO" smtClean="0"/>
              <a:pPr/>
              <a:t>16/06/2012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ED92F352-B590-4122-BFA9-E758099FC00E}" type="slidenum">
              <a:rPr lang="es-CO" smtClean="0"/>
              <a:pPr/>
              <a:t>‹Nº›</a:t>
            </a:fld>
            <a:endParaRPr lang="es-CO"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16EA496-8370-45B3-A3C3-E1B02E7B2608}" type="datetimeFigureOut">
              <a:rPr lang="es-CO" smtClean="0"/>
              <a:pPr/>
              <a:t>16/06/2012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ED92F352-B590-4122-BFA9-E758099FC00E}" type="slidenum">
              <a:rPr lang="es-CO" smtClean="0"/>
              <a:pPr/>
              <a:t>‹Nº›</a:t>
            </a:fld>
            <a:endParaRPr lang="es-CO"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16EA496-8370-45B3-A3C3-E1B02E7B2608}" type="datetimeFigureOut">
              <a:rPr lang="es-CO" smtClean="0"/>
              <a:pPr/>
              <a:t>16/06/2012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ED92F352-B590-4122-BFA9-E758099FC00E}" type="slidenum">
              <a:rPr lang="es-CO" smtClean="0"/>
              <a:pPr/>
              <a:t>‹Nº›</a:t>
            </a:fld>
            <a:endParaRPr lang="es-CO"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E16EA496-8370-45B3-A3C3-E1B02E7B2608}" type="datetimeFigureOut">
              <a:rPr lang="es-CO" smtClean="0"/>
              <a:pPr/>
              <a:t>16/06/2012</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ED92F352-B590-4122-BFA9-E758099FC00E}" type="slidenum">
              <a:rPr lang="es-CO" smtClean="0"/>
              <a:pPr/>
              <a:t>‹Nº›</a:t>
            </a:fld>
            <a:endParaRPr lang="es-CO"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E16EA496-8370-45B3-A3C3-E1B02E7B2608}" type="datetimeFigureOut">
              <a:rPr lang="es-CO" smtClean="0"/>
              <a:pPr/>
              <a:t>16/06/2012</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ED92F352-B590-4122-BFA9-E758099FC00E}" type="slidenum">
              <a:rPr lang="es-CO" smtClean="0"/>
              <a:pPr/>
              <a:t>‹Nº›</a:t>
            </a:fld>
            <a:endParaRPr lang="es-CO"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E16EA496-8370-45B3-A3C3-E1B02E7B2608}" type="datetimeFigureOut">
              <a:rPr lang="es-CO" smtClean="0"/>
              <a:pPr/>
              <a:t>16/06/2012</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ED92F352-B590-4122-BFA9-E758099FC00E}" type="slidenum">
              <a:rPr lang="es-CO" smtClean="0"/>
              <a:pPr/>
              <a:t>‹Nº›</a:t>
            </a:fld>
            <a:endParaRPr lang="es-CO"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16EA496-8370-45B3-A3C3-E1B02E7B2608}" type="datetimeFigureOut">
              <a:rPr lang="es-CO" smtClean="0"/>
              <a:pPr/>
              <a:t>16/06/2012</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ED92F352-B590-4122-BFA9-E758099FC00E}" type="slidenum">
              <a:rPr lang="es-CO" smtClean="0"/>
              <a:pPr/>
              <a:t>‹Nº›</a:t>
            </a:fld>
            <a:endParaRPr lang="es-CO"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16EA496-8370-45B3-A3C3-E1B02E7B2608}" type="datetimeFigureOut">
              <a:rPr lang="es-CO" smtClean="0"/>
              <a:pPr/>
              <a:t>16/06/2012</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ED92F352-B590-4122-BFA9-E758099FC00E}" type="slidenum">
              <a:rPr lang="es-CO" smtClean="0"/>
              <a:pPr/>
              <a:t>‹Nº›</a:t>
            </a:fld>
            <a:endParaRPr lang="es-CO"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16EA496-8370-45B3-A3C3-E1B02E7B2608}" type="datetimeFigureOut">
              <a:rPr lang="es-CO" smtClean="0"/>
              <a:pPr/>
              <a:t>16/06/2012</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ED92F352-B590-4122-BFA9-E758099FC00E}" type="slidenum">
              <a:rPr lang="es-CO" smtClean="0"/>
              <a:pPr/>
              <a:t>‹Nº›</a:t>
            </a:fld>
            <a:endParaRPr lang="es-CO"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16EA496-8370-45B3-A3C3-E1B02E7B2608}" type="datetimeFigureOut">
              <a:rPr lang="es-CO" smtClean="0"/>
              <a:pPr/>
              <a:t>16/06/2012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ED92F352-B590-4122-BFA9-E758099FC00E}" type="slidenum">
              <a:rPr lang="es-CO" smtClean="0"/>
              <a:pPr/>
              <a:t>‹Nº›</a:t>
            </a:fld>
            <a:endParaRPr lang="es-CO"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16EA496-8370-45B3-A3C3-E1B02E7B2608}" type="datetimeFigureOut">
              <a:rPr lang="es-CO" smtClean="0"/>
              <a:pPr/>
              <a:t>16/06/2012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ED92F352-B590-4122-BFA9-E758099FC00E}" type="slidenum">
              <a:rPr lang="es-CO" smtClean="0"/>
              <a:pPr/>
              <a:t>‹Nº›</a:t>
            </a:fld>
            <a:endParaRPr lang="es-CO"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6EA496-8370-45B3-A3C3-E1B02E7B2608}" type="datetimeFigureOut">
              <a:rPr lang="es-CO" smtClean="0"/>
              <a:pPr/>
              <a:t>16/06/2012</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92F352-B590-4122-BFA9-E758099FC00E}" type="slidenum">
              <a:rPr lang="es-CO" smtClean="0"/>
              <a:pPr/>
              <a:t>‹Nº›</a:t>
            </a:fld>
            <a:endParaRPr lang="es-CO"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gif"/></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6.jpeg"/></Relationships>
</file>

<file path=ppt/slides/_rels/slide5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gif"/><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87.jpeg"/><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2.xml"/><Relationship Id="rId4" Type="http://schemas.openxmlformats.org/officeDocument/2006/relationships/image" Target="../media/image91.jpeg"/></Relationships>
</file>

<file path=ppt/slides/_rels/slide102.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hyperlink" Target="http://es.wikipedia.org/wiki/Emperador_romano" TargetMode="External"/><Relationship Id="rId2" Type="http://schemas.openxmlformats.org/officeDocument/2006/relationships/image" Target="../media/image104.jpeg"/><Relationship Id="rId1" Type="http://schemas.openxmlformats.org/officeDocument/2006/relationships/slideLayout" Target="../slideLayouts/slideLayout2.xml"/><Relationship Id="rId6" Type="http://schemas.openxmlformats.org/officeDocument/2006/relationships/hyperlink" Target="http://es.wikipedia.org/wiki/81" TargetMode="External"/><Relationship Id="rId5" Type="http://schemas.openxmlformats.org/officeDocument/2006/relationships/hyperlink" Target="http://es.wikipedia.org/wiki/14_de_octubre" TargetMode="External"/><Relationship Id="rId4" Type="http://schemas.openxmlformats.org/officeDocument/2006/relationships/hyperlink" Target="http://es.wikipedia.org/wiki/Imperio_romano" TargetMode="External"/></Relationships>
</file>

<file path=ppt/slides/_rels/slide109.xml.rels><?xml version="1.0" encoding="UTF-8" standalone="yes"?>
<Relationships xmlns="http://schemas.openxmlformats.org/package/2006/relationships"><Relationship Id="rId3" Type="http://schemas.openxmlformats.org/officeDocument/2006/relationships/hyperlink" Target="http://es.wikipedia.org/wiki/Tito" TargetMode="External"/><Relationship Id="rId2" Type="http://schemas.openxmlformats.org/officeDocument/2006/relationships/hyperlink" Target="http://es.wikipedia.org/wiki/Tito_Flavio_Vespasiano" TargetMode="Externa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9.jpeg"/><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113.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2.xml"/><Relationship Id="rId4" Type="http://schemas.openxmlformats.org/officeDocument/2006/relationships/image" Target="../media/image109.gif"/></Relationships>
</file>

<file path=ppt/slides/_rels/slide118.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9.gif"/><Relationship Id="rId1" Type="http://schemas.openxmlformats.org/officeDocument/2006/relationships/slideLayout" Target="../slideLayouts/slideLayout2.xml"/><Relationship Id="rId4" Type="http://schemas.openxmlformats.org/officeDocument/2006/relationships/image" Target="../media/image107.jpeg"/></Relationships>
</file>

<file path=ppt/slides/_rels/slide11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97.jpeg"/><Relationship Id="rId1" Type="http://schemas.openxmlformats.org/officeDocument/2006/relationships/slideLayout" Target="../slideLayouts/slideLayout2.xml"/><Relationship Id="rId4" Type="http://schemas.openxmlformats.org/officeDocument/2006/relationships/image" Target="../media/image120.jpeg"/></Relationships>
</file>

<file path=ppt/slides/_rels/slide146.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Bisel"/>
          <p:cNvSpPr/>
          <p:nvPr/>
        </p:nvSpPr>
        <p:spPr>
          <a:xfrm>
            <a:off x="395536" y="764704"/>
            <a:ext cx="4896544" cy="5472608"/>
          </a:xfrm>
          <a:prstGeom prst="beve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dirty="0" smtClean="0">
                <a:solidFill>
                  <a:srgbClr val="002060"/>
                </a:solidFill>
                <a:latin typeface="Script MT Bold" pitchFamily="66" charset="0"/>
              </a:rPr>
              <a:t>Cronograma profético</a:t>
            </a:r>
            <a:endParaRPr lang="es-CO" sz="5400" dirty="0">
              <a:solidFill>
                <a:srgbClr val="002060"/>
              </a:solidFill>
              <a:latin typeface="Script MT Bold" pitchFamily="66" charset="0"/>
            </a:endParaRPr>
          </a:p>
        </p:txBody>
      </p:sp>
      <p:sp>
        <p:nvSpPr>
          <p:cNvPr id="5" name="4 Rectángulo"/>
          <p:cNvSpPr/>
          <p:nvPr/>
        </p:nvSpPr>
        <p:spPr>
          <a:xfrm>
            <a:off x="5436096" y="332657"/>
            <a:ext cx="3707904" cy="2862322"/>
          </a:xfrm>
          <a:prstGeom prst="rect">
            <a:avLst/>
          </a:prstGeom>
        </p:spPr>
        <p:txBody>
          <a:bodyPr wrap="square">
            <a:spAutoFit/>
          </a:bodyPr>
          <a:lstStyle/>
          <a:p>
            <a:pPr algn="ctr"/>
            <a:r>
              <a:rPr lang="es-CO" sz="6000" dirty="0" smtClean="0">
                <a:solidFill>
                  <a:srgbClr val="002060"/>
                </a:solidFill>
                <a:latin typeface="Script MT Bold" pitchFamily="66" charset="0"/>
              </a:rPr>
              <a:t>Profecía de los siete sellos</a:t>
            </a:r>
            <a:endParaRPr lang="es-CO" sz="6000" dirty="0">
              <a:solidFill>
                <a:srgbClr val="002060"/>
              </a:solidFill>
              <a:latin typeface="Script MT Bold" pitchFamily="66" charset="0"/>
            </a:endParaRPr>
          </a:p>
        </p:txBody>
      </p:sp>
      <p:pic>
        <p:nvPicPr>
          <p:cNvPr id="21506" name="Picture 2" descr="http://apocalipsis18-4.com/7selloslibro.jpg"/>
          <p:cNvPicPr>
            <a:picLocks noChangeAspect="1" noChangeArrowheads="1"/>
          </p:cNvPicPr>
          <p:nvPr/>
        </p:nvPicPr>
        <p:blipFill>
          <a:blip r:embed="rId2" cstate="print"/>
          <a:srcRect/>
          <a:stretch>
            <a:fillRect/>
          </a:stretch>
        </p:blipFill>
        <p:spPr bwMode="auto">
          <a:xfrm>
            <a:off x="5436096" y="3190874"/>
            <a:ext cx="3384376" cy="3046438"/>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835696" y="274638"/>
            <a:ext cx="4680520" cy="1143000"/>
          </a:xfrm>
          <a:solidFill>
            <a:srgbClr val="FFC000"/>
          </a:solidFill>
        </p:spPr>
        <p:txBody>
          <a:bodyPr/>
          <a:lstStyle/>
          <a:p>
            <a:r>
              <a:rPr lang="es-CO" b="1" dirty="0" smtClean="0">
                <a:latin typeface="Agency FB" pitchFamily="34" charset="0"/>
              </a:rPr>
              <a:t>Introducción</a:t>
            </a:r>
            <a:endParaRPr lang="es-CO" b="1" dirty="0">
              <a:latin typeface="Agency FB" pitchFamily="34" charset="0"/>
            </a:endParaRPr>
          </a:p>
        </p:txBody>
      </p:sp>
      <p:sp>
        <p:nvSpPr>
          <p:cNvPr id="3" name="2 Marcador de contenido"/>
          <p:cNvSpPr>
            <a:spLocks noGrp="1"/>
          </p:cNvSpPr>
          <p:nvPr>
            <p:ph idx="1"/>
          </p:nvPr>
        </p:nvSpPr>
        <p:spPr>
          <a:xfrm>
            <a:off x="457200" y="1600200"/>
            <a:ext cx="8229600" cy="4853136"/>
          </a:xfrm>
        </p:spPr>
        <p:txBody>
          <a:bodyPr>
            <a:normAutofit fontScale="85000" lnSpcReduction="10000"/>
          </a:bodyPr>
          <a:lstStyle/>
          <a:p>
            <a:pPr>
              <a:buNone/>
            </a:pPr>
            <a:r>
              <a:rPr lang="es-CO" dirty="0" smtClean="0">
                <a:solidFill>
                  <a:srgbClr val="FF0000"/>
                </a:solidFill>
              </a:rPr>
              <a:t>     </a:t>
            </a:r>
            <a:r>
              <a:rPr lang="es-CO" sz="3600" b="1" dirty="0" smtClean="0">
                <a:solidFill>
                  <a:srgbClr val="FF0000"/>
                </a:solidFill>
              </a:rPr>
              <a:t>Apoc.5:1-5</a:t>
            </a:r>
            <a:r>
              <a:rPr lang="es-CO" dirty="0" smtClean="0"/>
              <a:t>. Y vi en la mano derecha del que estaba sentado en el trono un libro escrito por dentro y por fuera, sellado con siete sellos.     </a:t>
            </a:r>
            <a:r>
              <a:rPr lang="es-CO" baseline="30000" dirty="0" smtClean="0"/>
              <a:t>2</a:t>
            </a:r>
            <a:r>
              <a:rPr lang="es-CO" dirty="0" smtClean="0"/>
              <a:t> Y vi a un ángel fuerte que pregonaba a gran voz: </a:t>
            </a:r>
            <a:r>
              <a:rPr lang="es-CO" b="1" u="sng" dirty="0" smtClean="0">
                <a:solidFill>
                  <a:srgbClr val="0070C0"/>
                </a:solidFill>
              </a:rPr>
              <a:t>¿Quién es digno de abrir el libro y desatar sus sellos?  </a:t>
            </a:r>
            <a:r>
              <a:rPr lang="es-CO" baseline="30000" dirty="0" smtClean="0"/>
              <a:t>3</a:t>
            </a:r>
            <a:r>
              <a:rPr lang="es-CO" dirty="0" smtClean="0"/>
              <a:t> Y ninguno, ni en el cielo ni en la tierra ni debajo de la tierra, podía abrir el libro, ni aun mirarlo. </a:t>
            </a:r>
          </a:p>
          <a:p>
            <a:pPr>
              <a:buNone/>
            </a:pPr>
            <a:r>
              <a:rPr lang="es-CO" dirty="0" smtClean="0"/>
              <a:t>      </a:t>
            </a:r>
            <a:r>
              <a:rPr lang="es-CO" baseline="30000" dirty="0" smtClean="0"/>
              <a:t>4</a:t>
            </a:r>
            <a:r>
              <a:rPr lang="es-CO" dirty="0" smtClean="0"/>
              <a:t> Y lloraba yo mucho, porque no se había hallado a ninguno digno de abrir el libro, ni de leerlo, ni de mirarlo.  </a:t>
            </a:r>
            <a:r>
              <a:rPr lang="es-CO" baseline="30000" dirty="0" smtClean="0"/>
              <a:t>5</a:t>
            </a:r>
            <a:r>
              <a:rPr lang="es-CO" dirty="0" smtClean="0"/>
              <a:t> Y uno de los ancianos me dijo: No llores. He aquí que el </a:t>
            </a:r>
            <a:r>
              <a:rPr lang="es-CO" dirty="0" smtClean="0">
                <a:solidFill>
                  <a:srgbClr val="0070C0"/>
                </a:solidFill>
              </a:rPr>
              <a:t>León de la tribu de Judá, la raíz de David, ha vencido para abrir el libro y desatar sus siete sellos.</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251520" y="260648"/>
            <a:ext cx="8640960" cy="360040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5" name="4 Rectángulo"/>
          <p:cNvSpPr/>
          <p:nvPr/>
        </p:nvSpPr>
        <p:spPr>
          <a:xfrm>
            <a:off x="683568" y="692696"/>
            <a:ext cx="7776864" cy="2785378"/>
          </a:xfrm>
          <a:prstGeom prst="rect">
            <a:avLst/>
          </a:prstGeom>
        </p:spPr>
        <p:txBody>
          <a:bodyPr wrap="square">
            <a:spAutoFit/>
          </a:bodyPr>
          <a:lstStyle/>
          <a:p>
            <a:pPr algn="ctr">
              <a:buNone/>
            </a:pPr>
            <a:r>
              <a:rPr lang="es-CO" sz="11500" dirty="0" smtClean="0">
                <a:solidFill>
                  <a:srgbClr val="FF0000"/>
                </a:solidFill>
              </a:rPr>
              <a:t>Primer sello</a:t>
            </a:r>
            <a:r>
              <a:rPr lang="es-CO" sz="8800" dirty="0" smtClean="0">
                <a:solidFill>
                  <a:srgbClr val="FF0000"/>
                </a:solidFill>
              </a:rPr>
              <a:t> </a:t>
            </a:r>
          </a:p>
          <a:p>
            <a:pPr algn="ctr"/>
            <a:r>
              <a:rPr lang="es-CO" sz="6000" dirty="0" smtClean="0"/>
              <a:t> </a:t>
            </a:r>
            <a:r>
              <a:rPr lang="es-CO" sz="6000" dirty="0" smtClean="0">
                <a:solidFill>
                  <a:srgbClr val="C00000"/>
                </a:solidFill>
              </a:rPr>
              <a:t>Es la época apostólica</a:t>
            </a:r>
          </a:p>
        </p:txBody>
      </p:sp>
      <p:sp>
        <p:nvSpPr>
          <p:cNvPr id="6" name="5 Rectángulo"/>
          <p:cNvSpPr/>
          <p:nvPr/>
        </p:nvSpPr>
        <p:spPr>
          <a:xfrm>
            <a:off x="323529" y="4293096"/>
            <a:ext cx="6408712" cy="1200329"/>
          </a:xfrm>
          <a:prstGeom prst="rect">
            <a:avLst/>
          </a:prstGeom>
        </p:spPr>
        <p:txBody>
          <a:bodyPr wrap="square">
            <a:spAutoFit/>
          </a:bodyPr>
          <a:lstStyle/>
          <a:p>
            <a:endParaRPr lang="es-CO" sz="3600" b="1" dirty="0" smtClean="0"/>
          </a:p>
          <a:p>
            <a:r>
              <a:rPr lang="es-CO" sz="3600" b="1" dirty="0" smtClean="0"/>
              <a:t>Texto Bíblico Apoc.6:1-2.</a:t>
            </a:r>
            <a:endParaRPr lang="es-CO" sz="3600" b="1" dirty="0"/>
          </a:p>
        </p:txBody>
      </p:sp>
      <p:pic>
        <p:nvPicPr>
          <p:cNvPr id="1026" name="Picture 2" descr="http://t0.gstatic.com/images?q=tbn:ANd9GcQ51YBJW1uVQ1uHwDI8u0Xg2gvs2iOH17mCPNipelA_OmLX4OKB"/>
          <p:cNvPicPr>
            <a:picLocks noChangeAspect="1" noChangeArrowheads="1"/>
          </p:cNvPicPr>
          <p:nvPr/>
        </p:nvPicPr>
        <p:blipFill>
          <a:blip r:embed="rId2" cstate="print"/>
          <a:srcRect/>
          <a:stretch>
            <a:fillRect/>
          </a:stretch>
        </p:blipFill>
        <p:spPr bwMode="auto">
          <a:xfrm>
            <a:off x="5940152" y="4077072"/>
            <a:ext cx="2247900" cy="2388866"/>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editoriallapaz.org/apocalipsis_cap3_1sello_introduccion.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1196752"/>
            <a:ext cx="8445624" cy="1152128"/>
          </a:xfrm>
          <a:solidFill>
            <a:srgbClr val="FFC000"/>
          </a:solidFill>
        </p:spPr>
        <p:txBody>
          <a:bodyPr>
            <a:normAutofit/>
          </a:bodyPr>
          <a:lstStyle/>
          <a:p>
            <a:r>
              <a:rPr lang="es-CO" b="1" dirty="0" smtClean="0">
                <a:latin typeface="Agency FB" pitchFamily="34" charset="0"/>
              </a:rPr>
              <a:t>Periodo del primer sello</a:t>
            </a:r>
            <a:endParaRPr lang="es-CO" b="1" dirty="0">
              <a:latin typeface="Agency FB" pitchFamily="34" charset="0"/>
            </a:endParaRPr>
          </a:p>
        </p:txBody>
      </p:sp>
      <p:sp>
        <p:nvSpPr>
          <p:cNvPr id="4" name="3 Menos"/>
          <p:cNvSpPr/>
          <p:nvPr/>
        </p:nvSpPr>
        <p:spPr>
          <a:xfrm>
            <a:off x="-1044624" y="3140968"/>
            <a:ext cx="11233248" cy="936104"/>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Rectángulo"/>
          <p:cNvSpPr/>
          <p:nvPr/>
        </p:nvSpPr>
        <p:spPr>
          <a:xfrm>
            <a:off x="539552" y="4365104"/>
            <a:ext cx="8064896" cy="769441"/>
          </a:xfrm>
          <a:prstGeom prst="rect">
            <a:avLst/>
          </a:prstGeom>
          <a:solidFill>
            <a:srgbClr val="FFC000"/>
          </a:solidFill>
        </p:spPr>
        <p:txBody>
          <a:bodyPr wrap="square">
            <a:spAutoFit/>
          </a:bodyPr>
          <a:lstStyle/>
          <a:p>
            <a:pPr algn="ctr"/>
            <a:r>
              <a:rPr lang="es-CO" sz="4400" b="1" dirty="0" smtClean="0">
                <a:latin typeface="Agency FB" pitchFamily="34" charset="0"/>
              </a:rPr>
              <a:t>Iglesia apostólica</a:t>
            </a:r>
            <a:endParaRPr lang="es-CO" sz="4400" b="1" dirty="0">
              <a:latin typeface="Agency FB" pitchFamily="34" charset="0"/>
            </a:endParaRPr>
          </a:p>
        </p:txBody>
      </p:sp>
      <p:sp>
        <p:nvSpPr>
          <p:cNvPr id="6" name="5 Rectángulo"/>
          <p:cNvSpPr/>
          <p:nvPr/>
        </p:nvSpPr>
        <p:spPr>
          <a:xfrm>
            <a:off x="467544" y="2852936"/>
            <a:ext cx="8424936" cy="584775"/>
          </a:xfrm>
          <a:prstGeom prst="rect">
            <a:avLst/>
          </a:prstGeom>
        </p:spPr>
        <p:txBody>
          <a:bodyPr wrap="square">
            <a:spAutoFit/>
          </a:bodyPr>
          <a:lstStyle/>
          <a:p>
            <a:r>
              <a:rPr lang="es-CO" sz="3200" dirty="0" smtClean="0"/>
              <a:t>Año 31                             al                           100 d.C.</a:t>
            </a:r>
            <a:endParaRPr lang="es-CO" sz="3200" dirty="0"/>
          </a:p>
        </p:txBody>
      </p:sp>
      <p:sp>
        <p:nvSpPr>
          <p:cNvPr id="7" name="6 Menos"/>
          <p:cNvSpPr/>
          <p:nvPr/>
        </p:nvSpPr>
        <p:spPr>
          <a:xfrm rot="16200000">
            <a:off x="-108520" y="3140968"/>
            <a:ext cx="1008112" cy="432048"/>
          </a:xfrm>
          <a:prstGeom prst="mathMinus">
            <a:avLst>
              <a:gd name="adj1" fmla="val 3748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Menos"/>
          <p:cNvSpPr/>
          <p:nvPr/>
        </p:nvSpPr>
        <p:spPr>
          <a:xfrm rot="16200000">
            <a:off x="8192563" y="2915568"/>
            <a:ext cx="1075293" cy="827584"/>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gradFill>
            <a:gsLst>
              <a:gs pos="5800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pPr algn="ctr">
              <a:buNone/>
            </a:pPr>
            <a:r>
              <a:rPr lang="es-CO" dirty="0" smtClean="0"/>
              <a:t>    </a:t>
            </a:r>
          </a:p>
          <a:p>
            <a:pPr algn="ctr">
              <a:buNone/>
            </a:pPr>
            <a:r>
              <a:rPr lang="es-CO" dirty="0" smtClean="0"/>
              <a:t>Para tener claridad sobre quienes son estos “</a:t>
            </a:r>
            <a:r>
              <a:rPr lang="es-CO" dirty="0" smtClean="0">
                <a:solidFill>
                  <a:srgbClr val="0070C0"/>
                </a:solidFill>
              </a:rPr>
              <a:t>seres vivientes</a:t>
            </a:r>
            <a:r>
              <a:rPr lang="es-CO" dirty="0" smtClean="0"/>
              <a:t>” que aparecen en la escena de los “siete sellos”, tenemos que remitirnos a </a:t>
            </a:r>
            <a:r>
              <a:rPr lang="es-CO" dirty="0" smtClean="0">
                <a:solidFill>
                  <a:srgbClr val="FF0000"/>
                </a:solidFill>
              </a:rPr>
              <a:t>Ezequiel 10:22.</a:t>
            </a:r>
          </a:p>
          <a:p>
            <a:endParaRPr lang="es-CO" dirty="0" smtClean="0"/>
          </a:p>
          <a:p>
            <a:pPr algn="ctr">
              <a:buNone/>
            </a:pPr>
            <a:r>
              <a:rPr lang="es-ES" dirty="0" smtClean="0"/>
              <a:t>    “Este era el animal (o ser viviente), que vi debajo del Dios de Israel en el río de Chebar; y conocí que eran </a:t>
            </a:r>
            <a:r>
              <a:rPr lang="es-ES" u="sng" dirty="0" smtClean="0">
                <a:solidFill>
                  <a:srgbClr val="0070C0"/>
                </a:solidFill>
              </a:rPr>
              <a:t>querubines</a:t>
            </a:r>
            <a:r>
              <a:rPr lang="es-ES" dirty="0" smtClean="0"/>
              <a:t>”.</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
                                        <p:tgtEl>
                                          <p:spTgt spid="3">
                                            <p:txEl>
                                              <p:pRg st="3" end="3"/>
                                            </p:txEl>
                                          </p:spTgt>
                                        </p:tgtEl>
                                      </p:cBhvr>
                                    </p:animEffect>
                                    <p:anim calcmode="lin" valueType="num">
                                      <p:cBhvr>
                                        <p:cTn id="26"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lstStyle/>
          <a:p>
            <a:r>
              <a:rPr lang="es-CO" b="1" dirty="0" smtClean="0">
                <a:latin typeface="Agency FB" pitchFamily="34" charset="0"/>
              </a:rPr>
              <a:t>¿Qué representan estos símbolos?</a:t>
            </a:r>
            <a:endParaRPr lang="es-CO" b="1" dirty="0">
              <a:latin typeface="Agency FB" pitchFamily="34" charset="0"/>
            </a:endParaRPr>
          </a:p>
        </p:txBody>
      </p:sp>
      <p:sp>
        <p:nvSpPr>
          <p:cNvPr id="3" name="2 Marcador de contenido"/>
          <p:cNvSpPr>
            <a:spLocks noGrp="1"/>
          </p:cNvSpPr>
          <p:nvPr>
            <p:ph idx="1"/>
          </p:nvPr>
        </p:nvSpPr>
        <p:spPr>
          <a:xfrm>
            <a:off x="251520" y="1600200"/>
            <a:ext cx="5112568" cy="5069160"/>
          </a:xfrm>
        </p:spPr>
        <p:txBody>
          <a:bodyPr>
            <a:normAutofit lnSpcReduction="10000"/>
          </a:bodyPr>
          <a:lstStyle/>
          <a:p>
            <a:pPr algn="ctr">
              <a:buNone/>
            </a:pPr>
            <a:r>
              <a:rPr lang="es-CO" dirty="0" smtClean="0"/>
              <a:t>   </a:t>
            </a:r>
            <a:r>
              <a:rPr lang="es-CO" u="sng" dirty="0" smtClean="0"/>
              <a:t>El “caballo</a:t>
            </a:r>
            <a:r>
              <a:rPr lang="es-CO" dirty="0" smtClean="0"/>
              <a:t>” representa Poder, Resistencia, </a:t>
            </a:r>
            <a:br>
              <a:rPr lang="es-CO" dirty="0" smtClean="0"/>
            </a:br>
            <a:r>
              <a:rPr lang="es-CO" dirty="0" smtClean="0"/>
              <a:t> fortaleza, velocidad.</a:t>
            </a:r>
          </a:p>
          <a:p>
            <a:pPr algn="ctr">
              <a:buNone/>
            </a:pPr>
            <a:r>
              <a:rPr lang="es-CO" dirty="0" smtClean="0"/>
              <a:t>    Representa la rapidez conque el Evangelio se expandió en tan poco tiempo en todo el mundo habitado durante la era apostólica, representa la obra aguerrida del evangelio.</a:t>
            </a:r>
          </a:p>
          <a:p>
            <a:endParaRPr lang="es-CO" dirty="0" smtClean="0"/>
          </a:p>
        </p:txBody>
      </p:sp>
      <p:pic>
        <p:nvPicPr>
          <p:cNvPr id="14340" name="Picture 4" descr="http://t3.gstatic.com/images?q=tbn:ANd9GcS7OhK5nuG6UvREgHNcYirLWQJyBf2dNPO6Rt412rYuw1z24hj1SA"/>
          <p:cNvPicPr>
            <a:picLocks noChangeAspect="1" noChangeArrowheads="1"/>
          </p:cNvPicPr>
          <p:nvPr/>
        </p:nvPicPr>
        <p:blipFill>
          <a:blip r:embed="rId2" cstate="print"/>
          <a:srcRect/>
          <a:stretch>
            <a:fillRect/>
          </a:stretch>
        </p:blipFill>
        <p:spPr bwMode="auto">
          <a:xfrm>
            <a:off x="5220072" y="1628800"/>
            <a:ext cx="3672408" cy="2952328"/>
          </a:xfrm>
          <a:prstGeom prst="rect">
            <a:avLst/>
          </a:prstGeom>
          <a:noFill/>
        </p:spPr>
      </p:pic>
      <p:sp>
        <p:nvSpPr>
          <p:cNvPr id="8" name="7 Rectángulo"/>
          <p:cNvSpPr/>
          <p:nvPr/>
        </p:nvSpPr>
        <p:spPr>
          <a:xfrm>
            <a:off x="5220072" y="4653135"/>
            <a:ext cx="3672408" cy="2246769"/>
          </a:xfrm>
          <a:prstGeom prst="rect">
            <a:avLst/>
          </a:prstGeom>
          <a:solidFill>
            <a:srgbClr val="FFFF00"/>
          </a:solidFill>
        </p:spPr>
        <p:txBody>
          <a:bodyPr wrap="square">
            <a:spAutoFit/>
          </a:bodyPr>
          <a:lstStyle/>
          <a:p>
            <a:pPr algn="ctr"/>
            <a:r>
              <a:rPr lang="es-CO" dirty="0" smtClean="0"/>
              <a:t>.</a:t>
            </a:r>
            <a:r>
              <a:rPr lang="es-CO" sz="2000" b="1" dirty="0" smtClean="0"/>
              <a:t> </a:t>
            </a:r>
            <a:r>
              <a:rPr lang="es-CO" sz="2000" b="1" dirty="0" smtClean="0">
                <a:solidFill>
                  <a:srgbClr val="FF0000"/>
                </a:solidFill>
              </a:rPr>
              <a:t>Téngase en cuenta que, el único medio de transporte más rápido de ese tiempo era el caballo. </a:t>
            </a:r>
            <a:r>
              <a:rPr lang="es-CO" sz="2000" b="1" dirty="0" smtClean="0">
                <a:solidFill>
                  <a:srgbClr val="002060"/>
                </a:solidFill>
              </a:rPr>
              <a:t>Esto nos dice de la urgencia conque Dios deseaba que se predicara el mensaje de Salvación</a:t>
            </a:r>
            <a:endParaRPr lang="es-CO" sz="2000" b="1"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364088" cy="6120680"/>
          </a:xfrm>
        </p:spPr>
        <p:txBody>
          <a:bodyPr>
            <a:normAutofit/>
          </a:bodyPr>
          <a:lstStyle/>
          <a:p>
            <a:pPr algn="ctr">
              <a:buNone/>
            </a:pPr>
            <a:r>
              <a:rPr lang="es-CO" dirty="0" smtClean="0"/>
              <a:t>   </a:t>
            </a:r>
            <a:r>
              <a:rPr lang="es-CO" u="sng" dirty="0" smtClean="0"/>
              <a:t>COLOR BLANCO</a:t>
            </a:r>
            <a:r>
              <a:rPr lang="es-CO" dirty="0" smtClean="0"/>
              <a:t>: </a:t>
            </a:r>
            <a:r>
              <a:rPr lang="es-CO" dirty="0" smtClean="0">
                <a:solidFill>
                  <a:srgbClr val="0070C0"/>
                </a:solidFill>
              </a:rPr>
              <a:t>Representa la pureza y santidad en la fe de la iglesia primitiva.</a:t>
            </a:r>
          </a:p>
          <a:p>
            <a:pPr algn="ctr">
              <a:buNone/>
            </a:pPr>
            <a:endParaRPr lang="es-CO" dirty="0" smtClean="0"/>
          </a:p>
          <a:p>
            <a:pPr algn="ctr">
              <a:buNone/>
            </a:pPr>
            <a:r>
              <a:rPr lang="es-CO" dirty="0" smtClean="0"/>
              <a:t>La iglesia apostólica se avía ceñido a todo lo que Cristo les avía enseñado, sin quitarle ni ponerle a las Palabras de Cristo </a:t>
            </a:r>
            <a:r>
              <a:rPr lang="es-CO" dirty="0" smtClean="0">
                <a:solidFill>
                  <a:srgbClr val="FF0000"/>
                </a:solidFill>
              </a:rPr>
              <a:t>(Lea Mat.5:17-19; Apoc.22:18,19; Mat. 28: 20). </a:t>
            </a:r>
          </a:p>
          <a:p>
            <a:endParaRPr lang="es-CO" dirty="0"/>
          </a:p>
        </p:txBody>
      </p:sp>
      <p:pic>
        <p:nvPicPr>
          <p:cNvPr id="4" name="Picture 2" descr="http://t3.gstatic.com/images?q=tbn:ANd9GcTEvEW1VWMykhvSRF6wZeq1SDaPHutwDLjZqo4vIU90GZ-rTOyy"/>
          <p:cNvPicPr>
            <a:picLocks noChangeAspect="1" noChangeArrowheads="1"/>
          </p:cNvPicPr>
          <p:nvPr/>
        </p:nvPicPr>
        <p:blipFill>
          <a:blip r:embed="rId2" cstate="print"/>
          <a:srcRect/>
          <a:stretch>
            <a:fillRect/>
          </a:stretch>
        </p:blipFill>
        <p:spPr bwMode="auto">
          <a:xfrm>
            <a:off x="5508104" y="764704"/>
            <a:ext cx="3384376" cy="468052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760640" cy="6453336"/>
          </a:xfrm>
        </p:spPr>
        <p:txBody>
          <a:bodyPr>
            <a:normAutofit lnSpcReduction="10000"/>
          </a:bodyPr>
          <a:lstStyle/>
          <a:p>
            <a:pPr algn="ctr">
              <a:buNone/>
            </a:pPr>
            <a:r>
              <a:rPr lang="es-CO" dirty="0" smtClean="0"/>
              <a:t>  </a:t>
            </a:r>
            <a:r>
              <a:rPr lang="es-CO" sz="4000" dirty="0" smtClean="0"/>
              <a:t> </a:t>
            </a:r>
            <a:r>
              <a:rPr lang="es-CO" sz="4000" u="sng" dirty="0" smtClean="0"/>
              <a:t>LA CORONA</a:t>
            </a:r>
            <a:r>
              <a:rPr lang="es-CO" sz="4000" dirty="0" smtClean="0"/>
              <a:t>… </a:t>
            </a:r>
            <a:r>
              <a:rPr lang="es-CO" sz="4000" dirty="0" smtClean="0">
                <a:solidFill>
                  <a:srgbClr val="0070C0"/>
                </a:solidFill>
              </a:rPr>
              <a:t>símbolo de conquista y victoria sobre el mundo.</a:t>
            </a:r>
          </a:p>
          <a:p>
            <a:pPr algn="ctr">
              <a:buNone/>
            </a:pPr>
            <a:r>
              <a:rPr lang="es-CO" sz="4000" dirty="0" smtClean="0"/>
              <a:t>   </a:t>
            </a:r>
            <a:r>
              <a:rPr lang="es-CO" sz="4000" dirty="0" smtClean="0">
                <a:solidFill>
                  <a:srgbClr val="FF0000"/>
                </a:solidFill>
              </a:rPr>
              <a:t>2 Tim.4:8</a:t>
            </a:r>
            <a:r>
              <a:rPr lang="es-CO" sz="4000" dirty="0" smtClean="0"/>
              <a:t>. Por lo demás, me está guardada la corona de justicia, la cual me dará el Señor, juez justo, en aquel día; y no sólo a mí, sino también a todos los que aman su venida. </a:t>
            </a:r>
          </a:p>
          <a:p>
            <a:endParaRPr lang="es-CO" dirty="0" smtClean="0"/>
          </a:p>
        </p:txBody>
      </p:sp>
      <p:pic>
        <p:nvPicPr>
          <p:cNvPr id="32770" name="Picture 2" descr="http://t2.gstatic.com/images?q=tbn:ANd9GcTNJpxyRaFK4wmMWZVIwFUhA9-RPRR557P6KD8FSLZTEZy12fa3bg"/>
          <p:cNvPicPr>
            <a:picLocks noChangeAspect="1" noChangeArrowheads="1"/>
          </p:cNvPicPr>
          <p:nvPr/>
        </p:nvPicPr>
        <p:blipFill>
          <a:blip r:embed="rId2" cstate="print"/>
          <a:srcRect/>
          <a:stretch>
            <a:fillRect/>
          </a:stretch>
        </p:blipFill>
        <p:spPr bwMode="auto">
          <a:xfrm>
            <a:off x="6084168" y="332656"/>
            <a:ext cx="2808312" cy="2279899"/>
          </a:xfrm>
          <a:prstGeom prst="rect">
            <a:avLst/>
          </a:prstGeom>
          <a:noFill/>
        </p:spPr>
      </p:pic>
      <p:sp>
        <p:nvSpPr>
          <p:cNvPr id="5" name="4 Rectángulo"/>
          <p:cNvSpPr/>
          <p:nvPr/>
        </p:nvSpPr>
        <p:spPr>
          <a:xfrm>
            <a:off x="6084168" y="2690336"/>
            <a:ext cx="2808312" cy="3785652"/>
          </a:xfrm>
          <a:prstGeom prst="rect">
            <a:avLst/>
          </a:prstGeom>
          <a:solidFill>
            <a:srgbClr val="FFFF00"/>
          </a:solidFill>
        </p:spPr>
        <p:txBody>
          <a:bodyPr wrap="square">
            <a:spAutoFit/>
          </a:bodyPr>
          <a:lstStyle/>
          <a:p>
            <a:pPr algn="ctr"/>
            <a:r>
              <a:rPr lang="es-CO" sz="2400" dirty="0" smtClean="0"/>
              <a:t>“Si  permanecéis fundados y firmes en la fe, y sin moveros de la esperanza del evangelio que habéis oído, el cual se predica en toda la creación que está debajo del cielo” </a:t>
            </a:r>
            <a:r>
              <a:rPr lang="es-CO" sz="2400" dirty="0" smtClean="0">
                <a:solidFill>
                  <a:srgbClr val="FF0000"/>
                </a:solidFill>
              </a:rPr>
              <a:t>(Col.1:23).</a:t>
            </a:r>
            <a:endParaRPr lang="es-CO"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050904" cy="5577483"/>
          </a:xfrm>
        </p:spPr>
        <p:txBody>
          <a:bodyPr>
            <a:normAutofit lnSpcReduction="10000"/>
          </a:bodyPr>
          <a:lstStyle/>
          <a:p>
            <a:pPr>
              <a:buNone/>
            </a:pPr>
            <a:r>
              <a:rPr lang="es-CO" dirty="0" smtClean="0"/>
              <a:t>  </a:t>
            </a:r>
            <a:r>
              <a:rPr lang="es-CO" u="sng" dirty="0" smtClean="0"/>
              <a:t>EL ARCO</a:t>
            </a:r>
            <a:r>
              <a:rPr lang="es-CO" dirty="0" smtClean="0"/>
              <a:t>. </a:t>
            </a:r>
            <a:r>
              <a:rPr lang="es-CO" dirty="0" smtClean="0">
                <a:solidFill>
                  <a:srgbClr val="0070C0"/>
                </a:solidFill>
              </a:rPr>
              <a:t>Símbolo de lucha</a:t>
            </a:r>
            <a:r>
              <a:rPr lang="es-CO" dirty="0" smtClean="0"/>
              <a:t>.</a:t>
            </a:r>
          </a:p>
          <a:p>
            <a:pPr algn="ctr">
              <a:buNone/>
            </a:pPr>
            <a:r>
              <a:rPr lang="es-CO" dirty="0" smtClean="0"/>
              <a:t> El arma mayormente utilizada en el tiempo de Juan, era el arco, con el cual se derrotaba al enemigo.</a:t>
            </a:r>
          </a:p>
          <a:p>
            <a:pPr algn="ctr">
              <a:buNone/>
            </a:pPr>
            <a:endParaRPr lang="es-CO" dirty="0" smtClean="0"/>
          </a:p>
          <a:p>
            <a:pPr algn="ctr">
              <a:buNone/>
            </a:pPr>
            <a:r>
              <a:rPr lang="es-CO" dirty="0" smtClean="0"/>
              <a:t>     Aquí Cristo lo utiliza como un arma de salvación, para arrebatarle las almas al enemigo, Satanás.  </a:t>
            </a:r>
          </a:p>
          <a:p>
            <a:endParaRPr lang="es-CO" dirty="0"/>
          </a:p>
        </p:txBody>
      </p:sp>
      <p:pic>
        <p:nvPicPr>
          <p:cNvPr id="34818" name="Picture 2" descr="http://t0.gstatic.com/images?q=tbn:ANd9GcTAzmpd_EoeGszoxmIJe-s_TA5hVfH6GbYbjVuNXeW2CTLKRbIrsA"/>
          <p:cNvPicPr>
            <a:picLocks noChangeAspect="1" noChangeArrowheads="1"/>
          </p:cNvPicPr>
          <p:nvPr/>
        </p:nvPicPr>
        <p:blipFill>
          <a:blip r:embed="rId2" cstate="print"/>
          <a:srcRect/>
          <a:stretch>
            <a:fillRect/>
          </a:stretch>
        </p:blipFill>
        <p:spPr bwMode="auto">
          <a:xfrm>
            <a:off x="6228184" y="404664"/>
            <a:ext cx="2526407" cy="2664296"/>
          </a:xfrm>
          <a:prstGeom prst="rect">
            <a:avLst/>
          </a:prstGeom>
          <a:noFill/>
        </p:spPr>
      </p:pic>
      <p:pic>
        <p:nvPicPr>
          <p:cNvPr id="14338" name="Picture 2" descr="http://t2.gstatic.com/images?q=tbn:ANd9GcSoTBozZbb8EEWjvryDyzfwgk4mwT7aiIbqO93mzlEuHBOBjIBig6IdbuDeCg"/>
          <p:cNvPicPr>
            <a:picLocks noChangeAspect="1" noChangeArrowheads="1"/>
          </p:cNvPicPr>
          <p:nvPr/>
        </p:nvPicPr>
        <p:blipFill>
          <a:blip r:embed="rId3" cstate="print"/>
          <a:srcRect/>
          <a:stretch>
            <a:fillRect/>
          </a:stretch>
        </p:blipFill>
        <p:spPr bwMode="auto">
          <a:xfrm>
            <a:off x="6372200" y="3645024"/>
            <a:ext cx="2448272" cy="26642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wheel(4)">
                                      <p:cBhvr>
                                        <p:cTn id="7" dur="2000"/>
                                        <p:tgtEl>
                                          <p:spTgt spid="14338"/>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to="" calcmode="lin" valueType="num">
                                      <p:cBhvr>
                                        <p:cTn id="1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688632" cy="6120680"/>
          </a:xfrm>
        </p:spPr>
        <p:txBody>
          <a:bodyPr>
            <a:normAutofit fontScale="92500" lnSpcReduction="10000"/>
          </a:bodyPr>
          <a:lstStyle/>
          <a:p>
            <a:pPr algn="ctr">
              <a:buNone/>
            </a:pPr>
            <a:r>
              <a:rPr lang="es-CO" dirty="0" smtClean="0"/>
              <a:t>   </a:t>
            </a:r>
            <a:r>
              <a:rPr lang="es-CO" dirty="0" smtClean="0">
                <a:solidFill>
                  <a:srgbClr val="FF0000"/>
                </a:solidFill>
              </a:rPr>
              <a:t> </a:t>
            </a:r>
            <a:r>
              <a:rPr lang="es-CO" sz="4000" dirty="0" smtClean="0">
                <a:solidFill>
                  <a:srgbClr val="FF0000"/>
                </a:solidFill>
              </a:rPr>
              <a:t>Hebreos 4:12</a:t>
            </a:r>
            <a:r>
              <a:rPr lang="es-CO" sz="4000" dirty="0" smtClean="0"/>
              <a:t>.Porque la palabra de Dios es viva y eficaz, y más cortante que cualquier </a:t>
            </a:r>
            <a:r>
              <a:rPr lang="es-CO" sz="4000" dirty="0" smtClean="0">
                <a:solidFill>
                  <a:srgbClr val="0070C0"/>
                </a:solidFill>
              </a:rPr>
              <a:t>espada</a:t>
            </a:r>
            <a:r>
              <a:rPr lang="es-CO" sz="4000" dirty="0" smtClean="0"/>
              <a:t> de dos filos; penetra hasta la división del alma y del espíritu, de las coyunturas y los tuétanos, y </a:t>
            </a:r>
            <a:r>
              <a:rPr lang="es-CO" sz="4000" i="1" dirty="0" smtClean="0"/>
              <a:t>es poderosa</a:t>
            </a:r>
            <a:r>
              <a:rPr lang="es-CO" sz="4000" dirty="0" smtClean="0"/>
              <a:t> para discernir los pensamientos y las intenciones del corazón.</a:t>
            </a:r>
            <a:endParaRPr lang="es-CO" sz="4000" dirty="0"/>
          </a:p>
        </p:txBody>
      </p:sp>
      <p:pic>
        <p:nvPicPr>
          <p:cNvPr id="1026" name="Picture 2" descr="http://t2.gstatic.com/images?q=tbn:ANd9GcRzMHUJItolRNyHEzI0F6NHrTG_bhwt6jdWyhCALT6LrFiOL_uz"/>
          <p:cNvPicPr>
            <a:picLocks noChangeAspect="1" noChangeArrowheads="1"/>
          </p:cNvPicPr>
          <p:nvPr/>
        </p:nvPicPr>
        <p:blipFill>
          <a:blip r:embed="rId2" cstate="print"/>
          <a:srcRect/>
          <a:stretch>
            <a:fillRect/>
          </a:stretch>
        </p:blipFill>
        <p:spPr bwMode="auto">
          <a:xfrm>
            <a:off x="6012160" y="332656"/>
            <a:ext cx="2880320" cy="4104456"/>
          </a:xfrm>
          <a:prstGeom prst="rect">
            <a:avLst/>
          </a:prstGeom>
          <a:noFill/>
        </p:spPr>
      </p:pic>
      <p:sp>
        <p:nvSpPr>
          <p:cNvPr id="5" name="4 Rectángulo"/>
          <p:cNvSpPr/>
          <p:nvPr/>
        </p:nvSpPr>
        <p:spPr>
          <a:xfrm>
            <a:off x="6084168" y="4797151"/>
            <a:ext cx="2736304" cy="1569660"/>
          </a:xfrm>
          <a:prstGeom prst="rect">
            <a:avLst/>
          </a:prstGeom>
          <a:solidFill>
            <a:srgbClr val="FFFF00"/>
          </a:solidFill>
        </p:spPr>
        <p:txBody>
          <a:bodyPr wrap="square">
            <a:spAutoFit/>
          </a:bodyPr>
          <a:lstStyle/>
          <a:p>
            <a:pPr algn="ctr"/>
            <a:r>
              <a:rPr lang="es-CO" sz="2400" b="1" dirty="0" smtClean="0"/>
              <a:t>Recuerde que la principal arma de lucha que utiliza Cristo es el amor. </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762872" cy="6048672"/>
          </a:xfrm>
        </p:spPr>
        <p:txBody>
          <a:bodyPr>
            <a:normAutofit lnSpcReduction="10000"/>
          </a:bodyPr>
          <a:lstStyle/>
          <a:p>
            <a:pPr algn="ctr">
              <a:buNone/>
            </a:pPr>
            <a:r>
              <a:rPr lang="es-CO" dirty="0" smtClean="0"/>
              <a:t>    </a:t>
            </a:r>
            <a:r>
              <a:rPr lang="es-CO" sz="3600" dirty="0" smtClean="0">
                <a:solidFill>
                  <a:srgbClr val="0070C0"/>
                </a:solidFill>
              </a:rPr>
              <a:t>Cristo es el jinete del caballo blanco:</a:t>
            </a:r>
          </a:p>
          <a:p>
            <a:pPr algn="ctr">
              <a:buNone/>
            </a:pPr>
            <a:r>
              <a:rPr lang="es-CO" sz="3600" dirty="0" smtClean="0"/>
              <a:t>    “Y él es la cabeza del cuerpo que es la iglesia, él que es el principio, el primogénito de entre los muertos, </a:t>
            </a:r>
            <a:r>
              <a:rPr lang="es-CO" sz="3600" dirty="0" smtClean="0">
                <a:solidFill>
                  <a:srgbClr val="0070C0"/>
                </a:solidFill>
              </a:rPr>
              <a:t>para que en todo tenga la preeminencia”</a:t>
            </a:r>
            <a:r>
              <a:rPr lang="es-CO" sz="3600" dirty="0" smtClean="0"/>
              <a:t> </a:t>
            </a:r>
            <a:r>
              <a:rPr lang="es-CO" sz="3600" dirty="0" smtClean="0">
                <a:solidFill>
                  <a:srgbClr val="FF0000"/>
                </a:solidFill>
              </a:rPr>
              <a:t>(Col.1:18).</a:t>
            </a:r>
            <a:endParaRPr lang="es-CO" sz="3600" dirty="0">
              <a:solidFill>
                <a:srgbClr val="FF0000"/>
              </a:solidFill>
            </a:endParaRPr>
          </a:p>
        </p:txBody>
      </p:sp>
      <p:pic>
        <p:nvPicPr>
          <p:cNvPr id="4" name="Picture 2" descr="http://t3.gstatic.com/images?q=tbn:ANd9GcTEvEW1VWMykhvSRF6wZeq1SDaPHutwDLjZqo4vIU90GZ-rTOyy"/>
          <p:cNvPicPr>
            <a:picLocks noChangeAspect="1" noChangeArrowheads="1"/>
          </p:cNvPicPr>
          <p:nvPr/>
        </p:nvPicPr>
        <p:blipFill>
          <a:blip r:embed="rId2" cstate="print"/>
          <a:srcRect/>
          <a:stretch>
            <a:fillRect/>
          </a:stretch>
        </p:blipFill>
        <p:spPr bwMode="auto">
          <a:xfrm>
            <a:off x="5364088" y="1124744"/>
            <a:ext cx="3384376" cy="43204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548680"/>
            <a:ext cx="7848872" cy="5760640"/>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lnSpcReduction="10000"/>
          </a:bodyPr>
          <a:lstStyle/>
          <a:p>
            <a:pPr algn="ctr">
              <a:buNone/>
            </a:pPr>
            <a:r>
              <a:rPr lang="es-CO" dirty="0" smtClean="0"/>
              <a:t>    </a:t>
            </a:r>
          </a:p>
          <a:p>
            <a:pPr algn="ctr">
              <a:buNone/>
            </a:pPr>
            <a:r>
              <a:rPr lang="es-CO" dirty="0" smtClean="0"/>
              <a:t>   La historia registra que, durante este periodo del 31-100, la iglesia sufrió tal persecución de parte de Judíos y Romanos, a tal punto que todos los apóstoles excepto Juan, murieron de una forma cruenta. Pero a pesar de ello, su fe no decreció, esto trajo como fruto que entre más cristianos mataban, más se multiplicaban y crecían, fue un ejemplo para todos los cristianos del futuro, de ahí el color blanco, símbolo de pureza.</a:t>
            </a:r>
            <a:endParaRPr lang="es-CO"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323528" y="332656"/>
            <a:ext cx="8496944" cy="3384376"/>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5" name="4 Rectángulo"/>
          <p:cNvSpPr/>
          <p:nvPr/>
        </p:nvSpPr>
        <p:spPr>
          <a:xfrm>
            <a:off x="755576" y="764705"/>
            <a:ext cx="7632848" cy="2123658"/>
          </a:xfrm>
          <a:prstGeom prst="rect">
            <a:avLst/>
          </a:prstGeom>
        </p:spPr>
        <p:txBody>
          <a:bodyPr wrap="square">
            <a:spAutoFit/>
          </a:bodyPr>
          <a:lstStyle/>
          <a:p>
            <a:pPr algn="ctr"/>
            <a:r>
              <a:rPr lang="es-CO" sz="8800" dirty="0" smtClean="0">
                <a:solidFill>
                  <a:srgbClr val="FF0000"/>
                </a:solidFill>
              </a:rPr>
              <a:t>Segundo sello</a:t>
            </a:r>
            <a:r>
              <a:rPr lang="es-CO" sz="4400" dirty="0" smtClean="0">
                <a:solidFill>
                  <a:srgbClr val="FF0000"/>
                </a:solidFill>
              </a:rPr>
              <a:t/>
            </a:r>
            <a:br>
              <a:rPr lang="es-CO" sz="4400" dirty="0" smtClean="0">
                <a:solidFill>
                  <a:srgbClr val="FF0000"/>
                </a:solidFill>
              </a:rPr>
            </a:br>
            <a:r>
              <a:rPr lang="es-CO" sz="4400" b="1" dirty="0" smtClean="0">
                <a:latin typeface="Agency FB" pitchFamily="34" charset="0"/>
              </a:rPr>
              <a:t> </a:t>
            </a:r>
            <a:r>
              <a:rPr lang="es-CO" sz="4400" b="1" dirty="0" smtClean="0">
                <a:solidFill>
                  <a:srgbClr val="C00000"/>
                </a:solidFill>
                <a:latin typeface="Agency FB" pitchFamily="34" charset="0"/>
              </a:rPr>
              <a:t>Es la época de la persecución romana</a:t>
            </a:r>
            <a:endParaRPr lang="es-CO" sz="4400" b="1" dirty="0">
              <a:solidFill>
                <a:srgbClr val="C00000"/>
              </a:solidFill>
              <a:latin typeface="Agency FB" pitchFamily="34" charset="0"/>
            </a:endParaRPr>
          </a:p>
        </p:txBody>
      </p:sp>
      <p:sp>
        <p:nvSpPr>
          <p:cNvPr id="6" name="5 Rectángulo"/>
          <p:cNvSpPr/>
          <p:nvPr/>
        </p:nvSpPr>
        <p:spPr>
          <a:xfrm>
            <a:off x="323528" y="4581128"/>
            <a:ext cx="4752528" cy="584775"/>
          </a:xfrm>
          <a:prstGeom prst="rect">
            <a:avLst/>
          </a:prstGeom>
        </p:spPr>
        <p:txBody>
          <a:bodyPr wrap="square">
            <a:spAutoFit/>
          </a:bodyPr>
          <a:lstStyle/>
          <a:p>
            <a:r>
              <a:rPr lang="es-CO" sz="3200" b="1" dirty="0" smtClean="0"/>
              <a:t>Texto Bíblico: Apoc.6: 3-4.</a:t>
            </a:r>
            <a:endParaRPr lang="es-CO" sz="3200" b="1" dirty="0"/>
          </a:p>
        </p:txBody>
      </p:sp>
      <p:pic>
        <p:nvPicPr>
          <p:cNvPr id="7" name="Picture 2" descr="http://t0.gstatic.com/images?q=tbn:ANd9GcQ51YBJW1uVQ1uHwDI8u0Xg2gvs2iOH17mCPNipelA_OmLX4OKB"/>
          <p:cNvPicPr>
            <a:picLocks noChangeAspect="1" noChangeArrowheads="1"/>
          </p:cNvPicPr>
          <p:nvPr/>
        </p:nvPicPr>
        <p:blipFill>
          <a:blip r:embed="rId2" cstate="print"/>
          <a:srcRect/>
          <a:stretch>
            <a:fillRect/>
          </a:stretch>
        </p:blipFill>
        <p:spPr bwMode="auto">
          <a:xfrm>
            <a:off x="5940152" y="3933056"/>
            <a:ext cx="2448272" cy="253288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5400600" cy="6048672"/>
          </a:xfrm>
        </p:spPr>
        <p:txBody>
          <a:bodyPr>
            <a:normAutofit/>
          </a:bodyPr>
          <a:lstStyle/>
          <a:p>
            <a:pPr algn="ctr">
              <a:buNone/>
            </a:pPr>
            <a:r>
              <a:rPr lang="es-CO" dirty="0" smtClean="0"/>
              <a:t>    Cuando abrió el segundo sello, oí al segundo ser viviente, que decía: Ven y mira. </a:t>
            </a:r>
            <a:br>
              <a:rPr lang="es-CO" dirty="0" smtClean="0"/>
            </a:br>
            <a:r>
              <a:rPr lang="es-CO" dirty="0" smtClean="0"/>
              <a:t/>
            </a:r>
            <a:br>
              <a:rPr lang="es-CO" dirty="0" smtClean="0"/>
            </a:br>
            <a:r>
              <a:rPr lang="es-CO" dirty="0" smtClean="0"/>
              <a:t>Y salió otro caballo, bermejo; y al que lo montaba le fue dado poder de quitar de la tierra la paz, y que se matasen unos a otros; y se le dio una gran espada. </a:t>
            </a:r>
            <a:endParaRPr lang="es-CO" dirty="0"/>
          </a:p>
        </p:txBody>
      </p:sp>
      <p:pic>
        <p:nvPicPr>
          <p:cNvPr id="13314" name="Picture 2" descr="http://apocalipsis18-4.com/cabrojo.gif"/>
          <p:cNvPicPr>
            <a:picLocks noChangeAspect="1" noChangeArrowheads="1"/>
          </p:cNvPicPr>
          <p:nvPr/>
        </p:nvPicPr>
        <p:blipFill>
          <a:blip r:embed="rId2" cstate="print"/>
          <a:srcRect/>
          <a:stretch>
            <a:fillRect/>
          </a:stretch>
        </p:blipFill>
        <p:spPr bwMode="auto">
          <a:xfrm>
            <a:off x="5724128" y="1196752"/>
            <a:ext cx="3024336" cy="45365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9552" y="476672"/>
            <a:ext cx="8229600" cy="1143000"/>
          </a:xfrm>
          <a:solidFill>
            <a:srgbClr val="FFC000"/>
          </a:solidFill>
        </p:spPr>
        <p:txBody>
          <a:bodyPr/>
          <a:lstStyle/>
          <a:p>
            <a:r>
              <a:rPr lang="es-CO" dirty="0" smtClean="0">
                <a:latin typeface="Algerian" pitchFamily="82" charset="0"/>
              </a:rPr>
              <a:t>Periodo del segundo sello</a:t>
            </a:r>
            <a:endParaRPr lang="es-CO" dirty="0">
              <a:latin typeface="Algerian" pitchFamily="82" charset="0"/>
            </a:endParaRPr>
          </a:p>
        </p:txBody>
      </p:sp>
      <p:sp>
        <p:nvSpPr>
          <p:cNvPr id="4" name="3 Menos"/>
          <p:cNvSpPr/>
          <p:nvPr/>
        </p:nvSpPr>
        <p:spPr>
          <a:xfrm>
            <a:off x="-1044624" y="3284984"/>
            <a:ext cx="11233248" cy="1562472"/>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Rectángulo"/>
          <p:cNvSpPr/>
          <p:nvPr/>
        </p:nvSpPr>
        <p:spPr>
          <a:xfrm>
            <a:off x="467544" y="3212976"/>
            <a:ext cx="8136904" cy="523220"/>
          </a:xfrm>
          <a:prstGeom prst="rect">
            <a:avLst/>
          </a:prstGeom>
        </p:spPr>
        <p:txBody>
          <a:bodyPr wrap="square">
            <a:spAutoFit/>
          </a:bodyPr>
          <a:lstStyle/>
          <a:p>
            <a:r>
              <a:rPr lang="es-CO" sz="2800" b="1" dirty="0" smtClean="0"/>
              <a:t>  Año 100                                 al                              313 d.C.</a:t>
            </a:r>
            <a:endParaRPr lang="es-CO" sz="2800" b="1" dirty="0"/>
          </a:p>
        </p:txBody>
      </p:sp>
      <p:sp>
        <p:nvSpPr>
          <p:cNvPr id="6" name="5 Menos"/>
          <p:cNvSpPr/>
          <p:nvPr/>
        </p:nvSpPr>
        <p:spPr>
          <a:xfrm rot="16200000">
            <a:off x="-360548" y="3032956"/>
            <a:ext cx="1368152" cy="144016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Menos"/>
          <p:cNvSpPr/>
          <p:nvPr/>
        </p:nvSpPr>
        <p:spPr>
          <a:xfrm rot="16200000">
            <a:off x="8028384" y="2996952"/>
            <a:ext cx="1440160" cy="144016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Rectángulo"/>
          <p:cNvSpPr/>
          <p:nvPr/>
        </p:nvSpPr>
        <p:spPr>
          <a:xfrm>
            <a:off x="1619672" y="4581128"/>
            <a:ext cx="5544616" cy="461665"/>
          </a:xfrm>
          <a:prstGeom prst="rect">
            <a:avLst/>
          </a:prstGeom>
          <a:solidFill>
            <a:srgbClr val="002060"/>
          </a:solidFill>
        </p:spPr>
        <p:txBody>
          <a:bodyPr wrap="square">
            <a:spAutoFit/>
          </a:bodyPr>
          <a:lstStyle/>
          <a:p>
            <a:pPr algn="ctr"/>
            <a:r>
              <a:rPr lang="es-CO" sz="2400" b="1" dirty="0" smtClean="0">
                <a:solidFill>
                  <a:schemeClr val="bg1"/>
                </a:solidFill>
                <a:latin typeface="Agency FB" pitchFamily="34" charset="0"/>
              </a:rPr>
              <a:t>ES LA ÉPOCA DE LA PERSECUCIÓN ROMANA</a:t>
            </a:r>
            <a:endParaRPr lang="es-CO" sz="2400" b="1" dirty="0">
              <a:solidFill>
                <a:schemeClr val="bg1"/>
              </a:solidFill>
              <a:latin typeface="Agency FB"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to="" calcmode="lin" valueType="num">
                                      <p:cBhvr>
                                        <p:cTn id="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976664" cy="6120680"/>
          </a:xfrm>
          <a:solidFill>
            <a:schemeClr val="accent6">
              <a:lumMod val="20000"/>
              <a:lumOff val="80000"/>
            </a:schemeClr>
          </a:solidFill>
        </p:spPr>
        <p:txBody>
          <a:bodyPr>
            <a:normAutofit fontScale="92500" lnSpcReduction="20000"/>
          </a:bodyPr>
          <a:lstStyle/>
          <a:p>
            <a:pPr>
              <a:buNone/>
            </a:pPr>
            <a:r>
              <a:rPr lang="es-CO" sz="3300" dirty="0" smtClean="0"/>
              <a:t>1). Si el blanco representa la pureza de la fe, entonces el caballo rojo puede considerarse como una corrupción de la fe por la intromisión de diversas herejías </a:t>
            </a:r>
            <a:r>
              <a:rPr lang="es-CO" sz="3300" dirty="0" smtClean="0">
                <a:solidFill>
                  <a:srgbClr val="FF0000"/>
                </a:solidFill>
              </a:rPr>
              <a:t>(Leer C.B.A.t 4, p 861 y t 6, 44-48).</a:t>
            </a:r>
          </a:p>
          <a:p>
            <a:endParaRPr lang="es-CO" sz="3300" dirty="0" smtClean="0"/>
          </a:p>
          <a:p>
            <a:pPr>
              <a:buNone/>
            </a:pPr>
            <a:r>
              <a:rPr lang="es-CO" sz="3300" dirty="0" smtClean="0"/>
              <a:t>2). Si el primer jinete se a considerado como un símbolo de la conquista espiritual que traía vida y paz: el segundo perdida de la paz y grandes y numerosas matanzas., lo cual está representado por la “espada”. </a:t>
            </a:r>
          </a:p>
          <a:p>
            <a:endParaRPr lang="es-CO" dirty="0" smtClean="0"/>
          </a:p>
          <a:p>
            <a:endParaRPr lang="es-CO" dirty="0"/>
          </a:p>
        </p:txBody>
      </p:sp>
      <p:pic>
        <p:nvPicPr>
          <p:cNvPr id="4" name="Picture 2" descr="http://t3.gstatic.com/images?q=tbn:ANd9GcTEvEW1VWMykhvSRF6wZeq1SDaPHutwDLjZqo4vIU90GZ-rTOyy"/>
          <p:cNvPicPr>
            <a:picLocks noChangeAspect="1" noChangeArrowheads="1"/>
          </p:cNvPicPr>
          <p:nvPr/>
        </p:nvPicPr>
        <p:blipFill>
          <a:blip r:embed="rId2" cstate="print"/>
          <a:srcRect/>
          <a:stretch>
            <a:fillRect/>
          </a:stretch>
        </p:blipFill>
        <p:spPr bwMode="auto">
          <a:xfrm>
            <a:off x="6228184" y="404664"/>
            <a:ext cx="2915816" cy="2808312"/>
          </a:xfrm>
          <a:prstGeom prst="rect">
            <a:avLst/>
          </a:prstGeom>
          <a:noFill/>
        </p:spPr>
      </p:pic>
      <p:pic>
        <p:nvPicPr>
          <p:cNvPr id="5" name="Picture 2" descr="http://apocalipsis18-4.com/cabrojo.gif"/>
          <p:cNvPicPr>
            <a:picLocks noChangeAspect="1" noChangeArrowheads="1"/>
          </p:cNvPicPr>
          <p:nvPr/>
        </p:nvPicPr>
        <p:blipFill>
          <a:blip r:embed="rId3" cstate="print"/>
          <a:srcRect/>
          <a:stretch>
            <a:fillRect/>
          </a:stretch>
        </p:blipFill>
        <p:spPr bwMode="auto">
          <a:xfrm>
            <a:off x="6228184" y="3717032"/>
            <a:ext cx="2664296" cy="2736304"/>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266928" cy="6120680"/>
          </a:xfrm>
        </p:spPr>
        <p:txBody>
          <a:bodyPr>
            <a:normAutofit lnSpcReduction="10000"/>
          </a:bodyPr>
          <a:lstStyle/>
          <a:p>
            <a:pPr algn="ctr">
              <a:buNone/>
            </a:pPr>
            <a:r>
              <a:rPr lang="es-CO" dirty="0" smtClean="0"/>
              <a:t>    </a:t>
            </a:r>
            <a:r>
              <a:rPr lang="es-CO" sz="4400" dirty="0" smtClean="0"/>
              <a:t>El decreto del Emperador Diocleciano en el año 303 d.C. desató una cruel persecución contra los cristianos que se prolongó por diez años. </a:t>
            </a:r>
          </a:p>
          <a:p>
            <a:pPr>
              <a:buNone/>
            </a:pPr>
            <a:r>
              <a:rPr lang="es-CO" dirty="0" smtClean="0"/>
              <a:t>     </a:t>
            </a:r>
            <a:endParaRPr lang="es-CO" dirty="0"/>
          </a:p>
        </p:txBody>
      </p:sp>
      <p:pic>
        <p:nvPicPr>
          <p:cNvPr id="13314" name="Picture 2" descr="http://t3.gstatic.com/images?q=tbn:ANd9GcTUnOalSWJaV9YtgfJ835aBA1oiYVrmeANTbo2Qx4XebOo0ZJfb"/>
          <p:cNvPicPr>
            <a:picLocks noChangeAspect="1" noChangeArrowheads="1"/>
          </p:cNvPicPr>
          <p:nvPr/>
        </p:nvPicPr>
        <p:blipFill>
          <a:blip r:embed="rId2" cstate="print"/>
          <a:srcRect/>
          <a:stretch>
            <a:fillRect/>
          </a:stretch>
        </p:blipFill>
        <p:spPr bwMode="auto">
          <a:xfrm>
            <a:off x="5724128" y="476672"/>
            <a:ext cx="3168352" cy="3096344"/>
          </a:xfrm>
          <a:prstGeom prst="rect">
            <a:avLst/>
          </a:prstGeom>
          <a:noFill/>
        </p:spPr>
      </p:pic>
      <p:pic>
        <p:nvPicPr>
          <p:cNvPr id="2" name="Picture 2" descr="http://t1.gstatic.com/images?q=tbn:ANd9GcQ04ZLmpjun-g1vgmose14VVzZPSG1OFU1yF6a2M3RY_qljPNb6wQ"/>
          <p:cNvPicPr>
            <a:picLocks noChangeAspect="1" noChangeArrowheads="1"/>
          </p:cNvPicPr>
          <p:nvPr/>
        </p:nvPicPr>
        <p:blipFill>
          <a:blip r:embed="rId3" cstate="print"/>
          <a:srcRect/>
          <a:stretch>
            <a:fillRect/>
          </a:stretch>
        </p:blipFill>
        <p:spPr bwMode="auto">
          <a:xfrm>
            <a:off x="5724128" y="3861048"/>
            <a:ext cx="3096344" cy="2524497"/>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834880" cy="6048672"/>
          </a:xfrm>
        </p:spPr>
        <p:txBody>
          <a:bodyPr>
            <a:normAutofit fontScale="92500" lnSpcReduction="10000"/>
          </a:bodyPr>
          <a:lstStyle/>
          <a:p>
            <a:pPr algn="ctr">
              <a:buNone/>
            </a:pPr>
            <a:r>
              <a:rPr lang="es-ES" dirty="0" smtClean="0"/>
              <a:t>    </a:t>
            </a:r>
            <a:r>
              <a:rPr lang="es-ES" sz="4000" dirty="0" smtClean="0"/>
              <a:t>Durante el tiempo de esté emperador la religión del sol se convirtió en la religión oficial dentro del imperio. Este echo convirtió al domingo como el día de reposo oficial puesto que en este día se adoraba al sol.</a:t>
            </a:r>
          </a:p>
          <a:p>
            <a:endParaRPr lang="es-CO" dirty="0"/>
          </a:p>
        </p:txBody>
      </p:sp>
      <p:graphicFrame>
        <p:nvGraphicFramePr>
          <p:cNvPr id="4" name="3 Tabla"/>
          <p:cNvGraphicFramePr>
            <a:graphicFrameLocks noGrp="1"/>
          </p:cNvGraphicFramePr>
          <p:nvPr/>
        </p:nvGraphicFramePr>
        <p:xfrm>
          <a:off x="1524000" y="3246120"/>
          <a:ext cx="6096000" cy="365760"/>
        </p:xfrm>
        <a:graphic>
          <a:graphicData uri="http://schemas.openxmlformats.org/drawingml/2006/table">
            <a:tbl>
              <a:tblPr/>
              <a:tblGrid>
                <a:gridCol w="6096000"/>
              </a:tblGrid>
              <a:tr h="0">
                <a:tc>
                  <a:txBody>
                    <a:bodyPr/>
                    <a:lstStyle/>
                    <a:p>
                      <a:endParaRPr lang="es-CO" b="1" dirty="0"/>
                    </a:p>
                  </a:txBody>
                  <a:tcPr anchor="ctr">
                    <a:lnL>
                      <a:noFill/>
                    </a:lnL>
                    <a:lnR>
                      <a:noFill/>
                    </a:lnR>
                    <a:lnT>
                      <a:noFill/>
                    </a:lnT>
                    <a:lnB>
                      <a:noFill/>
                    </a:lnB>
                  </a:tcPr>
                </a:tc>
              </a:tr>
            </a:tbl>
          </a:graphicData>
        </a:graphic>
      </p:graphicFrame>
      <p:pic>
        <p:nvPicPr>
          <p:cNvPr id="43011" name="Picture 3" descr="http://upload.wikimedia.org/wikipedia/commons/b/b6/ProbusCoin.jpg"/>
          <p:cNvPicPr>
            <a:picLocks noChangeAspect="1" noChangeArrowheads="1"/>
          </p:cNvPicPr>
          <p:nvPr/>
        </p:nvPicPr>
        <p:blipFill>
          <a:blip r:embed="rId2" cstate="print"/>
          <a:srcRect/>
          <a:stretch>
            <a:fillRect/>
          </a:stretch>
        </p:blipFill>
        <p:spPr bwMode="auto">
          <a:xfrm>
            <a:off x="5364088" y="404664"/>
            <a:ext cx="3779912" cy="2304256"/>
          </a:xfrm>
          <a:prstGeom prst="rect">
            <a:avLst/>
          </a:prstGeom>
          <a:noFill/>
        </p:spPr>
      </p:pic>
      <p:sp>
        <p:nvSpPr>
          <p:cNvPr id="43013" name="Rectangle 5"/>
          <p:cNvSpPr>
            <a:spLocks noChangeArrowheads="1"/>
          </p:cNvSpPr>
          <p:nvPr/>
        </p:nvSpPr>
        <p:spPr bwMode="auto">
          <a:xfrm rot="10800000" flipH="1" flipV="1">
            <a:off x="5364088" y="2850282"/>
            <a:ext cx="3779912" cy="4093428"/>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O" sz="2400" b="1" i="0" u="none" strike="noStrike" cap="none" normalizeH="0" baseline="0" dirty="0" smtClean="0">
                <a:ln>
                  <a:noFill/>
                </a:ln>
                <a:solidFill>
                  <a:schemeClr val="tx1"/>
                </a:solidFill>
                <a:effectLst/>
                <a:latin typeface="Courier New" pitchFamily="49" charset="0"/>
                <a:cs typeface="Courier New" pitchFamily="49" charset="0"/>
              </a:rPr>
              <a:t>Moneda del Emperador y el legendario </a:t>
            </a:r>
            <a:r>
              <a:rPr kumimoji="0" lang="es-CO" sz="2000" b="1" i="0" u="none" strike="noStrike" cap="none" normalizeH="0" baseline="0" dirty="0" smtClean="0">
                <a:ln>
                  <a:noFill/>
                </a:ln>
                <a:solidFill>
                  <a:schemeClr val="tx1"/>
                </a:solidFill>
                <a:effectLst/>
                <a:latin typeface="Courier New" pitchFamily="49" charset="0"/>
                <a:cs typeface="Courier New" pitchFamily="49" charset="0"/>
              </a:rPr>
              <a:t>SOLI INVICTO</a:t>
            </a:r>
            <a:r>
              <a:rPr kumimoji="0" lang="es-CO" sz="1400" b="1" i="0" u="none" strike="noStrike" cap="none" normalizeH="0" baseline="0" dirty="0" smtClean="0">
                <a:ln>
                  <a:noFill/>
                </a:ln>
                <a:solidFill>
                  <a:schemeClr val="tx1"/>
                </a:solidFill>
                <a:effectLst/>
                <a:latin typeface="Courier New" pitchFamily="49" charset="0"/>
                <a:cs typeface="Courier New" pitchFamily="49" charset="0"/>
              </a:rPr>
              <a:t>,</a:t>
            </a:r>
            <a:r>
              <a:rPr kumimoji="0" lang="es-CO" sz="2800" b="1" i="0" u="none" strike="noStrike" cap="none" normalizeH="0" baseline="0" dirty="0" smtClean="0">
                <a:ln>
                  <a:noFill/>
                </a:ln>
                <a:solidFill>
                  <a:schemeClr val="tx1"/>
                </a:solidFill>
                <a:effectLst/>
                <a:latin typeface="Courier New" pitchFamily="49" charset="0"/>
                <a:cs typeface="Courier New" pitchFamily="49" charset="0"/>
              </a:rPr>
              <a:t> "al sol invicto". El Emperador (izquierda) usa una corona solar.</a:t>
            </a:r>
            <a:endParaRPr kumimoji="0" lang="es-CO" sz="28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3013"/>
                                        </p:tgtEl>
                                        <p:attrNameLst>
                                          <p:attrName>style.visibility</p:attrName>
                                        </p:attrNameLst>
                                      </p:cBhvr>
                                      <p:to>
                                        <p:strVal val="visible"/>
                                      </p:to>
                                    </p:set>
                                    <p:animEffect transition="in" filter="fade">
                                      <p:cBhvr>
                                        <p:cTn id="7" dur="100"/>
                                        <p:tgtEl>
                                          <p:spTgt spid="43013"/>
                                        </p:tgtEl>
                                      </p:cBhvr>
                                    </p:animEffect>
                                    <p:anim calcmode="lin" valueType="num">
                                      <p:cBhvr>
                                        <p:cTn id="8" dur="400" fill="hold"/>
                                        <p:tgtEl>
                                          <p:spTgt spid="43013"/>
                                        </p:tgtEl>
                                        <p:attrNameLst>
                                          <p:attrName>ppt_x</p:attrName>
                                        </p:attrNameLst>
                                      </p:cBhvr>
                                      <p:tavLst>
                                        <p:tav tm="0">
                                          <p:val>
                                            <p:strVal val="#ppt_x"/>
                                          </p:val>
                                        </p:tav>
                                        <p:tav tm="100000">
                                          <p:val>
                                            <p:strVal val="#ppt_x"/>
                                          </p:val>
                                        </p:tav>
                                      </p:tavLst>
                                    </p:anim>
                                    <p:anim calcmode="lin" valueType="num">
                                      <p:cBhvr>
                                        <p:cTn id="9" dur="400" fill="hold"/>
                                        <p:tgtEl>
                                          <p:spTgt spid="43013"/>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301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301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5472608" cy="6336704"/>
          </a:xfrm>
        </p:spPr>
        <p:txBody>
          <a:bodyPr>
            <a:normAutofit fontScale="85000" lnSpcReduction="20000"/>
          </a:bodyPr>
          <a:lstStyle/>
          <a:p>
            <a:pPr algn="ctr">
              <a:buNone/>
            </a:pPr>
            <a:r>
              <a:rPr lang="es-CO" dirty="0" smtClean="0"/>
              <a:t>   </a:t>
            </a:r>
            <a:r>
              <a:rPr lang="es-CO" sz="3800" dirty="0" smtClean="0"/>
              <a:t> Debido a que los cristianos adoraban a Dios en el día sábado, el emperador lleno de celo expidió este decreto.</a:t>
            </a:r>
          </a:p>
          <a:p>
            <a:pPr algn="ctr">
              <a:buNone/>
            </a:pPr>
            <a:r>
              <a:rPr lang="es-CO" sz="3800" dirty="0" smtClean="0"/>
              <a:t>     </a:t>
            </a:r>
          </a:p>
          <a:p>
            <a:pPr algn="ctr">
              <a:buNone/>
            </a:pPr>
            <a:r>
              <a:rPr lang="es-CO" sz="3800" dirty="0" smtClean="0"/>
              <a:t>     En ese periodo del 303 al 313, murieron muchos cristianos en las catacumbas.</a:t>
            </a:r>
            <a:r>
              <a:rPr lang="es-ES" sz="3800" dirty="0" smtClean="0"/>
              <a:t> </a:t>
            </a:r>
          </a:p>
          <a:p>
            <a:pPr algn="ctr">
              <a:buNone/>
            </a:pPr>
            <a:r>
              <a:rPr lang="es-ES" sz="3800" dirty="0" smtClean="0"/>
              <a:t>     </a:t>
            </a:r>
          </a:p>
          <a:p>
            <a:pPr algn="ctr">
              <a:buNone/>
            </a:pPr>
            <a:r>
              <a:rPr lang="es-ES" sz="3800" dirty="0" smtClean="0"/>
              <a:t>Las </a:t>
            </a:r>
            <a:r>
              <a:rPr lang="es-ES" sz="3800" b="1" dirty="0" smtClean="0"/>
              <a:t>catacumbas</a:t>
            </a:r>
            <a:r>
              <a:rPr lang="es-ES" sz="3800" dirty="0" smtClean="0"/>
              <a:t> son unas galerías subterráneas que algunas civilizaciones mediterráneas antiguas construyeron y utilizaron como lugar de enterramiento </a:t>
            </a:r>
          </a:p>
        </p:txBody>
      </p:sp>
      <p:pic>
        <p:nvPicPr>
          <p:cNvPr id="40962" name="Picture 2" descr="http://t0.gstatic.com/images?q=tbn:ANd9GcRA1lhlg1n1PNQ106TlnYWoW6jU6qFp_iVlyfGZDCcULdQYIr0-fQ"/>
          <p:cNvPicPr>
            <a:picLocks noChangeAspect="1" noChangeArrowheads="1"/>
          </p:cNvPicPr>
          <p:nvPr/>
        </p:nvPicPr>
        <p:blipFill>
          <a:blip r:embed="rId2" cstate="print"/>
          <a:srcRect/>
          <a:stretch>
            <a:fillRect/>
          </a:stretch>
        </p:blipFill>
        <p:spPr bwMode="auto">
          <a:xfrm>
            <a:off x="6228184" y="188640"/>
            <a:ext cx="2592288" cy="1988840"/>
          </a:xfrm>
          <a:prstGeom prst="rect">
            <a:avLst/>
          </a:prstGeom>
          <a:noFill/>
        </p:spPr>
      </p:pic>
      <p:sp>
        <p:nvSpPr>
          <p:cNvPr id="5" name="4 Rectángulo"/>
          <p:cNvSpPr/>
          <p:nvPr/>
        </p:nvSpPr>
        <p:spPr>
          <a:xfrm>
            <a:off x="5652120" y="4365104"/>
            <a:ext cx="3240360" cy="2308324"/>
          </a:xfrm>
          <a:prstGeom prst="rect">
            <a:avLst/>
          </a:prstGeom>
          <a:solidFill>
            <a:srgbClr val="FFFF00"/>
          </a:solidFill>
        </p:spPr>
        <p:txBody>
          <a:bodyPr wrap="square">
            <a:spAutoFit/>
          </a:bodyPr>
          <a:lstStyle/>
          <a:p>
            <a:pPr algn="ctr"/>
            <a:r>
              <a:rPr lang="es-CO" sz="2400" b="1" dirty="0" smtClean="0"/>
              <a:t>Los cristianos las utilizaron como escondite y lugares de culto a la vez que les sirvieron de  cementerio.</a:t>
            </a:r>
          </a:p>
        </p:txBody>
      </p:sp>
      <p:pic>
        <p:nvPicPr>
          <p:cNvPr id="6" name="Picture 2" descr="http://t2.gstatic.com/images?q=tbn:ANd9GcQm8cQvJWJdWVZSKFmZ7X0AFFaravelcjv_NPWz5aIA9yhSkWgpXQ"/>
          <p:cNvPicPr>
            <a:picLocks noChangeAspect="1" noChangeArrowheads="1"/>
          </p:cNvPicPr>
          <p:nvPr/>
        </p:nvPicPr>
        <p:blipFill>
          <a:blip r:embed="rId3" cstate="print"/>
          <a:srcRect/>
          <a:stretch>
            <a:fillRect/>
          </a:stretch>
        </p:blipFill>
        <p:spPr bwMode="auto">
          <a:xfrm>
            <a:off x="6300192" y="2420889"/>
            <a:ext cx="2592288" cy="18002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to="" calcmode="lin" valueType="num">
                                      <p:cBhvr>
                                        <p:cTn id="7" dur="1" fill="hold"/>
                                        <p:tgtEl>
                                          <p:spTgt spid="3">
                                            <p:txEl>
                                              <p:pRg st="2" end="2"/>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0962"/>
                                        </p:tgtEl>
                                        <p:attrNameLst>
                                          <p:attrName>style.visibility</p:attrName>
                                        </p:attrNameLst>
                                      </p:cBhvr>
                                      <p:to>
                                        <p:strVal val="visible"/>
                                      </p:to>
                                    </p:set>
                                    <p:anim to="" calcmode="lin" valueType="num">
                                      <p:cBhvr>
                                        <p:cTn id="12" dur="1" fill="hold"/>
                                        <p:tgtEl>
                                          <p:spTgt spid="4096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
                                        <p:tgtEl>
                                          <p:spTgt spid="3">
                                            <p:txEl>
                                              <p:pRg st="4" end="4"/>
                                            </p:txEl>
                                          </p:spTgt>
                                        </p:tgtEl>
                                      </p:cBhvr>
                                    </p:animEffect>
                                    <p:anim calcmode="lin" valueType="num">
                                      <p:cBhvr>
                                        <p:cTn id="23"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
                                        <p:tgtEl>
                                          <p:spTgt spid="5"/>
                                        </p:tgtEl>
                                      </p:cBhvr>
                                    </p:animEffect>
                                    <p:anim calcmode="lin" valueType="num">
                                      <p:cBhvr>
                                        <p:cTn id="32" dur="400" fill="hold"/>
                                        <p:tgtEl>
                                          <p:spTgt spid="5"/>
                                        </p:tgtEl>
                                        <p:attrNameLst>
                                          <p:attrName>ppt_x</p:attrName>
                                        </p:attrNameLst>
                                      </p:cBhvr>
                                      <p:tavLst>
                                        <p:tav tm="0">
                                          <p:val>
                                            <p:strVal val="#ppt_x"/>
                                          </p:val>
                                        </p:tav>
                                        <p:tav tm="100000">
                                          <p:val>
                                            <p:strVal val="#ppt_x"/>
                                          </p:val>
                                        </p:tav>
                                      </p:tavLst>
                                    </p:anim>
                                    <p:anim calcmode="lin" valueType="num">
                                      <p:cBhvr>
                                        <p:cTn id="33" dur="400" fill="hold"/>
                                        <p:tgtEl>
                                          <p:spTgt spid="5"/>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616624" cy="5976664"/>
          </a:xfrm>
        </p:spPr>
        <p:txBody>
          <a:bodyPr>
            <a:normAutofit fontScale="92500" lnSpcReduction="10000"/>
          </a:bodyPr>
          <a:lstStyle/>
          <a:p>
            <a:pPr algn="ctr">
              <a:buNone/>
            </a:pPr>
            <a:r>
              <a:rPr lang="es-CO" dirty="0" smtClean="0"/>
              <a:t>   El color rojo, pues: Además de la sangre derramada, </a:t>
            </a:r>
            <a:r>
              <a:rPr lang="es-CO" dirty="0" smtClean="0">
                <a:solidFill>
                  <a:srgbClr val="0070C0"/>
                </a:solidFill>
              </a:rPr>
              <a:t>simboliza que se perdió la pureza de la fe.</a:t>
            </a:r>
          </a:p>
          <a:p>
            <a:pPr algn="ctr">
              <a:buNone/>
            </a:pPr>
            <a:r>
              <a:rPr lang="es-CO" dirty="0" smtClean="0"/>
              <a:t>    </a:t>
            </a:r>
          </a:p>
          <a:p>
            <a:pPr algn="ctr">
              <a:buNone/>
            </a:pPr>
            <a:r>
              <a:rPr lang="es-CO" dirty="0" smtClean="0"/>
              <a:t>    </a:t>
            </a:r>
            <a:r>
              <a:rPr lang="es-CO" sz="3500" dirty="0" smtClean="0"/>
              <a:t> Ya para el año 150 d.C. muchos cristianos comenzaron a guardar el domingo, presionados por la afluencia romana, contradiciendo la orden de Cristo: “</a:t>
            </a:r>
            <a:r>
              <a:rPr lang="es-CO" sz="3500" dirty="0" smtClean="0">
                <a:solidFill>
                  <a:srgbClr val="0070C0"/>
                </a:solidFill>
              </a:rPr>
              <a:t>Orad que vuestra huida no sea en invierno ni en sábado” </a:t>
            </a:r>
            <a:r>
              <a:rPr lang="es-CO" sz="3500" dirty="0" smtClean="0">
                <a:solidFill>
                  <a:srgbClr val="FF0000"/>
                </a:solidFill>
              </a:rPr>
              <a:t>(Mat.24:20). </a:t>
            </a:r>
            <a:endParaRPr lang="es-CO" sz="3500" dirty="0">
              <a:solidFill>
                <a:srgbClr val="FF0000"/>
              </a:solidFill>
            </a:endParaRPr>
          </a:p>
        </p:txBody>
      </p:sp>
      <p:pic>
        <p:nvPicPr>
          <p:cNvPr id="11266" name="Picture 2" descr="http://t0.gstatic.com/images?q=tbn:ANd9GcSIeEQZbnX1nt6Ak_UGgOn7_9z4Gp3ekazU0zhfw3zkPNHjDUGoOQ"/>
          <p:cNvPicPr>
            <a:picLocks noChangeAspect="1" noChangeArrowheads="1"/>
          </p:cNvPicPr>
          <p:nvPr/>
        </p:nvPicPr>
        <p:blipFill>
          <a:blip r:embed="rId2" cstate="print"/>
          <a:srcRect/>
          <a:stretch>
            <a:fillRect/>
          </a:stretch>
        </p:blipFill>
        <p:spPr bwMode="auto">
          <a:xfrm>
            <a:off x="5940152" y="3429000"/>
            <a:ext cx="2952328" cy="2664296"/>
          </a:xfrm>
          <a:prstGeom prst="rect">
            <a:avLst/>
          </a:prstGeom>
          <a:noFill/>
        </p:spPr>
      </p:pic>
      <p:pic>
        <p:nvPicPr>
          <p:cNvPr id="5" name="Picture 2" descr="http://t3.gstatic.com/images?q=tbn:ANd9GcTUnOalSWJaV9YtgfJ835aBA1oiYVrmeANTbo2Qx4XebOo0ZJfb"/>
          <p:cNvPicPr>
            <a:picLocks noChangeAspect="1" noChangeArrowheads="1"/>
          </p:cNvPicPr>
          <p:nvPr/>
        </p:nvPicPr>
        <p:blipFill>
          <a:blip r:embed="rId3" cstate="print"/>
          <a:srcRect/>
          <a:stretch>
            <a:fillRect/>
          </a:stretch>
        </p:blipFill>
        <p:spPr bwMode="auto">
          <a:xfrm>
            <a:off x="5975648" y="260648"/>
            <a:ext cx="2916832" cy="28803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100"/>
                                        <p:tgtEl>
                                          <p:spTgt spid="11266"/>
                                        </p:tgtEl>
                                      </p:cBhvr>
                                    </p:animEffect>
                                    <p:anim calcmode="lin" valueType="num">
                                      <p:cBhvr>
                                        <p:cTn id="8" dur="400" fill="hold"/>
                                        <p:tgtEl>
                                          <p:spTgt spid="11266"/>
                                        </p:tgtEl>
                                        <p:attrNameLst>
                                          <p:attrName>ppt_x</p:attrName>
                                        </p:attrNameLst>
                                      </p:cBhvr>
                                      <p:tavLst>
                                        <p:tav tm="0">
                                          <p:val>
                                            <p:strVal val="#ppt_x"/>
                                          </p:val>
                                        </p:tav>
                                        <p:tav tm="100000">
                                          <p:val>
                                            <p:strVal val="#ppt_x"/>
                                          </p:val>
                                        </p:tav>
                                      </p:tavLst>
                                    </p:anim>
                                    <p:anim calcmode="lin" valueType="num">
                                      <p:cBhvr>
                                        <p:cTn id="9" dur="400" fill="hold"/>
                                        <p:tgtEl>
                                          <p:spTgt spid="11266"/>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126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126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
                                        <p:tgtEl>
                                          <p:spTgt spid="3">
                                            <p:txEl>
                                              <p:pRg st="2" end="2"/>
                                            </p:txEl>
                                          </p:spTgt>
                                        </p:tgtEl>
                                      </p:cBhvr>
                                    </p:animEffect>
                                    <p:anim calcmode="lin" valueType="num">
                                      <p:cBhvr>
                                        <p:cTn id="17"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251520" y="476672"/>
            <a:ext cx="8640960" cy="324036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5" name="4 Rectángulo"/>
          <p:cNvSpPr/>
          <p:nvPr/>
        </p:nvSpPr>
        <p:spPr>
          <a:xfrm>
            <a:off x="611560" y="908720"/>
            <a:ext cx="7848872" cy="1754326"/>
          </a:xfrm>
          <a:prstGeom prst="rect">
            <a:avLst/>
          </a:prstGeom>
        </p:spPr>
        <p:txBody>
          <a:bodyPr wrap="square">
            <a:spAutoFit/>
          </a:bodyPr>
          <a:lstStyle/>
          <a:p>
            <a:pPr algn="ctr"/>
            <a:r>
              <a:rPr lang="es-CO" sz="7200" b="1" dirty="0" smtClean="0">
                <a:solidFill>
                  <a:srgbClr val="FF0000"/>
                </a:solidFill>
              </a:rPr>
              <a:t>Tercer sello</a:t>
            </a:r>
            <a:br>
              <a:rPr lang="es-CO" sz="7200" b="1" dirty="0" smtClean="0">
                <a:solidFill>
                  <a:srgbClr val="FF0000"/>
                </a:solidFill>
              </a:rPr>
            </a:br>
            <a:r>
              <a:rPr lang="es-CO" dirty="0" smtClean="0">
                <a:solidFill>
                  <a:srgbClr val="C00000"/>
                </a:solidFill>
              </a:rPr>
              <a:t> </a:t>
            </a:r>
            <a:r>
              <a:rPr lang="es-CO" sz="3600" b="1" dirty="0" smtClean="0">
                <a:solidFill>
                  <a:srgbClr val="C00000"/>
                </a:solidFill>
                <a:latin typeface="Agency FB" pitchFamily="34" charset="0"/>
              </a:rPr>
              <a:t>Unión iglesia estado</a:t>
            </a:r>
            <a:endParaRPr lang="es-CO" sz="3600" b="1" dirty="0">
              <a:solidFill>
                <a:srgbClr val="C00000"/>
              </a:solidFill>
              <a:latin typeface="Agency FB" pitchFamily="34" charset="0"/>
            </a:endParaRPr>
          </a:p>
        </p:txBody>
      </p:sp>
      <p:pic>
        <p:nvPicPr>
          <p:cNvPr id="6" name="Picture 2" descr="http://t0.gstatic.com/images?q=tbn:ANd9GcQ51YBJW1uVQ1uHwDI8u0Xg2gvs2iOH17mCPNipelA_OmLX4OKB"/>
          <p:cNvPicPr>
            <a:picLocks noChangeAspect="1" noChangeArrowheads="1"/>
          </p:cNvPicPr>
          <p:nvPr/>
        </p:nvPicPr>
        <p:blipFill>
          <a:blip r:embed="rId2" cstate="print"/>
          <a:srcRect/>
          <a:stretch>
            <a:fillRect/>
          </a:stretch>
        </p:blipFill>
        <p:spPr bwMode="auto">
          <a:xfrm>
            <a:off x="5940152" y="3933056"/>
            <a:ext cx="2448272" cy="2532882"/>
          </a:xfrm>
          <a:prstGeom prst="rect">
            <a:avLst/>
          </a:prstGeom>
          <a:noFill/>
        </p:spPr>
      </p:pic>
      <p:sp>
        <p:nvSpPr>
          <p:cNvPr id="7" name="6 Rectángulo"/>
          <p:cNvSpPr/>
          <p:nvPr/>
        </p:nvSpPr>
        <p:spPr>
          <a:xfrm>
            <a:off x="323528" y="4941168"/>
            <a:ext cx="5289238" cy="646331"/>
          </a:xfrm>
          <a:prstGeom prst="rect">
            <a:avLst/>
          </a:prstGeom>
        </p:spPr>
        <p:txBody>
          <a:bodyPr wrap="square">
            <a:spAutoFit/>
          </a:bodyPr>
          <a:lstStyle/>
          <a:p>
            <a:r>
              <a:rPr lang="es-CO" sz="3600" b="1" dirty="0" smtClean="0"/>
              <a:t>Texto Bíblico Apoc.6: 5-6. </a:t>
            </a:r>
            <a:endParaRPr lang="es-CO"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688632" cy="6192688"/>
          </a:xfrm>
        </p:spPr>
        <p:txBody>
          <a:bodyPr>
            <a:normAutofit/>
          </a:bodyPr>
          <a:lstStyle/>
          <a:p>
            <a:pPr>
              <a:buNone/>
            </a:pPr>
            <a:r>
              <a:rPr lang="es-CO" dirty="0" smtClean="0"/>
              <a:t>    </a:t>
            </a:r>
            <a:r>
              <a:rPr lang="es-ES" dirty="0" smtClean="0"/>
              <a:t>Y cuando él abrió el tercer sello, oí al tercer animal, que decía: Ven y ve. Y miré, y he aquí un caballo negro: y el que estaba sentado encima de él, tenía un peso en su mano.</a:t>
            </a:r>
          </a:p>
          <a:p>
            <a:pPr>
              <a:buNone/>
            </a:pPr>
            <a:r>
              <a:rPr lang="es-ES" dirty="0" smtClean="0"/>
              <a:t>    Y oí una voz en medio de los cuatro animales, que decía: Dos libras de trigo por un denario, y seis libras de cebada por un denario: </a:t>
            </a:r>
            <a:r>
              <a:rPr lang="es-ES" u="sng" dirty="0" smtClean="0"/>
              <a:t>y no hagas daño al vino ni al aceite. </a:t>
            </a:r>
          </a:p>
          <a:p>
            <a:pPr>
              <a:buNone/>
            </a:pPr>
            <a:endParaRPr lang="es-CO" dirty="0"/>
          </a:p>
        </p:txBody>
      </p:sp>
      <p:pic>
        <p:nvPicPr>
          <p:cNvPr id="15362" name="Picture 2" descr="http://t1.gstatic.com/images?q=tbn:ANd9GcTNSJ-LnqrpXNA-zvCCcnFzoC6yyqUgFPH4F3TsaIpZ5yLkGEWddQ"/>
          <p:cNvPicPr>
            <a:picLocks noChangeAspect="1" noChangeArrowheads="1"/>
          </p:cNvPicPr>
          <p:nvPr/>
        </p:nvPicPr>
        <p:blipFill>
          <a:blip r:embed="rId2" cstate="print"/>
          <a:srcRect/>
          <a:stretch>
            <a:fillRect/>
          </a:stretch>
        </p:blipFill>
        <p:spPr bwMode="auto">
          <a:xfrm>
            <a:off x="5868144" y="1052736"/>
            <a:ext cx="3024336" cy="44644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 to="" calcmode="lin" valueType="num">
                                      <p:cBhvr>
                                        <p:cTn id="10"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latin typeface="Algerian" pitchFamily="82" charset="0"/>
              </a:rPr>
              <a:t>Periodo del tercer sello</a:t>
            </a:r>
            <a:endParaRPr lang="es-CO" dirty="0"/>
          </a:p>
        </p:txBody>
      </p:sp>
      <p:sp>
        <p:nvSpPr>
          <p:cNvPr id="4" name="3 Menos"/>
          <p:cNvSpPr/>
          <p:nvPr/>
        </p:nvSpPr>
        <p:spPr>
          <a:xfrm>
            <a:off x="-828600" y="2996952"/>
            <a:ext cx="10801200" cy="936104"/>
          </a:xfrm>
          <a:prstGeom prst="mathMinus">
            <a:avLst>
              <a:gd name="adj1" fmla="val 3505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Menos"/>
          <p:cNvSpPr/>
          <p:nvPr/>
        </p:nvSpPr>
        <p:spPr>
          <a:xfrm rot="16200000">
            <a:off x="7830108" y="2547156"/>
            <a:ext cx="1584176" cy="1043608"/>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Menos"/>
          <p:cNvSpPr/>
          <p:nvPr/>
        </p:nvSpPr>
        <p:spPr>
          <a:xfrm rot="16200000">
            <a:off x="-396552" y="2276872"/>
            <a:ext cx="1656184" cy="1512168"/>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Rectángulo"/>
          <p:cNvSpPr/>
          <p:nvPr/>
        </p:nvSpPr>
        <p:spPr>
          <a:xfrm>
            <a:off x="611560" y="2708920"/>
            <a:ext cx="7920880" cy="584775"/>
          </a:xfrm>
          <a:prstGeom prst="rect">
            <a:avLst/>
          </a:prstGeom>
        </p:spPr>
        <p:txBody>
          <a:bodyPr wrap="square">
            <a:spAutoFit/>
          </a:bodyPr>
          <a:lstStyle/>
          <a:p>
            <a:r>
              <a:rPr lang="es-ES" sz="3200" b="1" dirty="0" smtClean="0"/>
              <a:t>Del año 313                    Al                       538 d.C.</a:t>
            </a:r>
            <a:endParaRPr lang="es-CO" sz="3200" b="1" dirty="0"/>
          </a:p>
        </p:txBody>
      </p:sp>
      <p:sp>
        <p:nvSpPr>
          <p:cNvPr id="8" name="7 Rectángulo"/>
          <p:cNvSpPr/>
          <p:nvPr/>
        </p:nvSpPr>
        <p:spPr>
          <a:xfrm>
            <a:off x="1187624" y="3789040"/>
            <a:ext cx="6552728" cy="1323439"/>
          </a:xfrm>
          <a:prstGeom prst="rect">
            <a:avLst/>
          </a:prstGeom>
        </p:spPr>
        <p:txBody>
          <a:bodyPr wrap="square">
            <a:spAutoFit/>
          </a:bodyPr>
          <a:lstStyle/>
          <a:p>
            <a:pPr algn="ctr"/>
            <a:r>
              <a:rPr lang="es-CO" sz="4000" b="1" dirty="0" smtClean="0">
                <a:solidFill>
                  <a:srgbClr val="C00000"/>
                </a:solidFill>
                <a:latin typeface="Agency FB" pitchFamily="34" charset="0"/>
              </a:rPr>
              <a:t>La iglesia adquiere poder político</a:t>
            </a:r>
          </a:p>
          <a:p>
            <a:pPr algn="ctr"/>
            <a:r>
              <a:rPr lang="es-CO" sz="4000" b="1" dirty="0" smtClean="0">
                <a:solidFill>
                  <a:srgbClr val="002060"/>
                </a:solidFill>
                <a:latin typeface="Agency FB" pitchFamily="34" charset="0"/>
              </a:rPr>
              <a:t>Mescla de “hierro y arcilla” </a:t>
            </a:r>
            <a:r>
              <a:rPr lang="es-CO" sz="3600" b="1" dirty="0" smtClean="0">
                <a:solidFill>
                  <a:srgbClr val="FF0000"/>
                </a:solidFill>
                <a:latin typeface="Agency FB" pitchFamily="34" charset="0"/>
              </a:rPr>
              <a:t>Dan.2:33.</a:t>
            </a:r>
            <a:endParaRPr lang="es-CO" sz="3600" b="1" dirty="0">
              <a:solidFill>
                <a:srgbClr val="FF0000"/>
              </a:solidFill>
              <a:latin typeface="Agency FB"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
                                        <p:tgtEl>
                                          <p:spTgt spid="8">
                                            <p:txEl>
                                              <p:pRg st="0" end="0"/>
                                            </p:txEl>
                                          </p:spTgt>
                                        </p:tgtEl>
                                      </p:cBhvr>
                                    </p:animEffect>
                                    <p:anim calcmode="lin" valueType="num">
                                      <p:cBhvr>
                                        <p:cTn id="8"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8">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8">
                                            <p:txEl>
                                              <p:pRg st="1" end="1"/>
                                            </p:txEl>
                                          </p:spTgt>
                                        </p:tgtEl>
                                        <p:attrNameLst>
                                          <p:attrName>style.visibility</p:attrName>
                                        </p:attrNameLst>
                                      </p:cBhvr>
                                      <p:to>
                                        <p:strVal val="visible"/>
                                      </p:to>
                                    </p:set>
                                    <p:animEffect transition="in" filter="fade">
                                      <p:cBhvr>
                                        <p:cTn id="16" dur="100"/>
                                        <p:tgtEl>
                                          <p:spTgt spid="8">
                                            <p:txEl>
                                              <p:pRg st="1" end="1"/>
                                            </p:txEl>
                                          </p:spTgt>
                                        </p:tgtEl>
                                      </p:cBhvr>
                                    </p:animEffect>
                                    <p:anim calcmode="lin" valueType="num">
                                      <p:cBhvr>
                                        <p:cTn id="17" dur="4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8">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8">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8">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3960440" cy="6120680"/>
          </a:xfrm>
          <a:solidFill>
            <a:srgbClr val="FFFF00"/>
          </a:solidFill>
        </p:spPr>
        <p:txBody>
          <a:bodyPr>
            <a:normAutofit/>
          </a:bodyPr>
          <a:lstStyle/>
          <a:p>
            <a:pPr algn="ctr">
              <a:buNone/>
            </a:pPr>
            <a:r>
              <a:rPr lang="es-CO" b="1" dirty="0" smtClean="0"/>
              <a:t>    </a:t>
            </a:r>
            <a:r>
              <a:rPr lang="es-CO" dirty="0" smtClean="0"/>
              <a:t>  </a:t>
            </a:r>
            <a:r>
              <a:rPr lang="es-CO" sz="4800" dirty="0" smtClean="0"/>
              <a:t>Cuando el Cordero abrió el tercer sello,….miré y vi </a:t>
            </a:r>
            <a:r>
              <a:rPr lang="es-CO" sz="4800" b="1" dirty="0" smtClean="0"/>
              <a:t>Un caballo negro </a:t>
            </a:r>
            <a:r>
              <a:rPr lang="es-CO" sz="4800" b="1" dirty="0" smtClean="0">
                <a:solidFill>
                  <a:srgbClr val="FF0000"/>
                </a:solidFill>
              </a:rPr>
              <a:t>(verso5)</a:t>
            </a:r>
            <a:r>
              <a:rPr lang="es-CO" sz="4800" b="1" dirty="0" smtClean="0"/>
              <a:t>.</a:t>
            </a:r>
            <a:r>
              <a:rPr lang="es-CO" sz="4800" dirty="0" smtClean="0"/>
              <a:t>   </a:t>
            </a:r>
            <a:endParaRPr lang="es-CO" sz="4800" dirty="0"/>
          </a:p>
        </p:txBody>
      </p:sp>
      <p:pic>
        <p:nvPicPr>
          <p:cNvPr id="3074" name="Picture 2" descr="http://t3.gstatic.com/images?q=tbn:ANd9GcSiyzcPL26taqcLNil2_2tAli7UqMZ5ASK7VLWU90L1OkYxCgQh"/>
          <p:cNvPicPr>
            <a:picLocks noChangeAspect="1" noChangeArrowheads="1"/>
          </p:cNvPicPr>
          <p:nvPr/>
        </p:nvPicPr>
        <p:blipFill>
          <a:blip r:embed="rId2" cstate="print"/>
          <a:srcRect/>
          <a:stretch>
            <a:fillRect/>
          </a:stretch>
        </p:blipFill>
        <p:spPr bwMode="auto">
          <a:xfrm>
            <a:off x="4211960" y="332656"/>
            <a:ext cx="4608512" cy="6048672"/>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122912" cy="5832648"/>
          </a:xfrm>
        </p:spPr>
        <p:txBody>
          <a:bodyPr>
            <a:normAutofit/>
          </a:bodyPr>
          <a:lstStyle/>
          <a:p>
            <a:pPr algn="ctr">
              <a:buNone/>
            </a:pPr>
            <a:r>
              <a:rPr lang="es-CO" dirty="0" smtClean="0"/>
              <a:t>    </a:t>
            </a:r>
            <a:r>
              <a:rPr lang="es-CO" sz="4000" dirty="0" smtClean="0"/>
              <a:t>Si el caballo blanco simbolizaba </a:t>
            </a:r>
            <a:r>
              <a:rPr lang="es-CO" sz="4000" dirty="0" smtClean="0">
                <a:solidFill>
                  <a:srgbClr val="0070C0"/>
                </a:solidFill>
              </a:rPr>
              <a:t>victoria y pureza</a:t>
            </a:r>
            <a:r>
              <a:rPr lang="es-CO" sz="4000" dirty="0" smtClean="0"/>
              <a:t> puede considerarse que el caballo negro indica </a:t>
            </a:r>
            <a:r>
              <a:rPr lang="es-CO" sz="4000" dirty="0" smtClean="0">
                <a:solidFill>
                  <a:srgbClr val="0070C0"/>
                </a:solidFill>
              </a:rPr>
              <a:t>derrota</a:t>
            </a:r>
            <a:r>
              <a:rPr lang="es-CO" sz="4000" dirty="0" smtClean="0"/>
              <a:t>, o que su color simboliza una </a:t>
            </a:r>
            <a:r>
              <a:rPr lang="es-CO" sz="4000" dirty="0" smtClean="0">
                <a:solidFill>
                  <a:srgbClr val="0070C0"/>
                </a:solidFill>
              </a:rPr>
              <a:t>mayor corrupción de la fe. </a:t>
            </a:r>
          </a:p>
          <a:p>
            <a:pPr>
              <a:buNone/>
            </a:pPr>
            <a:endParaRPr lang="es-CO" dirty="0" smtClean="0"/>
          </a:p>
          <a:p>
            <a:endParaRPr lang="es-CO" dirty="0"/>
          </a:p>
        </p:txBody>
      </p:sp>
      <p:pic>
        <p:nvPicPr>
          <p:cNvPr id="4" name="Picture 2" descr="http://t3.gstatic.com/images?q=tbn:ANd9GcTEvEW1VWMykhvSRF6wZeq1SDaPHutwDLjZqo4vIU90GZ-rTOyy"/>
          <p:cNvPicPr>
            <a:picLocks noChangeAspect="1" noChangeArrowheads="1"/>
          </p:cNvPicPr>
          <p:nvPr/>
        </p:nvPicPr>
        <p:blipFill>
          <a:blip r:embed="rId2" cstate="print"/>
          <a:srcRect/>
          <a:stretch>
            <a:fillRect/>
          </a:stretch>
        </p:blipFill>
        <p:spPr bwMode="auto">
          <a:xfrm>
            <a:off x="5940152" y="476672"/>
            <a:ext cx="2915816" cy="2808312"/>
          </a:xfrm>
          <a:prstGeom prst="rect">
            <a:avLst/>
          </a:prstGeom>
          <a:noFill/>
        </p:spPr>
      </p:pic>
      <p:pic>
        <p:nvPicPr>
          <p:cNvPr id="51202" name="Picture 2" descr="http://t2.gstatic.com/images?q=tbn:ANd9GcSTMTq2yDKYYKqUWMPPFmWvf-VHuYTYS2l_PnkG50cKZ-NL9sJc"/>
          <p:cNvPicPr>
            <a:picLocks noChangeAspect="1" noChangeArrowheads="1"/>
          </p:cNvPicPr>
          <p:nvPr/>
        </p:nvPicPr>
        <p:blipFill>
          <a:blip r:embed="rId3" cstate="print"/>
          <a:srcRect/>
          <a:stretch>
            <a:fillRect/>
          </a:stretch>
        </p:blipFill>
        <p:spPr bwMode="auto">
          <a:xfrm>
            <a:off x="5940152" y="3789040"/>
            <a:ext cx="2952328" cy="2466975"/>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296144"/>
          </a:xfrm>
        </p:spPr>
        <p:txBody>
          <a:bodyPr>
            <a:normAutofit/>
          </a:bodyPr>
          <a:lstStyle/>
          <a:p>
            <a:pPr algn="ctr">
              <a:buNone/>
            </a:pPr>
            <a:r>
              <a:rPr lang="es-CO" dirty="0" smtClean="0"/>
              <a:t>  SE CAMBIO EL SÁBADO POR EL DOMINGO</a:t>
            </a:r>
          </a:p>
          <a:p>
            <a:pPr algn="ctr">
              <a:buNone/>
            </a:pPr>
            <a:r>
              <a:rPr lang="es-CO" dirty="0" smtClean="0"/>
              <a:t> </a:t>
            </a:r>
            <a:r>
              <a:rPr lang="es-CO" dirty="0" smtClean="0">
                <a:solidFill>
                  <a:srgbClr val="FF0000"/>
                </a:solidFill>
              </a:rPr>
              <a:t>(CS. Cap.3- pág. 57 apéndice- pag.740).</a:t>
            </a:r>
          </a:p>
        </p:txBody>
      </p:sp>
      <p:sp>
        <p:nvSpPr>
          <p:cNvPr id="4" name="3 Rectángulo"/>
          <p:cNvSpPr/>
          <p:nvPr/>
        </p:nvSpPr>
        <p:spPr>
          <a:xfrm>
            <a:off x="323528" y="1916832"/>
            <a:ext cx="4608512" cy="4524315"/>
          </a:xfrm>
          <a:prstGeom prst="rect">
            <a:avLst/>
          </a:prstGeom>
          <a:solidFill>
            <a:srgbClr val="FFC000"/>
          </a:solidFill>
        </p:spPr>
        <p:txBody>
          <a:bodyPr wrap="square">
            <a:spAutoFit/>
          </a:bodyPr>
          <a:lstStyle/>
          <a:p>
            <a:pPr algn="ctr"/>
            <a:r>
              <a:rPr lang="es-CO" sz="3600" u="sng" dirty="0" smtClean="0"/>
              <a:t>Entregaron por conveniencia los principios de la fe y la verdad</a:t>
            </a:r>
            <a:r>
              <a:rPr lang="es-CO" sz="3600" dirty="0" smtClean="0"/>
              <a:t>, que los cristianos de Esmirna y Éfeso avían defendido a costa de sus propias vidas.</a:t>
            </a:r>
            <a:endParaRPr lang="es-CO" sz="3600" dirty="0"/>
          </a:p>
        </p:txBody>
      </p:sp>
      <p:pic>
        <p:nvPicPr>
          <p:cNvPr id="61442" name="Picture 2" descr="http://t0.gstatic.com/images?q=tbn:ANd9GcQmDtjBExepc7xnfcL-UI4HU5nsyVItPl5Ch3Dovq1fQEOQqldaiQ"/>
          <p:cNvPicPr>
            <a:picLocks noChangeAspect="1" noChangeArrowheads="1"/>
          </p:cNvPicPr>
          <p:nvPr/>
        </p:nvPicPr>
        <p:blipFill>
          <a:blip r:embed="rId2" cstate="print"/>
          <a:srcRect/>
          <a:stretch>
            <a:fillRect/>
          </a:stretch>
        </p:blipFill>
        <p:spPr bwMode="auto">
          <a:xfrm>
            <a:off x="5148064" y="1916832"/>
            <a:ext cx="1905000" cy="2057401"/>
          </a:xfrm>
          <a:prstGeom prst="rect">
            <a:avLst/>
          </a:prstGeom>
          <a:noFill/>
        </p:spPr>
      </p:pic>
      <p:pic>
        <p:nvPicPr>
          <p:cNvPr id="61444" name="Picture 4" descr="http://t1.gstatic.com/images?q=tbn:ANd9GcS9LApTzdS93pNr4ufrR3Aa3rtIM4WvSweguUtt2VpOx-Byc6eJ"/>
          <p:cNvPicPr>
            <a:picLocks noChangeAspect="1" noChangeArrowheads="1"/>
          </p:cNvPicPr>
          <p:nvPr/>
        </p:nvPicPr>
        <p:blipFill>
          <a:blip r:embed="rId3" cstate="print"/>
          <a:srcRect/>
          <a:stretch>
            <a:fillRect/>
          </a:stretch>
        </p:blipFill>
        <p:spPr bwMode="auto">
          <a:xfrm>
            <a:off x="7236296" y="1916832"/>
            <a:ext cx="1676400" cy="2039863"/>
          </a:xfrm>
          <a:prstGeom prst="rect">
            <a:avLst/>
          </a:prstGeom>
          <a:noFill/>
        </p:spPr>
      </p:pic>
      <p:pic>
        <p:nvPicPr>
          <p:cNvPr id="61446" name="Picture 6" descr="http://t3.gstatic.com/images?q=tbn:ANd9GcRF0wQZsM0Vb46bYvlEhsDw4SAtQxIfNdBdVTRzZ1HyKoxiO7jufA"/>
          <p:cNvPicPr>
            <a:picLocks noChangeAspect="1" noChangeArrowheads="1"/>
          </p:cNvPicPr>
          <p:nvPr/>
        </p:nvPicPr>
        <p:blipFill>
          <a:blip r:embed="rId4" cstate="print"/>
          <a:srcRect/>
          <a:stretch>
            <a:fillRect/>
          </a:stretch>
        </p:blipFill>
        <p:spPr bwMode="auto">
          <a:xfrm>
            <a:off x="5364088" y="4221088"/>
            <a:ext cx="3240360" cy="23762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61442"/>
                                        </p:tgtEl>
                                        <p:attrNameLst>
                                          <p:attrName>style.visibility</p:attrName>
                                        </p:attrNameLst>
                                      </p:cBhvr>
                                      <p:to>
                                        <p:strVal val="visible"/>
                                      </p:to>
                                    </p:set>
                                    <p:anim to="" calcmode="lin" valueType="num">
                                      <p:cBhvr>
                                        <p:cTn id="16" dur="1" fill="hold"/>
                                        <p:tgtEl>
                                          <p:spTgt spid="61442"/>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61444"/>
                                        </p:tgtEl>
                                        <p:attrNameLst>
                                          <p:attrName>style.visibility</p:attrName>
                                        </p:attrNameLst>
                                      </p:cBhvr>
                                      <p:to>
                                        <p:strVal val="visible"/>
                                      </p:to>
                                    </p:set>
                                    <p:anim to="" calcmode="lin" valueType="num">
                                      <p:cBhvr>
                                        <p:cTn id="21" dur="1" fill="hold"/>
                                        <p:tgtEl>
                                          <p:spTgt spid="61444"/>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nodeType="clickEffect">
                                  <p:stCondLst>
                                    <p:cond delay="0"/>
                                  </p:stCondLst>
                                  <p:childTnLst>
                                    <p:set>
                                      <p:cBhvr>
                                        <p:cTn id="25" dur="1" fill="hold">
                                          <p:stCondLst>
                                            <p:cond delay="0"/>
                                          </p:stCondLst>
                                        </p:cTn>
                                        <p:tgtEl>
                                          <p:spTgt spid="61446"/>
                                        </p:tgtEl>
                                        <p:attrNameLst>
                                          <p:attrName>style.visibility</p:attrName>
                                        </p:attrNameLst>
                                      </p:cBhvr>
                                      <p:to>
                                        <p:strVal val="visible"/>
                                      </p:to>
                                    </p:set>
                                    <p:animEffect transition="in" filter="fade">
                                      <p:cBhvr>
                                        <p:cTn id="26" dur="100"/>
                                        <p:tgtEl>
                                          <p:spTgt spid="61446"/>
                                        </p:tgtEl>
                                      </p:cBhvr>
                                    </p:animEffect>
                                    <p:anim calcmode="lin" valueType="num">
                                      <p:cBhvr>
                                        <p:cTn id="27" dur="400" fill="hold"/>
                                        <p:tgtEl>
                                          <p:spTgt spid="61446"/>
                                        </p:tgtEl>
                                        <p:attrNameLst>
                                          <p:attrName>ppt_x</p:attrName>
                                        </p:attrNameLst>
                                      </p:cBhvr>
                                      <p:tavLst>
                                        <p:tav tm="0">
                                          <p:val>
                                            <p:strVal val="#ppt_x"/>
                                          </p:val>
                                        </p:tav>
                                        <p:tav tm="100000">
                                          <p:val>
                                            <p:strVal val="#ppt_x"/>
                                          </p:val>
                                        </p:tav>
                                      </p:tavLst>
                                    </p:anim>
                                    <p:anim calcmode="lin" valueType="num">
                                      <p:cBhvr>
                                        <p:cTn id="28" dur="400" fill="hold"/>
                                        <p:tgtEl>
                                          <p:spTgt spid="61446"/>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6144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6144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296145"/>
          </a:xfrm>
          <a:solidFill>
            <a:srgbClr val="FFC000"/>
          </a:solidFill>
        </p:spPr>
        <p:txBody>
          <a:bodyPr/>
          <a:lstStyle/>
          <a:p>
            <a:pPr algn="ctr">
              <a:buNone/>
            </a:pPr>
            <a:r>
              <a:rPr lang="es-CO" dirty="0" smtClean="0"/>
              <a:t>    </a:t>
            </a:r>
            <a:r>
              <a:rPr lang="es-CO" sz="3600" dirty="0" smtClean="0"/>
              <a:t>NOTE QUE </a:t>
            </a:r>
            <a:r>
              <a:rPr lang="es-CO" dirty="0" smtClean="0"/>
              <a:t>TODOS LOS SÍMBOLOS SON DE COMERCIO:</a:t>
            </a:r>
          </a:p>
        </p:txBody>
      </p:sp>
      <p:sp>
        <p:nvSpPr>
          <p:cNvPr id="4" name="3 Rectángulo"/>
          <p:cNvSpPr/>
          <p:nvPr/>
        </p:nvSpPr>
        <p:spPr>
          <a:xfrm>
            <a:off x="395536" y="2132856"/>
            <a:ext cx="4392488" cy="4524315"/>
          </a:xfrm>
          <a:prstGeom prst="rect">
            <a:avLst/>
          </a:prstGeom>
        </p:spPr>
        <p:txBody>
          <a:bodyPr wrap="square">
            <a:spAutoFit/>
          </a:bodyPr>
          <a:lstStyle/>
          <a:p>
            <a:pPr algn="ctr">
              <a:buNone/>
            </a:pPr>
            <a:r>
              <a:rPr lang="es-CO" sz="3600" dirty="0" smtClean="0"/>
              <a:t>La iglesia rebajó sus principios de ESPÍRITUALES a SECULARES.</a:t>
            </a:r>
          </a:p>
          <a:p>
            <a:pPr algn="ctr">
              <a:buNone/>
            </a:pPr>
            <a:endParaRPr lang="es-CO" sz="3600" dirty="0" smtClean="0"/>
          </a:p>
          <a:p>
            <a:pPr algn="ctr">
              <a:buNone/>
            </a:pPr>
            <a:r>
              <a:rPr lang="es-CO" sz="3600" dirty="0" smtClean="0"/>
              <a:t>LA BALANZA: Símbolo de </a:t>
            </a:r>
            <a:r>
              <a:rPr lang="es-CO" sz="3600" u="sng" dirty="0" smtClean="0"/>
              <a:t>equilibrio</a:t>
            </a:r>
            <a:r>
              <a:rPr lang="es-CO" sz="3600" dirty="0" smtClean="0"/>
              <a:t> entre la iglesia y el estado.. </a:t>
            </a:r>
          </a:p>
        </p:txBody>
      </p:sp>
      <p:pic>
        <p:nvPicPr>
          <p:cNvPr id="59396" name="Picture 4" descr="http://t0.gstatic.com/images?q=tbn:ANd9GcRA_GUHghc8XUcPZ5zVDwMuQknJCyVUkbBNI9mLpdyDEbjS0oIjow"/>
          <p:cNvPicPr>
            <a:picLocks noChangeAspect="1" noChangeArrowheads="1"/>
          </p:cNvPicPr>
          <p:nvPr/>
        </p:nvPicPr>
        <p:blipFill>
          <a:blip r:embed="rId2" cstate="print"/>
          <a:srcRect/>
          <a:stretch>
            <a:fillRect/>
          </a:stretch>
        </p:blipFill>
        <p:spPr bwMode="auto">
          <a:xfrm>
            <a:off x="4860032" y="1988840"/>
            <a:ext cx="1944216" cy="1800200"/>
          </a:xfrm>
          <a:prstGeom prst="rect">
            <a:avLst/>
          </a:prstGeom>
          <a:noFill/>
        </p:spPr>
      </p:pic>
      <p:pic>
        <p:nvPicPr>
          <p:cNvPr id="59398" name="Picture 6" descr="http://t2.gstatic.com/images?q=tbn:ANd9GcSc1Z8hA9NRZksbdKBq9_vcZKdsB22k4oBc4f1Cq8f-G1U1lEyo"/>
          <p:cNvPicPr>
            <a:picLocks noChangeAspect="1" noChangeArrowheads="1"/>
          </p:cNvPicPr>
          <p:nvPr/>
        </p:nvPicPr>
        <p:blipFill>
          <a:blip r:embed="rId3" cstate="print"/>
          <a:srcRect/>
          <a:stretch>
            <a:fillRect/>
          </a:stretch>
        </p:blipFill>
        <p:spPr bwMode="auto">
          <a:xfrm>
            <a:off x="6948265" y="1988840"/>
            <a:ext cx="1800200" cy="1847851"/>
          </a:xfrm>
          <a:prstGeom prst="rect">
            <a:avLst/>
          </a:prstGeom>
          <a:noFill/>
        </p:spPr>
      </p:pic>
      <p:sp>
        <p:nvSpPr>
          <p:cNvPr id="8" name="7 Rectángulo"/>
          <p:cNvSpPr/>
          <p:nvPr/>
        </p:nvSpPr>
        <p:spPr>
          <a:xfrm>
            <a:off x="5004048" y="3861048"/>
            <a:ext cx="3888432" cy="646331"/>
          </a:xfrm>
          <a:prstGeom prst="rect">
            <a:avLst/>
          </a:prstGeom>
        </p:spPr>
        <p:txBody>
          <a:bodyPr wrap="square">
            <a:spAutoFit/>
          </a:bodyPr>
          <a:lstStyle/>
          <a:p>
            <a:pPr algn="ctr">
              <a:buNone/>
            </a:pPr>
            <a:r>
              <a:rPr lang="es-CO" b="1" dirty="0" smtClean="0">
                <a:solidFill>
                  <a:srgbClr val="FF0000"/>
                </a:solidFill>
              </a:rPr>
              <a:t>Las cosas de Dios quedaron en segundo lugar</a:t>
            </a:r>
          </a:p>
        </p:txBody>
      </p:sp>
      <p:sp>
        <p:nvSpPr>
          <p:cNvPr id="59400" name="AutoShape 8" descr="data:image/jpeg;base64,/9j/4AAQSkZJRgABAQAAAQABAAD/2wBDAAkGBwgHBgkIBwgKCgkLDRYPDQwMDRsUFRAWIB0iIiAdHx8kKDQsJCYxJx8fLT0tMTU3Ojo6Iys/RD84QzQ5Ojf/2wBDAQoKCg0MDRoPDxo3JR8lNzc3Nzc3Nzc3Nzc3Nzc3Nzc3Nzc3Nzc3Nzc3Nzc3Nzc3Nzc3Nzc3Nzc3Nzc3Nzc3Nzf/wAARCABYAGoDASIAAhEBAxEB/8QAGwABAAMBAQEBAAAAAAAAAAAAAAQFBgIDAQf/xABBEAABAwICBAcMCQUBAAAAAAABAAIDBBEFIQYSMUETIlFhcYGhFBYjMjRydJGxwcLRFUJUVYKSotLhRFJTYrLw/8QAFAEBAAAAAAAAAAAAAAAAAAAAAP/EABQRAQAAAAAAAAAAAAAAAAAAAAD/2gAMAwEAAhEDEQA/AP3FERAREQFBqMThikMUbXzSja2MXt0/xey8cWq3NeKaJxYS3WleNrW7Muf+OW4i0dBJUxC44Cn3NG12W3Z/7cLIPsmPTsdbuKK3pbLr2pcfpZXhk4dTuOQL82OPM737FWV1BE3EGQilmc4i8NnjVe0auuTxh/cAPNuo+I4PJA10lG7WbbjRO3jm5+1BsQbr6stoxijmyNopnHUdcRB2ZYR9W+8W2ero1KAiIgIiICIvGqidLEWxymN1wbj2G1jboIQeyKgho5KyHhOCgeSSNWWSS9tx2naLHrT6Fk+x0H55EEWaUzVsrb2MlUY3Hmba3Y4epaWMBrQ1rbNAsABsVCcAB24fhp35uene837twz1vQTqxzfp7D26wBME+V89sfyKlSw3HirJYjBT4eA+bBqB2tJwbS1zs87Z8mate99v3dhnregq8Rp3UeIyvhuNUNmaOR1x8z61tQbgFZ4aPgbMOw0fieu/oWT7HQfnkQX6KhdhslPE+TuelaWi4EckmZ3DaNpyVjhkcjYi+SUuJNtS5IYQSDm4knP2bEE1ERAUetOtDwQOcxEeRzsdvZcqQo58JWgfViZf8TvkB+pB8jtHWSNFg2VoeAOUZHs1VJUer4joZR9WQNd0Oy9pB6lIQEREGR0s8ng9J+MrXLI6WeTwek/GVrkBERBHqOPPBDuuZHdDdnaQepIOJUzx7iRI3mvkR6wT1pT+Emnm3a3Bt6G3v2l3qSfiVEEu4kxnmBzHaAOtBIREQDsUei40RmO2Zxk6j4v6QFVVGP0EklTRvrYaeRjnRO4UEHkJGwdpSTGYw3wNfROG4Aj9yC5qI+GgkjvbXaRfkSmk4aCOQixc0EjkO8LK1GktZGfAvpZOYNJ9jl5UGk2JNeYzhJlYXlxLCWWubnxstt96DZouIZBLEyRoID2hwB512gyOlnk8HpPxla5ZHSzyeD0n4ytcgLzqJeBhfJa5aLgcp3BeiycultBJPNT1TqmF0MxbxY2uaS12Rvmdw3INRTx8DAyMm5aLF3Kd56yuathkpnhgu8DWZ5wzHaAs1LpBSyi8FdOT5jh7lAmxXFXG9FUznpaD/ANBBuIntljbIw3a4BwPMV0sNh2JaSwWEjaZ0DNomABtty1fktu12s0HPMXQZ3FdDqKvqpKqOaWCaQ6ztWzmk8tj81BZoZPCfB1sb/OjLfeVskQZuDR6pjydPDboJU2PBTa01SSOSNmr2m6t0QcsaGMDGizWiwA3BdIiDI6WeTwek/GVrlkdLPJ4PSfjK1yAqav0YwqvmfNLT6kz83SROLSTykbL9SuUQZpuh1HGbxVVSByO1T7gpUWjsTP6qa3MG39iu0QV8WEUrLa+vLb/I7LrAsCrCyIgIiICIiDMV2lkFNWTU7nMjMTyw3aXE26xbtXgdLqM7auYH/VrPeCiIKvFcZo69kUXdFmsl1zI7xiL32AWVp320YPlc56Qz9qIg+9+dMzMSteBucyxPWD7lq43iSNrxscAURB0iIgIiIP/Z"/>
          <p:cNvSpPr>
            <a:spLocks noChangeAspect="1" noChangeArrowheads="1"/>
          </p:cNvSpPr>
          <p:nvPr/>
        </p:nvSpPr>
        <p:spPr bwMode="auto">
          <a:xfrm>
            <a:off x="63500" y="-381000"/>
            <a:ext cx="962025" cy="8001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59402" name="Picture 10" descr="http://api.ning.com/files/2SYohTa-GX9AQ9lb-uoJ5cma8Cn7TDouXyhWkL7ixVNWB5*zTPRkZM*d-FoYS-HXjwIGfDeZzhzIjVSa0sSCtll9Z5QMOZKg/balanza.gif"/>
          <p:cNvPicPr>
            <a:picLocks noChangeAspect="1" noChangeArrowheads="1"/>
          </p:cNvPicPr>
          <p:nvPr/>
        </p:nvPicPr>
        <p:blipFill>
          <a:blip r:embed="rId4" cstate="print"/>
          <a:srcRect/>
          <a:stretch>
            <a:fillRect/>
          </a:stretch>
        </p:blipFill>
        <p:spPr bwMode="auto">
          <a:xfrm>
            <a:off x="5940152" y="4581128"/>
            <a:ext cx="2160240" cy="179491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
                                        <p:tgtEl>
                                          <p:spTgt spid="4">
                                            <p:txEl>
                                              <p:pRg st="0" end="0"/>
                                            </p:txEl>
                                          </p:spTgt>
                                        </p:tgtEl>
                                      </p:cBhvr>
                                    </p:animEffect>
                                    <p:anim calcmode="lin" valueType="num">
                                      <p:cBhvr>
                                        <p:cTn id="8"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4">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59396"/>
                                        </p:tgtEl>
                                        <p:attrNameLst>
                                          <p:attrName>style.visibility</p:attrName>
                                        </p:attrNameLst>
                                      </p:cBhvr>
                                      <p:to>
                                        <p:strVal val="visible"/>
                                      </p:to>
                                    </p:set>
                                    <p:anim to="" calcmode="lin" valueType="num">
                                      <p:cBhvr>
                                        <p:cTn id="16" dur="1" fill="hold"/>
                                        <p:tgtEl>
                                          <p:spTgt spid="59396"/>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nodeType="clickEffect">
                                  <p:stCondLst>
                                    <p:cond delay="0"/>
                                  </p:stCondLst>
                                  <p:childTnLst>
                                    <p:set>
                                      <p:cBhvr>
                                        <p:cTn id="20" dur="1" fill="hold">
                                          <p:stCondLst>
                                            <p:cond delay="0"/>
                                          </p:stCondLst>
                                        </p:cTn>
                                        <p:tgtEl>
                                          <p:spTgt spid="59398"/>
                                        </p:tgtEl>
                                        <p:attrNameLst>
                                          <p:attrName>style.visibility</p:attrName>
                                        </p:attrNameLst>
                                      </p:cBhvr>
                                      <p:to>
                                        <p:strVal val="visible"/>
                                      </p:to>
                                    </p:set>
                                    <p:animEffect transition="in" filter="fade">
                                      <p:cBhvr>
                                        <p:cTn id="21" dur="100"/>
                                        <p:tgtEl>
                                          <p:spTgt spid="59398"/>
                                        </p:tgtEl>
                                      </p:cBhvr>
                                    </p:animEffect>
                                    <p:anim calcmode="lin" valueType="num">
                                      <p:cBhvr>
                                        <p:cTn id="22" dur="400" fill="hold"/>
                                        <p:tgtEl>
                                          <p:spTgt spid="59398"/>
                                        </p:tgtEl>
                                        <p:attrNameLst>
                                          <p:attrName>ppt_x</p:attrName>
                                        </p:attrNameLst>
                                      </p:cBhvr>
                                      <p:tavLst>
                                        <p:tav tm="0">
                                          <p:val>
                                            <p:strVal val="#ppt_x"/>
                                          </p:val>
                                        </p:tav>
                                        <p:tav tm="100000">
                                          <p:val>
                                            <p:strVal val="#ppt_x"/>
                                          </p:val>
                                        </p:tav>
                                      </p:tavLst>
                                    </p:anim>
                                    <p:anim calcmode="lin" valueType="num">
                                      <p:cBhvr>
                                        <p:cTn id="23" dur="400" fill="hold"/>
                                        <p:tgtEl>
                                          <p:spTgt spid="59398"/>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5939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5939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to="" calcmode="lin" valueType="num">
                                      <p:cBhvr>
                                        <p:cTn id="30" dur="1" fill="hold"/>
                                        <p:tgtEl>
                                          <p:spTgt spid="8"/>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nodeType="clickEffect">
                                  <p:stCondLst>
                                    <p:cond delay="0"/>
                                  </p:stCondLst>
                                  <p:childTnLst>
                                    <p:set>
                                      <p:cBhvr>
                                        <p:cTn id="34" dur="1" fill="hold">
                                          <p:stCondLst>
                                            <p:cond delay="0"/>
                                          </p:stCondLst>
                                        </p:cTn>
                                        <p:tgtEl>
                                          <p:spTgt spid="59402"/>
                                        </p:tgtEl>
                                        <p:attrNameLst>
                                          <p:attrName>style.visibility</p:attrName>
                                        </p:attrNameLst>
                                      </p:cBhvr>
                                      <p:to>
                                        <p:strVal val="visible"/>
                                      </p:to>
                                    </p:set>
                                    <p:animEffect transition="in" filter="fade">
                                      <p:cBhvr>
                                        <p:cTn id="35" dur="100"/>
                                        <p:tgtEl>
                                          <p:spTgt spid="59402"/>
                                        </p:tgtEl>
                                      </p:cBhvr>
                                    </p:animEffect>
                                    <p:anim calcmode="lin" valueType="num">
                                      <p:cBhvr>
                                        <p:cTn id="36" dur="400" fill="hold"/>
                                        <p:tgtEl>
                                          <p:spTgt spid="59402"/>
                                        </p:tgtEl>
                                        <p:attrNameLst>
                                          <p:attrName>ppt_x</p:attrName>
                                        </p:attrNameLst>
                                      </p:cBhvr>
                                      <p:tavLst>
                                        <p:tav tm="0">
                                          <p:val>
                                            <p:strVal val="#ppt_x"/>
                                          </p:val>
                                        </p:tav>
                                        <p:tav tm="100000">
                                          <p:val>
                                            <p:strVal val="#ppt_x"/>
                                          </p:val>
                                        </p:tav>
                                      </p:tavLst>
                                    </p:anim>
                                    <p:anim calcmode="lin" valueType="num">
                                      <p:cBhvr>
                                        <p:cTn id="37" dur="400" fill="hold"/>
                                        <p:tgtEl>
                                          <p:spTgt spid="59402"/>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5940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5940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nodeType="clickEffect">
                                  <p:stCondLst>
                                    <p:cond delay="0"/>
                                  </p:stCondLst>
                                  <p:childTnLst>
                                    <p:set>
                                      <p:cBhvr>
                                        <p:cTn id="43" dur="1" fill="hold">
                                          <p:stCondLst>
                                            <p:cond delay="0"/>
                                          </p:stCondLst>
                                        </p:cTn>
                                        <p:tgtEl>
                                          <p:spTgt spid="4">
                                            <p:txEl>
                                              <p:pRg st="2" end="2"/>
                                            </p:txEl>
                                          </p:spTgt>
                                        </p:tgtEl>
                                        <p:attrNameLst>
                                          <p:attrName>style.visibility</p:attrName>
                                        </p:attrNameLst>
                                      </p:cBhvr>
                                      <p:to>
                                        <p:strVal val="visible"/>
                                      </p:to>
                                    </p:set>
                                    <p:anim to="" calcmode="lin" valueType="num">
                                      <p:cBhvr>
                                        <p:cTn id="44" dur="1" fill="hold"/>
                                        <p:tgtEl>
                                          <p:spTgt spid="4">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4896544" cy="6120680"/>
          </a:xfrm>
        </p:spPr>
        <p:txBody>
          <a:bodyPr>
            <a:normAutofit fontScale="92500" lnSpcReduction="10000"/>
          </a:bodyPr>
          <a:lstStyle/>
          <a:p>
            <a:pPr algn="ctr">
              <a:buNone/>
            </a:pPr>
            <a:r>
              <a:rPr lang="es-CO" dirty="0" smtClean="0"/>
              <a:t>    </a:t>
            </a:r>
            <a:r>
              <a:rPr lang="es-CO" b="1" dirty="0" smtClean="0"/>
              <a:t>Una balanza. </a:t>
            </a:r>
            <a:r>
              <a:rPr lang="es-CO" dirty="0" smtClean="0"/>
              <a:t>Gr. zugós “yugo”, por la semejanza con los brazos de una balanza.  </a:t>
            </a:r>
          </a:p>
          <a:p>
            <a:pPr algn="ctr">
              <a:buNone/>
            </a:pPr>
            <a:r>
              <a:rPr lang="es-CO" dirty="0" smtClean="0"/>
              <a:t>    </a:t>
            </a:r>
          </a:p>
          <a:p>
            <a:pPr algn="ctr">
              <a:buNone/>
            </a:pPr>
            <a:r>
              <a:rPr lang="es-CO" dirty="0" smtClean="0"/>
              <a:t>   Puede considerarse que este símbolo describe la condición espiritual dentro de la iglesia después de la legalización del cristianismo en el siglo IV, cuando se unieron la iglesia y el Estado.  </a:t>
            </a:r>
            <a:endParaRPr lang="es-CO" dirty="0"/>
          </a:p>
        </p:txBody>
      </p:sp>
      <p:pic>
        <p:nvPicPr>
          <p:cNvPr id="50180" name="Picture 4" descr="http://t2.gstatic.com/images?q=tbn:ANd9GcRZyGh6SvIYHhHdkiGay-kApsw7ZyzpReL8pqrZTW2umLC1VJcjCQ"/>
          <p:cNvPicPr>
            <a:picLocks noChangeAspect="1" noChangeArrowheads="1"/>
          </p:cNvPicPr>
          <p:nvPr/>
        </p:nvPicPr>
        <p:blipFill>
          <a:blip r:embed="rId2" cstate="print"/>
          <a:srcRect/>
          <a:stretch>
            <a:fillRect/>
          </a:stretch>
        </p:blipFill>
        <p:spPr bwMode="auto">
          <a:xfrm>
            <a:off x="5364088" y="188640"/>
            <a:ext cx="1872208" cy="2016224"/>
          </a:xfrm>
          <a:prstGeom prst="rect">
            <a:avLst/>
          </a:prstGeom>
          <a:noFill/>
        </p:spPr>
      </p:pic>
      <p:sp>
        <p:nvSpPr>
          <p:cNvPr id="50182" name="AutoShape 6" descr="data:image/jpeg;base64,/9j/4AAQSkZJRgABAQAAAQABAAD/2wBDAAkGBwgHBgkIBwgKCgkLDRYPDQwMDRsUFRAWIB0iIiAdHx8kKDQsJCYxJx8fLT0tMTU3Ojo6Iys/RD84QzQ5Ojf/2wBDAQoKCg0MDRoPDxo3JR8lNzc3Nzc3Nzc3Nzc3Nzc3Nzc3Nzc3Nzc3Nzc3Nzc3Nzc3Nzc3Nzc3Nzc3Nzc3Nzc3Nzf/wAARCAByAOMDASIAAhEBAxEB/8QAGwAAAQUBAQAAAAAAAAAAAAAAAwACBAUGAQf/xABAEAABAwIEAgcFBQYFBQAAAAABAAIDBBEFEiExQVEGEyJhcYGhMpGxwdEUQlJy4RUjM0OCoiQ0U2LwRGOSssL/xAAZAQACAwEAAAAAAAAAAAAAAAABBAACAwX/xAApEQACAgIBAwMDBQEAAAAAAAAAAQIDBBEhEhMxBRRRIkFhIzIzQnEV/9oADAMBAAIRAxEAPwBjApEe6AwKQxMnEDxjMQBudFCGKSPpzLDEGXvbMc2xsuTYtTwG0RMzwdmHT3/S6qoqpziWxxhrM7nd4zEm3qlMm3S1FnTwsbqbdkTU087XU0UsrmszMBNzbW2qccRpGMc77Qw5QTYHU+CyfWXdYl2mli5HYXsdZ0Z05rL3fwa/8/nezRU2KQzOA6idjTs94BHoVY2LRdwsswyWJ1O6ENNnG4bwHNOFVNELxSPjI2DNGkI15T/sg24Ef6M0911pWci6QSxuDamJsjfxN7J+imVHSLDKWJs080rWOuCRC52T81gbeKajbGXgTnj2R8ouV0JlxfQ96eCtDAc1FahC190RpQYR4TwmBPCAUOXVwKPW19Hh8bZK+rgpo3HK180gYCbXsL8dCoWXJLSCHBNHUQsmgkZLFI0OY9hu1wOxB4ooBte3ogQ6u2QzLGz2pI2/me0fNIVEJ2miv3SN+qm0W6ZfARcSDgdnNPg4FOLHAXyu7jZTYGn8DVwhO8FwhECJmBtviUfc1x9P1WhMbiTppfmspBPJTydZC7K61r2UxuNVjdyx3i1UcWxiqxRjpl06JxJsw+8fVJVP7fqP9KL1SQ6Wb9+J5eHBjS47NFz5LNT4vLXddlu2JgBa0HcX3PM7aLSx7LKdIsLdQT/bKQEQSHtgbMJPwKF/U4/SI4bgp/UCMkkvtOJspEBIANyLKvilsO0D5lSoRJOQxpPa21XLlB+Wd5WLwibFUNvlLra33UpridS5xa4WNuNkzC+j4rHTmerli6pwFomg5ri+5+ik1WDVtD26VzqyAe0wNtKweA0d5a9yu8abj1Iy95WrO3Lydje5rg5tyOFxr71LZIXNNxa/mo9BURVUTjmDhawNlIcxps5rdTyS/U15G9KS2h5ga7VouSOSCYC24AOXxRg9zTl4WRWuBBFrXG6urSrq2MhxKupuy15kYNA2UZree4UxvSCQAk0bTYagOdcqMI42m+Zx8UQZATdo205piGU19xeeHCT3oYcarpHlzHyansxtisG9x5hWkGNRQQRsrjIZg2z3MaLE87G1v0VeA17co073EmyC+lzOAc9pV1lfkpLCjJa0Xg6QUGgzTAc+q/VGOO4cB2Z3u7mxO+azwpBwykdyIyk4ZhtchH3hT/nxLiTpDTtH7uCZ3e4ho+apukUkHSGjipquMxxxzCUdW85rgOFtrW7RRBTMGt7+CkRxRtv2bkrKWY2bQwYRexlGXUeFQ0VLVSiGFgZG1gs5ovfU7nfmnTtfIzVszzobvJ0RmloNjtyRuuaRYLF3yb3s3VEUvBVtp5NMrDbuTyHNGxH9JVnHIy9skZHqEcCBzhnYzy0U7si3aiU9sw7TLjzCmQNjMMfVyZJWkX7WverCOKncx4AObgQVz7FG4XcWHx0si5TYOiPwDZilRA8tmDZ4wfaFmu+hVhTYhTVfZiks8/cdof1VVNhsluwTbe17hQJ6aVrtc2nFoTVeQ15ErcSL5RrEwqgpMVqKezZh1zBoNe0Pr5q7gqYaqPrIHhzeOliPEcE7CakuDnWUyg+RyS6krGXBhWngiOY2SNzJWNfG4EOaRuChsRWqwqirj6MUQmLnSzvYDcR3aAB4gXKPX08NNJh7IY2xsDpQA0W4M96s2lQMb0FG8cJyPe0/RLZEUqpaHsSyTvjtkjBhrU3/ANRp/tVsACqnCrB8oHHKT6hWoKONzVEpmL9eRXYhg4nmNXQ5YqzS9/Ym7nAcf93vuqmnq21DGuuWEjVp3C1TSQbjcbLH4nh3WV1THDK6J8MznxkHg6zreHa9EtmUxepD/p18uYMnRNBuOtHmpccelw4X7iqumixH7OJ5qUSMDiM9O/O61+LN/ddSqSrgkaerde2hF9QeRSEqpw8nWjbCfCfJODXEasB81x7SADkcDZMZIwnQvb5opI2DwT3qi2XONOoFveF0gF2w8k1mbNu0ooJ4i6BY5kFuPvT44iNhunNDTo5tk/IARlKGyA8hF7iyc0kahPLSW33Hgo9RUxwNtdxceWqtFOT0ikpJcsJnLPaCE+vjjJFhfvQIaepry9+cRRBxALtXab6cDurXDsBo2xxyVTX1EjmAuEp7AJF7WFvVM00dx6FMjJ7STZWftVguDx5J8OJQ3y5jrwIWibh1A1tm0FLbl1Dfoo0+AYXOD/hGwuP36clhHlt6Jn2X5FF6j8oDTVUbyLPspQkJN76eKqJuj1bTHNh9QKgX/hydh/v2Pog0GKWDBUtcwOGhIS86pVvkdqyIWrg0DJiDpayIZGu+9e/PRAY1kgDtLHiOKaQAL3FxvfZU2a6TGT0bJHF4bc926iU8U1PPnpnAPN78rd6lGpbGDY3PeLoLK0h+WFpe9xsBzKMJy6tIrOEXHnwW1NVddC2QtIJ3AFxcaFJdjgAYL2BOpA2BOqS6a7hxn2dmLabIrCgNKK0pg5ZIadVDxsf4APG8czH+Vy3/AOlKYU2riNRSTQj2nsIb+bceoCpZHqg0b0S6bEwWFutM4Hcs9b/qrdqoKGUB1PMT2Xtsb8LhXrSl8N7r18DXqENXb+QoKo8ZHV4rG8fzoLHxa4j4OCugVT9IuzJQSD8cjPeGn5FWylupgwHq9L5JmCkiGVnKTN7x+hUmqoaWrdnqIGPfa3WWyvH9QsfVQMGeTPUDk1nxcrdSj6qlsGVuF8tMrThEY/g1NQzudlkHyPqh1NDVRxulbNA9sbC43DmGwFzzCt7Ku6QV0NDhswkuZJ2PijYN3EtI9wuLqSoqa5Qasq/aSZTsqnNgE5HZLQ6wNzbT6qRS1EtWXfZoJpcts2QbXvb4H3LNU+JOYxmdgfkAuCbA23W06PVMM4nAZ1M12l0R3sG2B8LkpWGPCUtM6l2TOEOpHGCrGgpKm/exGjgr3/8ATsjH4pZWj0FyrQDVEaNbreODUhGXqNr+xncVwbG6oMFJitPEz77Mjmm/5rG47rBWOFYXLTNididRTVIhd1hEVIIg5w1zON+0Rw0A42Jta0teyj4q8xYVWvb7fUPa3xcMo9XBbduEI8IyV9tkkm/JW4Qx4wSEv9ua5PO8h1+JWj0ubDS6qqdjWfYYGj2XF3iGgketlZtSeAuJS+WNepS+qMPhBEk266CugcwdGP3jPEfFY+S7ujRDWguAdbuNj9FsGnts/MPisnC0/sOVp3Bk+JCQzvEf9Or6b5l/hMfhdXQEHDpTUQH+S9wDx+U7H0PihmsZUXbZzZGWa+MghwNuI9VoWasaRxaD6IdTSwVOXr4myFvsuI1HgdwtZ4sZcx4Ma86cXqS2Zh0r3ydVAwuedhz8Ff4Vh4o4w+Qh9Q4dp/LuCLTUVPSuLoY7OOhJJJ95Ui+itTjqHL8lcjLdnC4R26SbdJMiZg2FGaVGYUZhRFyQ0ozCdLb8FHaUVuygUyu6rLPUUtrNJ6yPva7XTwNx5K2oJjPA1zrZx2XdxH/AoWIQyfuqunaDPTknL+Np9pvzHmmTVDaOpjqqc9ZS1DQTbgeI8Rr/AMKRT7Fr+GdZr3WOmv3RLsKp6SEdXQgm3755/s/UKyhlZNGJIXZ2HYt1We6Sz9dWx07CAYGFztdnO4e4D3rbIku0xfCi++vwWeCdqWof3Mb/AOxVwFV4DEY6MOd7Ujs/gLAD4eqtAjTFxrSMsmfXa2jvBZPpC50vSeKKQnq44Iso/M43Pv8AgtX3LPdKYBHU0la6/VuaaaV+2Qk5o3e+49ytPwWxnqwsD0fwsVBmjpOrkzF2aKV7NfAG3oqOspX4Hi8YpCWxTtMlLmN8rxo6MniCCPJ3ctPhlY2upGzWAkHZkZ+F3H6juVR04IZQUErbZ2Vrcp/off5IPXTs0qnNWdMmaOnnZUwRzxfw5Wh7b72OqKCqnoy8vwOlJGnbDfDO63orcBap8GElqTQ8FRMZN6DL+OeFvlnB+SlBRMX/AMrEeVVCf7wPms7v42a43Nsf9HwWdWsv92Fx05kgKe031VdTEDEABezonD1aVPbslsD+FDPqX84QLqYF1OHPHtPab4hZqID9izH/ALkx8sxWkbbO2/MfFZqA5sDYPvSAn/yN/mkc3+q/J0/TuHN/g0sf8Nn5R8E4lcOjiORsuEp5HOfkRK4SuEphKJUdmSTLhJEhg2lGaozXIzHImBJYQjNKjMN0ZpQISGlRamiztcYCxuY3MTvZJ5jkUdpRWlUnCM1qRtVbOqXVFmYfQ4nE89TT1bSeMT2kHzBU3C8DmdJ12JANsbiIOzF35ir4EHcA+KI2wss448U9vkYszbJLSSQ9tu9PB0TLpwWwoPBTKiCGqp5KeoYJIpGlr2HiF1OBQ0FPRkJcPxzBaky4d1lTF+JrM5c3k9m5I5j0TZqXH+kVTAK2mNJBF950ZYG33IaTcm2i2d9LHUck4WsqdCGfcPzrn5FSQx0tPHTwgtiiaGMB3sB8UcFMBvuuhaIx3sKCouLm2GSvP8p0cvk2RpPoCpIKbPCypp5qd9ss0bo3E8A4EfNCa3FovXLpmmRo80eJRNJuLuYT4tJ+SshbfmqOldLJBFK4ZZ4yMwJ2e05XA+YKuI3tkY18fsuFx9EhgS1Fwf2Oh6pH61P7NBl3gmtK7dPnMA4hL1FBUzbFkTi23Oxt62VVTROa6gpwew0tLh3NF/kpWNyB0cNID2ppAXD/AGNNz65R70SijD6h0tuyxuUeJ39Pikbv1L4x+Dp4/wCljSn8k86DxTSUnFMJT5zNnSUwlcumkokO5kkzMkiQwbCjMcojHIzXaqC5MYUZrlFY5FaUCEppRQVGYUZhULIkNKeCgtKI0qFgoKcChgpwKhAl04FCvougoBDAp4QAdUQFAIZpTgUNpTgVAhAU4FDuu3VkyEOri6id1Q3WGQ3lH4XWADvAiwPgDzRo3Swh0scZfEe09gOrSeKODqgMjmpX56J9hxiedPI8PDbwSNuPKM+5X5OnRlQnX2riVDURyi8UjT3EgEeW6ZU10NOCHvD5PuxxkFx+ihzN692aegdfm1ocFyKkDBanpiwn70vZ9FV5Vr4UOS6wqF9TnwCYJpan7RIAZ5ey1nBo5BXULGxRtY07DU8zzUamhENy45pDu7u5BHzLbHocdzn+5i+XkxnqFf7UPO17pl0wuXC5NCI4uQ3OXHOTHOUIOzJIeZJTYDBRo7eCSSJiw7EdiSSBArd0duySShZD2ojUklCwRu6ekkoQdwSSSUCOaiBJJAI9uyekkgyDgnJJKIJ0bpcUklYh3j5Ll7DRJJREQ8bJJJIkZwprtkklCAyhu2SSQIDSSSQAf//Z"/>
          <p:cNvSpPr>
            <a:spLocks noChangeAspect="1" noChangeArrowheads="1"/>
          </p:cNvSpPr>
          <p:nvPr/>
        </p:nvSpPr>
        <p:spPr bwMode="auto">
          <a:xfrm>
            <a:off x="63500" y="-258763"/>
            <a:ext cx="1104900" cy="5524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50184" name="Picture 8" descr="http://webcatolicodejavier.org/yugo.jpg"/>
          <p:cNvPicPr>
            <a:picLocks noChangeAspect="1" noChangeArrowheads="1"/>
          </p:cNvPicPr>
          <p:nvPr/>
        </p:nvPicPr>
        <p:blipFill>
          <a:blip r:embed="rId3" cstate="print"/>
          <a:srcRect/>
          <a:stretch>
            <a:fillRect/>
          </a:stretch>
        </p:blipFill>
        <p:spPr bwMode="auto">
          <a:xfrm>
            <a:off x="7343800" y="0"/>
            <a:ext cx="1800200" cy="2400301"/>
          </a:xfrm>
          <a:prstGeom prst="rect">
            <a:avLst/>
          </a:prstGeom>
          <a:noFill/>
        </p:spPr>
      </p:pic>
      <p:pic>
        <p:nvPicPr>
          <p:cNvPr id="50186" name="Picture 10" descr="http://t0.gstatic.com/images?q=tbn:ANd9GcQG-Q4awDjIUIUP0YsPrv1bvjyi2IAVxV5i_jLmNBIL0HYc0rT1sr9x4Z3dww"/>
          <p:cNvPicPr>
            <a:picLocks noChangeAspect="1" noChangeArrowheads="1"/>
          </p:cNvPicPr>
          <p:nvPr/>
        </p:nvPicPr>
        <p:blipFill>
          <a:blip r:embed="rId4" cstate="print"/>
          <a:srcRect/>
          <a:stretch>
            <a:fillRect/>
          </a:stretch>
        </p:blipFill>
        <p:spPr bwMode="auto">
          <a:xfrm>
            <a:off x="5436096" y="2492896"/>
            <a:ext cx="2016224" cy="1728191"/>
          </a:xfrm>
          <a:prstGeom prst="rect">
            <a:avLst/>
          </a:prstGeom>
          <a:noFill/>
        </p:spPr>
      </p:pic>
      <p:pic>
        <p:nvPicPr>
          <p:cNvPr id="50188" name="Picture 12" descr="http://t2.gstatic.com/images?q=tbn:ANd9GcTNMkumEKd3Ypro6csr2breVkact_SeJSZyyA-jLXDG_AS741xUMg"/>
          <p:cNvPicPr>
            <a:picLocks noChangeAspect="1" noChangeArrowheads="1"/>
          </p:cNvPicPr>
          <p:nvPr/>
        </p:nvPicPr>
        <p:blipFill>
          <a:blip r:embed="rId5" cstate="print"/>
          <a:srcRect/>
          <a:stretch>
            <a:fillRect/>
          </a:stretch>
        </p:blipFill>
        <p:spPr bwMode="auto">
          <a:xfrm>
            <a:off x="5436097" y="4509120"/>
            <a:ext cx="2016224" cy="1943101"/>
          </a:xfrm>
          <a:prstGeom prst="rect">
            <a:avLst/>
          </a:prstGeom>
          <a:noFill/>
        </p:spPr>
      </p:pic>
      <p:sp>
        <p:nvSpPr>
          <p:cNvPr id="10" name="9 Rectángulo"/>
          <p:cNvSpPr/>
          <p:nvPr/>
        </p:nvSpPr>
        <p:spPr>
          <a:xfrm>
            <a:off x="7668344" y="3212976"/>
            <a:ext cx="1475656" cy="3046988"/>
          </a:xfrm>
          <a:prstGeom prst="rect">
            <a:avLst/>
          </a:prstGeom>
        </p:spPr>
        <p:txBody>
          <a:bodyPr wrap="square">
            <a:spAutoFit/>
          </a:bodyPr>
          <a:lstStyle/>
          <a:p>
            <a:pPr algn="ctr"/>
            <a:r>
              <a:rPr lang="es-CO" sz="2400" dirty="0" smtClean="0">
                <a:solidFill>
                  <a:srgbClr val="FF0000"/>
                </a:solidFill>
              </a:rPr>
              <a:t>Unidos a Cristo, se fortalece la fe, unidos a la patillita, la fe se debilita.</a:t>
            </a:r>
            <a:endParaRPr lang="es-CO"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0186"/>
                                        </p:tgtEl>
                                        <p:attrNameLst>
                                          <p:attrName>style.visibility</p:attrName>
                                        </p:attrNameLst>
                                      </p:cBhvr>
                                      <p:to>
                                        <p:strVal val="visible"/>
                                      </p:to>
                                    </p:set>
                                    <p:anim to="" calcmode="lin" valueType="num">
                                      <p:cBhvr>
                                        <p:cTn id="17" dur="1" fill="hold"/>
                                        <p:tgtEl>
                                          <p:spTgt spid="5018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50188"/>
                                        </p:tgtEl>
                                        <p:attrNameLst>
                                          <p:attrName>style.visibility</p:attrName>
                                        </p:attrNameLst>
                                      </p:cBhvr>
                                      <p:to>
                                        <p:strVal val="visible"/>
                                      </p:to>
                                    </p:set>
                                    <p:animEffect transition="in" filter="fade">
                                      <p:cBhvr>
                                        <p:cTn id="22" dur="100"/>
                                        <p:tgtEl>
                                          <p:spTgt spid="50188"/>
                                        </p:tgtEl>
                                      </p:cBhvr>
                                    </p:animEffect>
                                    <p:anim calcmode="lin" valueType="num">
                                      <p:cBhvr>
                                        <p:cTn id="23" dur="400" fill="hold"/>
                                        <p:tgtEl>
                                          <p:spTgt spid="50188"/>
                                        </p:tgtEl>
                                        <p:attrNameLst>
                                          <p:attrName>ppt_x</p:attrName>
                                        </p:attrNameLst>
                                      </p:cBhvr>
                                      <p:tavLst>
                                        <p:tav tm="0">
                                          <p:val>
                                            <p:strVal val="#ppt_x"/>
                                          </p:val>
                                        </p:tav>
                                        <p:tav tm="100000">
                                          <p:val>
                                            <p:strVal val="#ppt_x"/>
                                          </p:val>
                                        </p:tav>
                                      </p:tavLst>
                                    </p:anim>
                                    <p:anim calcmode="lin" valueType="num">
                                      <p:cBhvr>
                                        <p:cTn id="24" dur="400" fill="hold"/>
                                        <p:tgtEl>
                                          <p:spTgt spid="50188"/>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5018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5018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
                                        <p:tgtEl>
                                          <p:spTgt spid="10"/>
                                        </p:tgtEl>
                                      </p:cBhvr>
                                    </p:animEffect>
                                    <p:anim calcmode="lin" valueType="num">
                                      <p:cBhvr>
                                        <p:cTn id="32" dur="400" fill="hold"/>
                                        <p:tgtEl>
                                          <p:spTgt spid="10"/>
                                        </p:tgtEl>
                                        <p:attrNameLst>
                                          <p:attrName>ppt_x</p:attrName>
                                        </p:attrNameLst>
                                      </p:cBhvr>
                                      <p:tavLst>
                                        <p:tav tm="0">
                                          <p:val>
                                            <p:strVal val="#ppt_x"/>
                                          </p:val>
                                        </p:tav>
                                        <p:tav tm="100000">
                                          <p:val>
                                            <p:strVal val="#ppt_x"/>
                                          </p:val>
                                        </p:tav>
                                      </p:tavLst>
                                    </p:anim>
                                    <p:anim calcmode="lin" valueType="num">
                                      <p:cBhvr>
                                        <p:cTn id="33" dur="400" fill="hold"/>
                                        <p:tgtEl>
                                          <p:spTgt spid="10"/>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rgbClr val="FFC000"/>
          </a:solidFill>
        </p:spPr>
        <p:txBody>
          <a:bodyPr>
            <a:normAutofit fontScale="90000"/>
          </a:bodyPr>
          <a:lstStyle/>
          <a:p>
            <a:r>
              <a:rPr lang="es-CO" dirty="0" smtClean="0">
                <a:solidFill>
                  <a:srgbClr val="002060"/>
                </a:solidFill>
                <a:latin typeface="Agency FB" pitchFamily="34" charset="0"/>
              </a:rPr>
              <a:t>¿Qué sucedió cundo la iglesia se unió con la política?</a:t>
            </a:r>
            <a:endParaRPr lang="es-CO" dirty="0">
              <a:solidFill>
                <a:srgbClr val="002060"/>
              </a:solidFill>
              <a:latin typeface="Agency FB" pitchFamily="34" charset="0"/>
            </a:endParaRPr>
          </a:p>
        </p:txBody>
      </p:sp>
      <p:sp>
        <p:nvSpPr>
          <p:cNvPr id="3" name="2 Marcador de contenido"/>
          <p:cNvSpPr>
            <a:spLocks noGrp="1"/>
          </p:cNvSpPr>
          <p:nvPr>
            <p:ph idx="1"/>
          </p:nvPr>
        </p:nvSpPr>
        <p:spPr>
          <a:xfrm>
            <a:off x="323528" y="1600200"/>
            <a:ext cx="5328592" cy="4997152"/>
          </a:xfrm>
        </p:spPr>
        <p:txBody>
          <a:bodyPr>
            <a:normAutofit lnSpcReduction="10000"/>
          </a:bodyPr>
          <a:lstStyle/>
          <a:p>
            <a:pPr algn="ctr">
              <a:buNone/>
            </a:pPr>
            <a:r>
              <a:rPr lang="es-CO" dirty="0" smtClean="0"/>
              <a:t>   Después de esa unión, la iglesia se preocupó mayormente por los asuntos seculares, y en muchos casos se produjo una falta de espiritualidad.  </a:t>
            </a:r>
          </a:p>
          <a:p>
            <a:pPr algn="ctr">
              <a:buNone/>
            </a:pPr>
            <a:r>
              <a:rPr lang="es-CO" dirty="0" smtClean="0"/>
              <a:t>    Hay una descripción de este período en las pp. 20-28 del C.B.A. t 7.</a:t>
            </a:r>
          </a:p>
          <a:p>
            <a:pPr>
              <a:buNone/>
            </a:pPr>
            <a:r>
              <a:rPr lang="es-CO" dirty="0" smtClean="0"/>
              <a:t>  </a:t>
            </a:r>
            <a:endParaRPr lang="es-CO" dirty="0"/>
          </a:p>
        </p:txBody>
      </p:sp>
      <p:pic>
        <p:nvPicPr>
          <p:cNvPr id="13314" name="Picture 2" descr="http://4.bp.blogspot.com/_hN5QXLgYp5A/S_debbtdg3I/AAAAAAAAAXo/KVAlBIYh9KA/s1600/IGLESIA+VACIA.jpg"/>
          <p:cNvPicPr>
            <a:picLocks noChangeAspect="1" noChangeArrowheads="1"/>
          </p:cNvPicPr>
          <p:nvPr/>
        </p:nvPicPr>
        <p:blipFill>
          <a:blip r:embed="rId2" cstate="print"/>
          <a:srcRect/>
          <a:stretch>
            <a:fillRect/>
          </a:stretch>
        </p:blipFill>
        <p:spPr bwMode="auto">
          <a:xfrm>
            <a:off x="5940152" y="1628800"/>
            <a:ext cx="2880320" cy="2808312"/>
          </a:xfrm>
          <a:prstGeom prst="rect">
            <a:avLst/>
          </a:prstGeom>
          <a:noFill/>
        </p:spPr>
      </p:pic>
      <p:sp>
        <p:nvSpPr>
          <p:cNvPr id="5" name="4 Rectángulo"/>
          <p:cNvSpPr/>
          <p:nvPr/>
        </p:nvSpPr>
        <p:spPr>
          <a:xfrm>
            <a:off x="5868144" y="4581128"/>
            <a:ext cx="3024336" cy="1938992"/>
          </a:xfrm>
          <a:prstGeom prst="rect">
            <a:avLst/>
          </a:prstGeom>
        </p:spPr>
        <p:txBody>
          <a:bodyPr wrap="square">
            <a:spAutoFit/>
          </a:bodyPr>
          <a:lstStyle/>
          <a:p>
            <a:pPr algn="ctr"/>
            <a:r>
              <a:rPr lang="es-CO" sz="2400" dirty="0" smtClean="0">
                <a:solidFill>
                  <a:srgbClr val="FF0000"/>
                </a:solidFill>
              </a:rPr>
              <a:t>La falta de espiritualidad puede ser un índice de la falta de interés por las reuniones de la iglesia.</a:t>
            </a:r>
            <a:endParaRPr lang="es-CO"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832648" cy="6192688"/>
          </a:xfrm>
        </p:spPr>
        <p:txBody>
          <a:bodyPr>
            <a:normAutofit fontScale="92500" lnSpcReduction="10000"/>
          </a:bodyPr>
          <a:lstStyle/>
          <a:p>
            <a:pPr algn="ctr">
              <a:buNone/>
            </a:pPr>
            <a:r>
              <a:rPr lang="es-CO" dirty="0" smtClean="0"/>
              <a:t>    Esta balanza también puede interpretarse como símbolo de una indebida preocupación por las cosas materiales. </a:t>
            </a:r>
          </a:p>
          <a:p>
            <a:pPr algn="ctr">
              <a:buNone/>
            </a:pPr>
            <a:r>
              <a:rPr lang="es-CO" dirty="0" smtClean="0"/>
              <a:t>    </a:t>
            </a:r>
          </a:p>
          <a:p>
            <a:pPr algn="ctr">
              <a:buNone/>
            </a:pPr>
            <a:r>
              <a:rPr lang="es-CO" dirty="0" smtClean="0"/>
              <a:t>     Ya no se trata de una guerra victoriosa, (</a:t>
            </a:r>
            <a:r>
              <a:rPr lang="es-CO" u="sng" dirty="0" smtClean="0"/>
              <a:t>consagración</a:t>
            </a:r>
            <a:r>
              <a:rPr lang="es-CO" dirty="0" smtClean="0"/>
              <a:t>) como en el caso del primer jinete, ni representa un abundante derramamiento de sangre como en el segundo, (</a:t>
            </a:r>
            <a:r>
              <a:rPr lang="es-CO" u="sng" dirty="0" smtClean="0"/>
              <a:t>persecución</a:t>
            </a:r>
            <a:r>
              <a:rPr lang="es-CO" dirty="0" smtClean="0"/>
              <a:t>), sino que su efecto es ahora aún más terrible: hambre (</a:t>
            </a:r>
            <a:r>
              <a:rPr lang="es-CO" u="sng" dirty="0" smtClean="0"/>
              <a:t>conformismo)</a:t>
            </a:r>
            <a:r>
              <a:rPr lang="es-CO" dirty="0" smtClean="0"/>
              <a:t>.</a:t>
            </a:r>
          </a:p>
        </p:txBody>
      </p:sp>
      <p:pic>
        <p:nvPicPr>
          <p:cNvPr id="12290" name="Picture 2" descr="http://t0.gstatic.com/images?q=tbn:ANd9GcQ2DKNiHUCqU6DyVnk6NeWag3lDx7YN0G_TR_fKrhYj6_iJUt1O"/>
          <p:cNvPicPr>
            <a:picLocks noChangeAspect="1" noChangeArrowheads="1"/>
          </p:cNvPicPr>
          <p:nvPr/>
        </p:nvPicPr>
        <p:blipFill>
          <a:blip r:embed="rId2" cstate="print"/>
          <a:srcRect/>
          <a:stretch>
            <a:fillRect/>
          </a:stretch>
        </p:blipFill>
        <p:spPr bwMode="auto">
          <a:xfrm>
            <a:off x="6156176" y="260648"/>
            <a:ext cx="2736304" cy="2808312"/>
          </a:xfrm>
          <a:prstGeom prst="rect">
            <a:avLst/>
          </a:prstGeom>
          <a:noFill/>
        </p:spPr>
      </p:pic>
      <p:pic>
        <p:nvPicPr>
          <p:cNvPr id="8" name="Picture 4" descr="http://t1.gstatic.com/images?q=tbn:ANd9GcTApEnlktxJoejwMr3rOZIenkPyS4WEBLf4XQYNtAhoM8WtskrH"/>
          <p:cNvPicPr>
            <a:picLocks noChangeAspect="1" noChangeArrowheads="1"/>
          </p:cNvPicPr>
          <p:nvPr/>
        </p:nvPicPr>
        <p:blipFill>
          <a:blip r:embed="rId3" cstate="print"/>
          <a:srcRect/>
          <a:stretch>
            <a:fillRect/>
          </a:stretch>
        </p:blipFill>
        <p:spPr bwMode="auto">
          <a:xfrm>
            <a:off x="6588224" y="3356992"/>
            <a:ext cx="2304256" cy="2520280"/>
          </a:xfrm>
          <a:prstGeom prst="rect">
            <a:avLst/>
          </a:prstGeom>
          <a:noFill/>
        </p:spPr>
      </p:pic>
      <p:sp>
        <p:nvSpPr>
          <p:cNvPr id="9" name="8 Rectángulo"/>
          <p:cNvSpPr/>
          <p:nvPr/>
        </p:nvSpPr>
        <p:spPr>
          <a:xfrm>
            <a:off x="6516216" y="6021288"/>
            <a:ext cx="2627784" cy="461665"/>
          </a:xfrm>
          <a:prstGeom prst="rect">
            <a:avLst/>
          </a:prstGeom>
        </p:spPr>
        <p:txBody>
          <a:bodyPr wrap="square">
            <a:spAutoFit/>
          </a:bodyPr>
          <a:lstStyle/>
          <a:p>
            <a:r>
              <a:rPr lang="es-CO" sz="2400" b="1" dirty="0" smtClean="0">
                <a:solidFill>
                  <a:srgbClr val="FF0000"/>
                </a:solidFill>
              </a:rPr>
              <a:t>Pero él no lo sabía.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
                                        <p:tgtEl>
                                          <p:spTgt spid="3">
                                            <p:txEl>
                                              <p:pRg st="2" end="2"/>
                                            </p:txEl>
                                          </p:spTgt>
                                        </p:tgtEl>
                                      </p:cBhvr>
                                    </p:animEffect>
                                    <p:anim calcmode="lin" valueType="num">
                                      <p:cBhvr>
                                        <p:cTn id="8"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anim to="" calcmode="lin" valueType="num">
                                      <p:cBhvr>
                                        <p:cTn id="16" dur="1" fill="hold"/>
                                        <p:tgtEl>
                                          <p:spTgt spid="8"/>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to="" calcmode="lin" valueType="num">
                                      <p:cBhvr>
                                        <p:cTn id="21" dur="1" fill="hold"/>
                                        <p:tgtEl>
                                          <p:spTgt spid="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78896" cy="6264696"/>
          </a:xfrm>
        </p:spPr>
        <p:txBody>
          <a:bodyPr>
            <a:normAutofit fontScale="92500" lnSpcReduction="10000"/>
          </a:bodyPr>
          <a:lstStyle/>
          <a:p>
            <a:pPr algn="ctr">
              <a:buNone/>
            </a:pPr>
            <a:r>
              <a:rPr lang="es-CO" b="1" dirty="0" smtClean="0"/>
              <a:t>       </a:t>
            </a:r>
            <a:r>
              <a:rPr lang="es-CO" sz="4000" b="1" dirty="0" smtClean="0">
                <a:solidFill>
                  <a:srgbClr val="FF0000"/>
                </a:solidFill>
              </a:rPr>
              <a:t>Verso 6</a:t>
            </a:r>
            <a:r>
              <a:rPr lang="es-CO" sz="4000" b="1" dirty="0" smtClean="0"/>
              <a:t>. “</a:t>
            </a:r>
            <a:r>
              <a:rPr lang="es-CO" sz="4000" b="1" u="sng" dirty="0" smtClean="0"/>
              <a:t>Dos libras de trigo por un denario</a:t>
            </a:r>
            <a:r>
              <a:rPr lang="es-CO" sz="4000" b="1" dirty="0" smtClean="0"/>
              <a:t>”. </a:t>
            </a:r>
            <a:r>
              <a:rPr lang="es-CO" sz="4000" dirty="0" smtClean="0"/>
              <a:t> Gr. jóinix, una medida que aproximadamente equivale a un litro.  </a:t>
            </a:r>
          </a:p>
          <a:p>
            <a:pPr algn="ctr">
              <a:buNone/>
            </a:pPr>
            <a:endParaRPr lang="es-CO" sz="4000" dirty="0" smtClean="0"/>
          </a:p>
          <a:p>
            <a:pPr algn="ctr">
              <a:buNone/>
            </a:pPr>
            <a:r>
              <a:rPr lang="es-CO" sz="4000" dirty="0" smtClean="0"/>
              <a:t>Esta cantidad de grano representaba la ración diaria de alimento para un obrero.   </a:t>
            </a:r>
          </a:p>
        </p:txBody>
      </p:sp>
      <p:pic>
        <p:nvPicPr>
          <p:cNvPr id="5" name="Picture 2" descr="http://t1.gstatic.com/images?q=tbn:ANd9GcRcMmq8uFxuzR6_vCBNlsz2XV40XFNBXtofxwcjxIt3tNczBKmW"/>
          <p:cNvPicPr>
            <a:picLocks noChangeAspect="1" noChangeArrowheads="1"/>
          </p:cNvPicPr>
          <p:nvPr/>
        </p:nvPicPr>
        <p:blipFill>
          <a:blip r:embed="rId2" cstate="print"/>
          <a:srcRect/>
          <a:stretch>
            <a:fillRect/>
          </a:stretch>
        </p:blipFill>
        <p:spPr bwMode="auto">
          <a:xfrm>
            <a:off x="5724128" y="188640"/>
            <a:ext cx="3145904" cy="3096344"/>
          </a:xfrm>
          <a:prstGeom prst="rect">
            <a:avLst/>
          </a:prstGeom>
          <a:noFill/>
        </p:spPr>
      </p:pic>
      <p:pic>
        <p:nvPicPr>
          <p:cNvPr id="11266" name="Picture 2" descr="http://t1.gstatic.com/images?q=tbn:ANd9GcTImvke4kYEYJNdZLFXNr3FwB_tab5AyKxgky_mIhd-VwfeRq-q"/>
          <p:cNvPicPr>
            <a:picLocks noChangeAspect="1" noChangeArrowheads="1"/>
          </p:cNvPicPr>
          <p:nvPr/>
        </p:nvPicPr>
        <p:blipFill>
          <a:blip r:embed="rId3" cstate="print"/>
          <a:srcRect/>
          <a:stretch>
            <a:fillRect/>
          </a:stretch>
        </p:blipFill>
        <p:spPr bwMode="auto">
          <a:xfrm>
            <a:off x="5724128" y="3573016"/>
            <a:ext cx="3168352" cy="29374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100"/>
                                        <p:tgtEl>
                                          <p:spTgt spid="11266"/>
                                        </p:tgtEl>
                                      </p:cBhvr>
                                    </p:animEffect>
                                    <p:anim calcmode="lin" valueType="num">
                                      <p:cBhvr>
                                        <p:cTn id="8" dur="400" fill="hold"/>
                                        <p:tgtEl>
                                          <p:spTgt spid="11266"/>
                                        </p:tgtEl>
                                        <p:attrNameLst>
                                          <p:attrName>ppt_x</p:attrName>
                                        </p:attrNameLst>
                                      </p:cBhvr>
                                      <p:tavLst>
                                        <p:tav tm="0">
                                          <p:val>
                                            <p:strVal val="#ppt_x"/>
                                          </p:val>
                                        </p:tav>
                                        <p:tav tm="100000">
                                          <p:val>
                                            <p:strVal val="#ppt_x"/>
                                          </p:val>
                                        </p:tav>
                                      </p:tavLst>
                                    </p:anim>
                                    <p:anim calcmode="lin" valueType="num">
                                      <p:cBhvr>
                                        <p:cTn id="9" dur="400" fill="hold"/>
                                        <p:tgtEl>
                                          <p:spTgt spid="11266"/>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126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126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
                                        <p:tgtEl>
                                          <p:spTgt spid="3">
                                            <p:txEl>
                                              <p:pRg st="2" end="2"/>
                                            </p:txEl>
                                          </p:spTgt>
                                        </p:tgtEl>
                                      </p:cBhvr>
                                    </p:animEffect>
                                    <p:anim calcmode="lin" valueType="num">
                                      <p:cBhvr>
                                        <p:cTn id="17"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lstStyle/>
          <a:p>
            <a:r>
              <a:rPr lang="es-CO" b="1" dirty="0" smtClean="0">
                <a:latin typeface="Agency FB" pitchFamily="34" charset="0"/>
              </a:rPr>
              <a:t>¿A qué equivalía un denario?</a:t>
            </a:r>
            <a:endParaRPr lang="es-CO" b="1" dirty="0">
              <a:latin typeface="Agency FB" pitchFamily="34" charset="0"/>
            </a:endParaRPr>
          </a:p>
        </p:txBody>
      </p:sp>
      <p:sp>
        <p:nvSpPr>
          <p:cNvPr id="3" name="2 Marcador de contenido"/>
          <p:cNvSpPr>
            <a:spLocks noGrp="1"/>
          </p:cNvSpPr>
          <p:nvPr>
            <p:ph idx="1"/>
          </p:nvPr>
        </p:nvSpPr>
        <p:spPr>
          <a:xfrm>
            <a:off x="457200" y="1600200"/>
            <a:ext cx="8229600" cy="2188840"/>
          </a:xfrm>
        </p:spPr>
        <p:txBody>
          <a:bodyPr>
            <a:normAutofit/>
          </a:bodyPr>
          <a:lstStyle/>
          <a:p>
            <a:pPr algn="ctr">
              <a:buNone/>
            </a:pPr>
            <a:r>
              <a:rPr lang="es-CO" b="1" dirty="0" smtClean="0"/>
              <a:t>     </a:t>
            </a:r>
            <a:r>
              <a:rPr lang="es-CO" dirty="0" smtClean="0"/>
              <a:t> </a:t>
            </a:r>
            <a:r>
              <a:rPr lang="es-CO" b="1" u="sng" dirty="0" smtClean="0">
                <a:solidFill>
                  <a:srgbClr val="0070C0"/>
                </a:solidFill>
              </a:rPr>
              <a:t>Gr d’nárion, moneda de plata que pesaba menos de 4 gramos.</a:t>
            </a:r>
          </a:p>
          <a:p>
            <a:pPr algn="ctr">
              <a:buNone/>
            </a:pPr>
            <a:r>
              <a:rPr lang="es-CO" dirty="0" smtClean="0"/>
              <a:t>       Según </a:t>
            </a:r>
            <a:r>
              <a:rPr lang="es-CO" dirty="0" smtClean="0">
                <a:solidFill>
                  <a:srgbClr val="FF0000"/>
                </a:solidFill>
              </a:rPr>
              <a:t>Mat.20:2</a:t>
            </a:r>
            <a:r>
              <a:rPr lang="es-CO" dirty="0" smtClean="0"/>
              <a:t>, El “denario” romano era el salario diario de un obrero común.</a:t>
            </a:r>
          </a:p>
        </p:txBody>
      </p:sp>
      <p:sp>
        <p:nvSpPr>
          <p:cNvPr id="5" name="4 Rectángulo"/>
          <p:cNvSpPr/>
          <p:nvPr/>
        </p:nvSpPr>
        <p:spPr>
          <a:xfrm>
            <a:off x="323528" y="4077072"/>
            <a:ext cx="5400600" cy="2677656"/>
          </a:xfrm>
          <a:prstGeom prst="rect">
            <a:avLst/>
          </a:prstGeom>
        </p:spPr>
        <p:txBody>
          <a:bodyPr wrap="square">
            <a:spAutoFit/>
          </a:bodyPr>
          <a:lstStyle/>
          <a:p>
            <a:pPr algn="ctr">
              <a:buNone/>
            </a:pPr>
            <a:r>
              <a:rPr lang="es-CO" dirty="0" smtClean="0"/>
              <a:t> </a:t>
            </a:r>
            <a:r>
              <a:rPr lang="es-CO" sz="2800" dirty="0" smtClean="0"/>
              <a:t>Por lo tanto, </a:t>
            </a:r>
            <a:r>
              <a:rPr lang="es-CO" sz="2800" dirty="0" smtClean="0">
                <a:solidFill>
                  <a:srgbClr val="0070C0"/>
                </a:solidFill>
              </a:rPr>
              <a:t>esta ración de trigo para un día por el trabajo de un día representaba apenas el alimento indispensable para un obrero y su familia</a:t>
            </a:r>
            <a:r>
              <a:rPr lang="es-CO" sz="2800" dirty="0" smtClean="0"/>
              <a:t>, si es que no significaba morirse de hambre.    </a:t>
            </a:r>
          </a:p>
        </p:txBody>
      </p:sp>
      <p:pic>
        <p:nvPicPr>
          <p:cNvPr id="55298" name="Picture 2" descr="http://t0.gstatic.com/images?q=tbn:ANd9GcQ3UYd74sGrZU2XgiSODYeGa119fcbKGfy0P2Oweg3ZYcN4f3xtOQ"/>
          <p:cNvPicPr>
            <a:picLocks noChangeAspect="1" noChangeArrowheads="1"/>
          </p:cNvPicPr>
          <p:nvPr/>
        </p:nvPicPr>
        <p:blipFill>
          <a:blip r:embed="rId2" cstate="print"/>
          <a:srcRect/>
          <a:stretch>
            <a:fillRect/>
          </a:stretch>
        </p:blipFill>
        <p:spPr bwMode="auto">
          <a:xfrm>
            <a:off x="5868144" y="4149080"/>
            <a:ext cx="2899023" cy="242391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5298"/>
                                        </p:tgtEl>
                                        <p:attrNameLst>
                                          <p:attrName>style.visibility</p:attrName>
                                        </p:attrNameLst>
                                      </p:cBhvr>
                                      <p:to>
                                        <p:strVal val="visible"/>
                                      </p:to>
                                    </p:set>
                                    <p:anim to="" calcmode="lin" valueType="num">
                                      <p:cBhvr>
                                        <p:cTn id="22" dur="1" fill="hold"/>
                                        <p:tgtEl>
                                          <p:spTgt spid="5529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
                                        <p:tgtEl>
                                          <p:spTgt spid="5"/>
                                        </p:tgtEl>
                                      </p:cBhvr>
                                    </p:animEffect>
                                    <p:anim calcmode="lin" valueType="num">
                                      <p:cBhvr>
                                        <p:cTn id="28" dur="400" fill="hold"/>
                                        <p:tgtEl>
                                          <p:spTgt spid="5"/>
                                        </p:tgtEl>
                                        <p:attrNameLst>
                                          <p:attrName>ppt_x</p:attrName>
                                        </p:attrNameLst>
                                      </p:cBhvr>
                                      <p:tavLst>
                                        <p:tav tm="0">
                                          <p:val>
                                            <p:strVal val="#ppt_x"/>
                                          </p:val>
                                        </p:tav>
                                        <p:tav tm="100000">
                                          <p:val>
                                            <p:strVal val="#ppt_x"/>
                                          </p:val>
                                        </p:tav>
                                      </p:tavLst>
                                    </p:anim>
                                    <p:anim calcmode="lin" valueType="num">
                                      <p:cBhvr>
                                        <p:cTn id="29" dur="400" fill="hold"/>
                                        <p:tgtEl>
                                          <p:spTgt spid="5"/>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872209"/>
          </a:xfrm>
          <a:solidFill>
            <a:srgbClr val="FFC000"/>
          </a:solidFill>
        </p:spPr>
        <p:txBody>
          <a:bodyPr>
            <a:normAutofit/>
          </a:bodyPr>
          <a:lstStyle/>
          <a:p>
            <a:pPr algn="ctr">
              <a:buNone/>
            </a:pPr>
            <a:r>
              <a:rPr lang="es-CO" dirty="0" smtClean="0"/>
              <a:t>     Pero a pesar del hambre era posible sobrevivir.  Así ha protegido Dios siempre a sus hijos en tiempos de necesidad.</a:t>
            </a:r>
          </a:p>
        </p:txBody>
      </p:sp>
      <p:sp>
        <p:nvSpPr>
          <p:cNvPr id="4" name="3 Rectángulo"/>
          <p:cNvSpPr/>
          <p:nvPr/>
        </p:nvSpPr>
        <p:spPr>
          <a:xfrm>
            <a:off x="323528" y="2276873"/>
            <a:ext cx="5472608" cy="4524315"/>
          </a:xfrm>
          <a:prstGeom prst="rect">
            <a:avLst/>
          </a:prstGeom>
          <a:solidFill>
            <a:srgbClr val="FFC000"/>
          </a:solidFill>
        </p:spPr>
        <p:txBody>
          <a:bodyPr wrap="square">
            <a:spAutoFit/>
          </a:bodyPr>
          <a:lstStyle/>
          <a:p>
            <a:pPr algn="ctr">
              <a:buNone/>
            </a:pPr>
            <a:r>
              <a:rPr lang="es-CO" sz="3200" dirty="0" smtClean="0"/>
              <a:t>Cuando este pasaje se aplica al período de la historia cristiana que siguió a la legalización del cristianismo, alrededor de 313-538 d. C. las palabras de Juan pueden interpretarse como una indicación de la preocupación general del </a:t>
            </a:r>
            <a:r>
              <a:rPr lang="es-CO" sz="3200" dirty="0" smtClean="0"/>
              <a:t>hombre </a:t>
            </a:r>
            <a:r>
              <a:rPr lang="es-CO" sz="3200" dirty="0" smtClean="0"/>
              <a:t>por las cosas materiales. </a:t>
            </a:r>
            <a:endParaRPr lang="es-CO" sz="3200" dirty="0"/>
          </a:p>
        </p:txBody>
      </p:sp>
      <p:pic>
        <p:nvPicPr>
          <p:cNvPr id="56322" name="Picture 2" descr="http://t0.gstatic.com/images?q=tbn:ANd9GcQcG0RbIxkvykLTKZ6OYRUSnJD0wMjMe6z_k1fv430_Gs8Lw91N"/>
          <p:cNvPicPr>
            <a:picLocks noChangeAspect="1" noChangeArrowheads="1"/>
          </p:cNvPicPr>
          <p:nvPr/>
        </p:nvPicPr>
        <p:blipFill>
          <a:blip r:embed="rId2" cstate="print"/>
          <a:srcRect/>
          <a:stretch>
            <a:fillRect/>
          </a:stretch>
        </p:blipFill>
        <p:spPr bwMode="auto">
          <a:xfrm>
            <a:off x="5940152" y="2276872"/>
            <a:ext cx="2880320" cy="2143125"/>
          </a:xfrm>
          <a:prstGeom prst="rect">
            <a:avLst/>
          </a:prstGeom>
          <a:noFill/>
        </p:spPr>
      </p:pic>
      <p:pic>
        <p:nvPicPr>
          <p:cNvPr id="56326" name="Picture 6" descr="http://t3.gstatic.com/images?q=tbn:ANd9GcTqKr4qanWikV6Cjbfzthj6Kbyl9hIaaEvKq3pB24ukmaNKGpYA9w"/>
          <p:cNvPicPr>
            <a:picLocks noChangeAspect="1" noChangeArrowheads="1"/>
          </p:cNvPicPr>
          <p:nvPr/>
        </p:nvPicPr>
        <p:blipFill>
          <a:blip r:embed="rId3" cstate="print"/>
          <a:srcRect/>
          <a:stretch>
            <a:fillRect/>
          </a:stretch>
        </p:blipFill>
        <p:spPr bwMode="auto">
          <a:xfrm>
            <a:off x="5940152" y="4509120"/>
            <a:ext cx="2880320" cy="20638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6322"/>
                                        </p:tgtEl>
                                        <p:attrNameLst>
                                          <p:attrName>style.visibility</p:attrName>
                                        </p:attrNameLst>
                                      </p:cBhvr>
                                      <p:to>
                                        <p:strVal val="visible"/>
                                      </p:to>
                                    </p:set>
                                    <p:anim to="" calcmode="lin" valueType="num">
                                      <p:cBhvr>
                                        <p:cTn id="7" dur="1" fill="hold"/>
                                        <p:tgtEl>
                                          <p:spTgt spid="5632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6326"/>
                                        </p:tgtEl>
                                        <p:attrNameLst>
                                          <p:attrName>style.visibility</p:attrName>
                                        </p:attrNameLst>
                                      </p:cBhvr>
                                      <p:to>
                                        <p:strVal val="visible"/>
                                      </p:to>
                                    </p:set>
                                    <p:anim to="" calcmode="lin" valueType="num">
                                      <p:cBhvr>
                                        <p:cTn id="17" dur="1" fill="hold"/>
                                        <p:tgtEl>
                                          <p:spTgt spid="5632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92500" lnSpcReduction="20000"/>
          </a:bodyPr>
          <a:lstStyle/>
          <a:p>
            <a:pPr algn="ctr">
              <a:buNone/>
            </a:pPr>
            <a:r>
              <a:rPr lang="es-CO" b="1" u="sng" dirty="0" smtClean="0"/>
              <a:t>“Tres litro de Cebada por un denario”</a:t>
            </a:r>
            <a:r>
              <a:rPr lang="es-CO" b="1" dirty="0" smtClean="0">
                <a:solidFill>
                  <a:srgbClr val="FF0000"/>
                </a:solidFill>
              </a:rPr>
              <a:t> (verso 6). </a:t>
            </a:r>
            <a:r>
              <a:rPr lang="es-CO" dirty="0" smtClean="0"/>
              <a:t>Este grano era más barato que el trigo, como lo indican los precios que se dan en </a:t>
            </a:r>
            <a:r>
              <a:rPr lang="es-CO" dirty="0" smtClean="0">
                <a:solidFill>
                  <a:srgbClr val="FF0000"/>
                </a:solidFill>
              </a:rPr>
              <a:t>(2 Rey.7:18)</a:t>
            </a:r>
            <a:r>
              <a:rPr lang="es-CO" dirty="0" smtClean="0"/>
              <a:t>. </a:t>
            </a:r>
          </a:p>
          <a:p>
            <a:pPr algn="ctr">
              <a:buNone/>
            </a:pPr>
            <a:r>
              <a:rPr lang="es-CO" dirty="0" smtClean="0"/>
              <a:t>    </a:t>
            </a:r>
          </a:p>
          <a:p>
            <a:pPr algn="ctr">
              <a:buNone/>
            </a:pPr>
            <a:r>
              <a:rPr lang="es-CO" dirty="0" smtClean="0"/>
              <a:t>    Aconteció, pues, de la manera que el varón de Dios había anunciado al rey, al decir: </a:t>
            </a:r>
            <a:r>
              <a:rPr lang="es-CO" u="sng" dirty="0" smtClean="0">
                <a:solidFill>
                  <a:srgbClr val="0070C0"/>
                </a:solidFill>
              </a:rPr>
              <a:t>«Serán vendidos por UN SICLO DOS SEAHS DE CEBADA</a:t>
            </a:r>
            <a:r>
              <a:rPr lang="es-CO" dirty="0" smtClean="0"/>
              <a:t>, y </a:t>
            </a:r>
            <a:r>
              <a:rPr lang="es-CO" u="sng" dirty="0" smtClean="0">
                <a:solidFill>
                  <a:srgbClr val="0070C0"/>
                </a:solidFill>
              </a:rPr>
              <a:t>EL SEAH DE FLOR DE HARINA SERÁ VENDIDO POR UN SICLO</a:t>
            </a:r>
            <a:r>
              <a:rPr lang="es-CO" dirty="0" smtClean="0"/>
              <a:t> mañana a estas horas, a la puerta de Samaria.</a:t>
            </a:r>
          </a:p>
          <a:p>
            <a:pPr>
              <a:buNone/>
            </a:pPr>
            <a:endParaRPr lang="es-CO" dirty="0" smtClean="0"/>
          </a:p>
          <a:p>
            <a:pPr algn="ctr">
              <a:buNone/>
            </a:pPr>
            <a:r>
              <a:rPr lang="es-CO" dirty="0" smtClean="0"/>
              <a:t>     El »Shea equivale a -unos 7,33 litros- O sea: 2 seah de cebada =14,66 de cebada por un ciclo. Representa lo escaso que se volvió el alimento espiritual.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b="1" dirty="0" smtClean="0">
                <a:latin typeface="Agency FB" pitchFamily="34" charset="0"/>
              </a:rPr>
              <a:t>¿Qué a echo Dios para conservar el plan de salvación en tiempos de dificultad?</a:t>
            </a:r>
            <a:endParaRPr lang="es-CO" b="1" dirty="0">
              <a:latin typeface="Agency FB" pitchFamily="34" charset="0"/>
            </a:endParaRPr>
          </a:p>
        </p:txBody>
      </p:sp>
      <p:sp>
        <p:nvSpPr>
          <p:cNvPr id="3" name="2 Marcador de contenido"/>
          <p:cNvSpPr>
            <a:spLocks noGrp="1"/>
          </p:cNvSpPr>
          <p:nvPr>
            <p:ph idx="1"/>
          </p:nvPr>
        </p:nvSpPr>
        <p:spPr>
          <a:xfrm>
            <a:off x="457200" y="1600201"/>
            <a:ext cx="8229600" cy="964704"/>
          </a:xfrm>
        </p:spPr>
        <p:txBody>
          <a:bodyPr>
            <a:normAutofit fontScale="92500"/>
          </a:bodyPr>
          <a:lstStyle/>
          <a:p>
            <a:pPr>
              <a:buNone/>
            </a:pPr>
            <a:r>
              <a:rPr lang="es-CO" dirty="0" smtClean="0"/>
              <a:t>     “</a:t>
            </a:r>
            <a:r>
              <a:rPr lang="es-CO" b="1" u="sng" dirty="0" smtClean="0"/>
              <a:t>Pero No dañéis el vino ni el aceite</a:t>
            </a:r>
            <a:r>
              <a:rPr lang="es-CO" b="1" dirty="0" smtClean="0"/>
              <a:t>” </a:t>
            </a:r>
            <a:r>
              <a:rPr lang="es-CO" dirty="0" smtClean="0">
                <a:solidFill>
                  <a:srgbClr val="FF0000"/>
                </a:solidFill>
              </a:rPr>
              <a:t>(verso 6).</a:t>
            </a:r>
          </a:p>
        </p:txBody>
      </p:sp>
      <p:pic>
        <p:nvPicPr>
          <p:cNvPr id="58370" name="Picture 2" descr="http://t3.gstatic.com/images?q=tbn:ANd9GcQswjlaPO_PFqbTLDDLQtKQ1J7TuBM_sXdY9ZKWFYCIYArNZl7f"/>
          <p:cNvPicPr>
            <a:picLocks noChangeAspect="1" noChangeArrowheads="1"/>
          </p:cNvPicPr>
          <p:nvPr/>
        </p:nvPicPr>
        <p:blipFill>
          <a:blip r:embed="rId2" cstate="print"/>
          <a:srcRect/>
          <a:stretch>
            <a:fillRect/>
          </a:stretch>
        </p:blipFill>
        <p:spPr bwMode="auto">
          <a:xfrm>
            <a:off x="5220072" y="2636912"/>
            <a:ext cx="3528392" cy="2520280"/>
          </a:xfrm>
          <a:prstGeom prst="rect">
            <a:avLst/>
          </a:prstGeom>
          <a:noFill/>
        </p:spPr>
      </p:pic>
      <p:sp>
        <p:nvSpPr>
          <p:cNvPr id="5" name="4 Rectángulo"/>
          <p:cNvSpPr/>
          <p:nvPr/>
        </p:nvSpPr>
        <p:spPr>
          <a:xfrm>
            <a:off x="395536" y="2828836"/>
            <a:ext cx="4464496" cy="4401205"/>
          </a:xfrm>
          <a:prstGeom prst="rect">
            <a:avLst/>
          </a:prstGeom>
        </p:spPr>
        <p:txBody>
          <a:bodyPr wrap="square">
            <a:spAutoFit/>
          </a:bodyPr>
          <a:lstStyle/>
          <a:p>
            <a:pPr algn="ctr">
              <a:buNone/>
            </a:pPr>
            <a:r>
              <a:rPr lang="es-CO" dirty="0" smtClean="0">
                <a:solidFill>
                  <a:srgbClr val="0070C0"/>
                </a:solidFill>
              </a:rPr>
              <a:t> </a:t>
            </a:r>
            <a:r>
              <a:rPr lang="es-CO" sz="4000" dirty="0" smtClean="0">
                <a:solidFill>
                  <a:srgbClr val="0070C0"/>
                </a:solidFill>
              </a:rPr>
              <a:t>La voz que anuncia el alto costo del trigo y de la cebada, también ordena que </a:t>
            </a:r>
            <a:r>
              <a:rPr lang="es-CO" sz="4000" u="sng" dirty="0" smtClean="0">
                <a:solidFill>
                  <a:srgbClr val="0070C0"/>
                </a:solidFill>
              </a:rPr>
              <a:t>no deben destruirse el aceite y el vino.</a:t>
            </a:r>
            <a:r>
              <a:rPr lang="es-CO" sz="4000" u="sng" dirty="0" smtClean="0"/>
              <a:t> </a:t>
            </a:r>
          </a:p>
          <a:p>
            <a:pPr>
              <a:buNone/>
            </a:pPr>
            <a:r>
              <a:rPr lang="es-CO" sz="4000" u="sng" dirty="0" smtClean="0"/>
              <a:t> </a:t>
            </a:r>
            <a:r>
              <a:rPr lang="es-CO" dirty="0" smtClean="0"/>
              <a:t>  </a:t>
            </a:r>
            <a:endParaRPr lang="es-CO" dirty="0"/>
          </a:p>
        </p:txBody>
      </p:sp>
      <p:sp>
        <p:nvSpPr>
          <p:cNvPr id="6" name="5 Rectángulo"/>
          <p:cNvSpPr/>
          <p:nvPr/>
        </p:nvSpPr>
        <p:spPr>
          <a:xfrm>
            <a:off x="5148064" y="5445223"/>
            <a:ext cx="3744416" cy="1323439"/>
          </a:xfrm>
          <a:prstGeom prst="rect">
            <a:avLst/>
          </a:prstGeom>
          <a:solidFill>
            <a:srgbClr val="FFFF00"/>
          </a:solidFill>
        </p:spPr>
        <p:txBody>
          <a:bodyPr wrap="square">
            <a:spAutoFit/>
          </a:bodyPr>
          <a:lstStyle/>
          <a:p>
            <a:pPr algn="ctr"/>
            <a:r>
              <a:rPr lang="es-CO" sz="2000" b="1" dirty="0" smtClean="0"/>
              <a:t>Recuérdese que el aceite es símbolo del Espíritu Santo, y el vino es símbolo de la sangre de Cristo.</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8370"/>
                                        </p:tgtEl>
                                        <p:attrNameLst>
                                          <p:attrName>style.visibility</p:attrName>
                                        </p:attrNameLst>
                                      </p:cBhvr>
                                      <p:to>
                                        <p:strVal val="visible"/>
                                      </p:to>
                                    </p:set>
                                    <p:anim to="" calcmode="lin" valueType="num">
                                      <p:cBhvr>
                                        <p:cTn id="12" dur="1" fill="hold"/>
                                        <p:tgtEl>
                                          <p:spTgt spid="5837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2880320"/>
          </a:xfrm>
        </p:spPr>
        <p:txBody>
          <a:bodyPr>
            <a:normAutofit fontScale="92500"/>
          </a:bodyPr>
          <a:lstStyle/>
          <a:p>
            <a:pPr algn="ctr">
              <a:buNone/>
            </a:pPr>
            <a:r>
              <a:rPr lang="es-CO" dirty="0" smtClean="0"/>
              <a:t>    </a:t>
            </a:r>
            <a:r>
              <a:rPr lang="es-CO" b="1" dirty="0" smtClean="0"/>
              <a:t>El “aceite ni el vino” </a:t>
            </a:r>
            <a:r>
              <a:rPr lang="es-CO" dirty="0" smtClean="0"/>
              <a:t>Eran los dos líquidos comunes en la alimentación en el mundo antiguo.  Simbolizan la </a:t>
            </a:r>
            <a:r>
              <a:rPr lang="es-CO" u="sng" dirty="0" smtClean="0"/>
              <a:t>fe y el amor</a:t>
            </a:r>
            <a:r>
              <a:rPr lang="es-CO" dirty="0" smtClean="0"/>
              <a:t>, que debían ser conservados entre los hombres frente al materialismo que dominó a la iglesia después de su legalización por Constantino en el siglo IV.</a:t>
            </a:r>
          </a:p>
        </p:txBody>
      </p:sp>
      <p:sp>
        <p:nvSpPr>
          <p:cNvPr id="4" name="3 Rectángulo"/>
          <p:cNvSpPr/>
          <p:nvPr/>
        </p:nvSpPr>
        <p:spPr>
          <a:xfrm>
            <a:off x="395536" y="3717032"/>
            <a:ext cx="2520280" cy="3108543"/>
          </a:xfrm>
          <a:prstGeom prst="rect">
            <a:avLst/>
          </a:prstGeom>
        </p:spPr>
        <p:txBody>
          <a:bodyPr wrap="square">
            <a:spAutoFit/>
          </a:bodyPr>
          <a:lstStyle/>
          <a:p>
            <a:pPr algn="ctr">
              <a:buNone/>
            </a:pPr>
            <a:r>
              <a:rPr lang="es-CO" sz="2800" dirty="0" smtClean="0">
                <a:solidFill>
                  <a:srgbClr val="FF0000"/>
                </a:solidFill>
              </a:rPr>
              <a:t>Quiere decir que: La eficacia de la sangre de Cristo y la obra del Espíritu Santo no fueron afectados. </a:t>
            </a:r>
          </a:p>
        </p:txBody>
      </p:sp>
      <p:pic>
        <p:nvPicPr>
          <p:cNvPr id="5" name="Picture 2" descr="http://t0.gstatic.com/images?q=tbn:ANd9GcQ51YBJW1uVQ1uHwDI8u0Xg2gvs2iOH17mCPNipelA_OmLX4OKB"/>
          <p:cNvPicPr>
            <a:picLocks noChangeAspect="1" noChangeArrowheads="1"/>
          </p:cNvPicPr>
          <p:nvPr/>
        </p:nvPicPr>
        <p:blipFill>
          <a:blip r:embed="rId2" cstate="print"/>
          <a:srcRect/>
          <a:stretch>
            <a:fillRect/>
          </a:stretch>
        </p:blipFill>
        <p:spPr bwMode="auto">
          <a:xfrm>
            <a:off x="3203848" y="3645024"/>
            <a:ext cx="3384376" cy="2892922"/>
          </a:xfrm>
          <a:prstGeom prst="rect">
            <a:avLst/>
          </a:prstGeom>
          <a:noFill/>
        </p:spPr>
      </p:pic>
      <p:sp>
        <p:nvSpPr>
          <p:cNvPr id="6" name="5 Rectángulo"/>
          <p:cNvSpPr/>
          <p:nvPr/>
        </p:nvSpPr>
        <p:spPr>
          <a:xfrm>
            <a:off x="6876256" y="3789039"/>
            <a:ext cx="2016224" cy="2677656"/>
          </a:xfrm>
          <a:prstGeom prst="rect">
            <a:avLst/>
          </a:prstGeom>
        </p:spPr>
        <p:txBody>
          <a:bodyPr wrap="square">
            <a:spAutoFit/>
          </a:bodyPr>
          <a:lstStyle/>
          <a:p>
            <a:pPr algn="ctr">
              <a:buNone/>
            </a:pPr>
            <a:r>
              <a:rPr lang="es-CO" sz="2400" dirty="0" smtClean="0">
                <a:solidFill>
                  <a:srgbClr val="FF0000"/>
                </a:solidFill>
              </a:rPr>
              <a:t>De esta forma es como Dios a conservado su verdad pura a través de los siglos asta hoy.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 to="" calcmode="lin" valueType="num">
                                      <p:cBhvr>
                                        <p:cTn id="16" dur="1" fill="hold"/>
                                        <p:tgtEl>
                                          <p:spTgt spid="5"/>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1" presetClass="entr" presetSubtype="4"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4)">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Esta decadencia espiritual de la iglesia nos dice que:</a:t>
            </a:r>
            <a:endParaRPr lang="es-CO" dirty="0"/>
          </a:p>
        </p:txBody>
      </p:sp>
      <p:pic>
        <p:nvPicPr>
          <p:cNvPr id="4" name="Picture 2" descr="http://t2.gstatic.com/images?q=tbn:ANd9GcQzal0lkpE4p-EDM_7VFAfI3aWaG7Uo-SGTKAVRkgqWLUyCCred"/>
          <p:cNvPicPr>
            <a:picLocks noGrp="1" noChangeAspect="1" noChangeArrowheads="1"/>
          </p:cNvPicPr>
          <p:nvPr>
            <p:ph idx="1"/>
          </p:nvPr>
        </p:nvPicPr>
        <p:blipFill>
          <a:blip r:embed="rId2" cstate="print"/>
          <a:srcRect/>
          <a:stretch>
            <a:fillRect/>
          </a:stretch>
        </p:blipFill>
        <p:spPr bwMode="auto">
          <a:xfrm>
            <a:off x="323528" y="1412776"/>
            <a:ext cx="8496944" cy="51845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Bisel"/>
          <p:cNvSpPr/>
          <p:nvPr/>
        </p:nvSpPr>
        <p:spPr>
          <a:xfrm>
            <a:off x="467544" y="332656"/>
            <a:ext cx="8101408" cy="3096344"/>
          </a:xfrm>
          <a:prstGeom prst="beve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600" dirty="0" smtClean="0">
                <a:solidFill>
                  <a:srgbClr val="002060"/>
                </a:solidFill>
                <a:latin typeface="Algerian" pitchFamily="82" charset="0"/>
              </a:rPr>
              <a:t>Cuarto sello</a:t>
            </a:r>
            <a:r>
              <a:rPr lang="es-CO" dirty="0" smtClean="0">
                <a:solidFill>
                  <a:srgbClr val="002060"/>
                </a:solidFill>
              </a:rPr>
              <a:t/>
            </a:r>
            <a:br>
              <a:rPr lang="es-CO" dirty="0" smtClean="0">
                <a:solidFill>
                  <a:srgbClr val="002060"/>
                </a:solidFill>
              </a:rPr>
            </a:br>
            <a:r>
              <a:rPr lang="es-CO" sz="2400" dirty="0" smtClean="0">
                <a:solidFill>
                  <a:schemeClr val="accent2">
                    <a:lumMod val="50000"/>
                  </a:schemeClr>
                </a:solidFill>
              </a:rPr>
              <a:t> </a:t>
            </a:r>
            <a:r>
              <a:rPr lang="es-CO" sz="4000" dirty="0" smtClean="0">
                <a:solidFill>
                  <a:schemeClr val="accent2">
                    <a:lumMod val="50000"/>
                  </a:schemeClr>
                </a:solidFill>
                <a:latin typeface="Agency FB" pitchFamily="34" charset="0"/>
              </a:rPr>
              <a:t>Es la época del poder y la supremacía papal</a:t>
            </a:r>
          </a:p>
          <a:p>
            <a:pPr algn="ctr"/>
            <a:r>
              <a:rPr lang="es-CO" sz="4000" dirty="0" smtClean="0">
                <a:solidFill>
                  <a:schemeClr val="accent2">
                    <a:lumMod val="50000"/>
                  </a:schemeClr>
                </a:solidFill>
                <a:latin typeface="Agency FB" pitchFamily="34" charset="0"/>
              </a:rPr>
              <a:t> oscurantismo medieval</a:t>
            </a:r>
            <a:endParaRPr lang="es-CO" sz="4000" dirty="0">
              <a:solidFill>
                <a:schemeClr val="accent2">
                  <a:lumMod val="50000"/>
                </a:schemeClr>
              </a:solidFill>
              <a:latin typeface="Agency FB" pitchFamily="34" charset="0"/>
            </a:endParaRPr>
          </a:p>
        </p:txBody>
      </p:sp>
      <p:pic>
        <p:nvPicPr>
          <p:cNvPr id="6" name="Picture 2" descr="http://t0.gstatic.com/images?q=tbn:ANd9GcQ51YBJW1uVQ1uHwDI8u0Xg2gvs2iOH17mCPNipelA_OmLX4OKB"/>
          <p:cNvPicPr>
            <a:picLocks noChangeAspect="1" noChangeArrowheads="1"/>
          </p:cNvPicPr>
          <p:nvPr/>
        </p:nvPicPr>
        <p:blipFill>
          <a:blip r:embed="rId2" cstate="print"/>
          <a:srcRect/>
          <a:stretch>
            <a:fillRect/>
          </a:stretch>
        </p:blipFill>
        <p:spPr bwMode="auto">
          <a:xfrm>
            <a:off x="5940152" y="3933056"/>
            <a:ext cx="2448272" cy="2532882"/>
          </a:xfrm>
          <a:prstGeom prst="rect">
            <a:avLst/>
          </a:prstGeom>
          <a:noFill/>
        </p:spPr>
      </p:pic>
      <p:sp>
        <p:nvSpPr>
          <p:cNvPr id="7" name="6 Rectángulo"/>
          <p:cNvSpPr/>
          <p:nvPr/>
        </p:nvSpPr>
        <p:spPr>
          <a:xfrm>
            <a:off x="323528" y="4797152"/>
            <a:ext cx="4608512" cy="584775"/>
          </a:xfrm>
          <a:prstGeom prst="rect">
            <a:avLst/>
          </a:prstGeom>
        </p:spPr>
        <p:txBody>
          <a:bodyPr wrap="square">
            <a:spAutoFit/>
          </a:bodyPr>
          <a:lstStyle/>
          <a:p>
            <a:r>
              <a:rPr lang="es-CO" sz="3200" b="1" dirty="0" smtClean="0"/>
              <a:t>Texto Bíblico Apoc.6: 7-8. </a:t>
            </a:r>
            <a:endParaRPr lang="es-CO"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to="" calcmode="lin" valueType="num">
                                      <p:cBhvr>
                                        <p:cTn id="7"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338936" cy="6048672"/>
          </a:xfrm>
        </p:spPr>
        <p:txBody>
          <a:bodyPr>
            <a:normAutofit/>
          </a:bodyPr>
          <a:lstStyle/>
          <a:p>
            <a:pPr algn="ctr">
              <a:buNone/>
            </a:pPr>
            <a:r>
              <a:rPr lang="es-CO" dirty="0" smtClean="0"/>
              <a:t>    Cuando el Cordero abrió el cuarto sello, ……Miré, y he aquí un caballo amarillo, y el que lo montaba tenía por nombre Muerte, y el Hades le seguía; y le fue dada potestad sobre la cuarta parte de la tierra, para matar con espada, con hambre, con mortandad, y con las fieras de la tierra. </a:t>
            </a:r>
            <a:endParaRPr lang="es-CO" dirty="0"/>
          </a:p>
        </p:txBody>
      </p:sp>
      <p:pic>
        <p:nvPicPr>
          <p:cNvPr id="8194" name="Picture 2" descr="http://t3.gstatic.com/images?q=tbn:ANd9GcRXk3rVUC1Z_FYNBHiKKfivNDggsNaQ3DwPoX4PTZZ6El7VFLqg4g"/>
          <p:cNvPicPr>
            <a:picLocks noChangeAspect="1" noChangeArrowheads="1"/>
          </p:cNvPicPr>
          <p:nvPr/>
        </p:nvPicPr>
        <p:blipFill>
          <a:blip r:embed="rId2" cstate="print"/>
          <a:srcRect/>
          <a:stretch>
            <a:fillRect/>
          </a:stretch>
        </p:blipFill>
        <p:spPr bwMode="auto">
          <a:xfrm>
            <a:off x="5724128" y="908720"/>
            <a:ext cx="3240360" cy="4104456"/>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latin typeface="Algerian" pitchFamily="82" charset="0"/>
              </a:rPr>
              <a:t>Periodo del CUARTO sello</a:t>
            </a:r>
            <a:endParaRPr lang="es-CO" dirty="0"/>
          </a:p>
        </p:txBody>
      </p:sp>
      <p:sp>
        <p:nvSpPr>
          <p:cNvPr id="4" name="3 Menos"/>
          <p:cNvSpPr/>
          <p:nvPr/>
        </p:nvSpPr>
        <p:spPr>
          <a:xfrm>
            <a:off x="-972616" y="3356992"/>
            <a:ext cx="11017224" cy="9144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Menos"/>
          <p:cNvSpPr/>
          <p:nvPr/>
        </p:nvSpPr>
        <p:spPr>
          <a:xfrm rot="16200000">
            <a:off x="-288540" y="2888940"/>
            <a:ext cx="1296144" cy="108012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Menos"/>
          <p:cNvSpPr/>
          <p:nvPr/>
        </p:nvSpPr>
        <p:spPr>
          <a:xfrm rot="16200000">
            <a:off x="7997552" y="2930624"/>
            <a:ext cx="1296144" cy="996752"/>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Rectángulo"/>
          <p:cNvSpPr/>
          <p:nvPr/>
        </p:nvSpPr>
        <p:spPr>
          <a:xfrm>
            <a:off x="539552" y="3212976"/>
            <a:ext cx="7992888" cy="584775"/>
          </a:xfrm>
          <a:prstGeom prst="rect">
            <a:avLst/>
          </a:prstGeom>
        </p:spPr>
        <p:txBody>
          <a:bodyPr wrap="square">
            <a:spAutoFit/>
          </a:bodyPr>
          <a:lstStyle/>
          <a:p>
            <a:r>
              <a:rPr lang="es-CO" sz="3200" dirty="0" smtClean="0"/>
              <a:t>Año 538                        al                        1798 d.C.                                                               </a:t>
            </a:r>
            <a:endParaRPr lang="es-CO" sz="3200" dirty="0"/>
          </a:p>
        </p:txBody>
      </p:sp>
      <p:sp>
        <p:nvSpPr>
          <p:cNvPr id="8" name="7 Rectángulo"/>
          <p:cNvSpPr/>
          <p:nvPr/>
        </p:nvSpPr>
        <p:spPr>
          <a:xfrm>
            <a:off x="2195736" y="4005064"/>
            <a:ext cx="4464496" cy="707886"/>
          </a:xfrm>
          <a:prstGeom prst="rect">
            <a:avLst/>
          </a:prstGeom>
        </p:spPr>
        <p:txBody>
          <a:bodyPr wrap="square">
            <a:spAutoFit/>
          </a:bodyPr>
          <a:lstStyle/>
          <a:p>
            <a:pPr algn="ctr"/>
            <a:r>
              <a:rPr lang="es-CO" sz="4000" b="1" dirty="0" smtClean="0">
                <a:solidFill>
                  <a:srgbClr val="FF0000"/>
                </a:solidFill>
                <a:latin typeface="Agency FB" pitchFamily="34" charset="0"/>
              </a:rPr>
              <a:t>Oscurantismo medieval</a:t>
            </a:r>
            <a:endParaRPr lang="es-CO" sz="4000" b="1" dirty="0">
              <a:solidFill>
                <a:srgbClr val="FF0000"/>
              </a:solidFill>
              <a:latin typeface="Agency FB" pitchFamily="34" charset="0"/>
            </a:endParaRPr>
          </a:p>
        </p:txBody>
      </p:sp>
      <p:sp>
        <p:nvSpPr>
          <p:cNvPr id="9" name="8 Rectángulo"/>
          <p:cNvSpPr/>
          <p:nvPr/>
        </p:nvSpPr>
        <p:spPr>
          <a:xfrm>
            <a:off x="539552" y="4653135"/>
            <a:ext cx="8280920" cy="2062103"/>
          </a:xfrm>
          <a:prstGeom prst="rect">
            <a:avLst/>
          </a:prstGeom>
          <a:solidFill>
            <a:srgbClr val="FFC000"/>
          </a:solidFill>
        </p:spPr>
        <p:txBody>
          <a:bodyPr wrap="square">
            <a:spAutoFit/>
          </a:bodyPr>
          <a:lstStyle/>
          <a:p>
            <a:pPr algn="ctr"/>
            <a:r>
              <a:rPr lang="es-CO" sz="3200" dirty="0" smtClean="0"/>
              <a:t>Abarca desde la caída del Imperio Romano (siglo V y la conquista de Constantinopla siglo XV asta 1798 que duró la supremacía papal en la que el papa recibió la </a:t>
            </a:r>
            <a:r>
              <a:rPr lang="es-CO" sz="3200" dirty="0" smtClean="0"/>
              <a:t>“herida </a:t>
            </a:r>
            <a:r>
              <a:rPr lang="es-CO" sz="3200" dirty="0" smtClean="0"/>
              <a:t>mortal”</a:t>
            </a:r>
            <a:r>
              <a:rPr lang="es-CO" sz="3200" dirty="0" smtClean="0">
                <a:solidFill>
                  <a:srgbClr val="FF0000"/>
                </a:solidFill>
              </a:rPr>
              <a:t> Apoc.13:3</a:t>
            </a:r>
            <a:r>
              <a:rPr lang="es-CO" sz="3200" dirty="0" smtClean="0"/>
              <a:t>). </a:t>
            </a:r>
            <a:endParaRPr lang="es-CO" sz="32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080120"/>
          </a:xfrm>
        </p:spPr>
        <p:txBody>
          <a:bodyPr>
            <a:normAutofit/>
          </a:bodyPr>
          <a:lstStyle/>
          <a:p>
            <a:pPr>
              <a:buNone/>
            </a:pPr>
            <a:r>
              <a:rPr lang="es-CO" b="1" dirty="0" smtClean="0"/>
              <a:t>       Caballo Amarillo. </a:t>
            </a:r>
            <a:r>
              <a:rPr lang="es-CO" dirty="0" smtClean="0"/>
              <a:t> Gr jlōrós, “</a:t>
            </a:r>
            <a:r>
              <a:rPr lang="es-CO" u="sng" dirty="0" smtClean="0"/>
              <a:t>verde claro</a:t>
            </a:r>
            <a:r>
              <a:rPr lang="es-CO" dirty="0" smtClean="0"/>
              <a:t>”, “</a:t>
            </a:r>
            <a:r>
              <a:rPr lang="es-CO" u="sng" dirty="0" smtClean="0"/>
              <a:t>pálido</a:t>
            </a:r>
            <a:r>
              <a:rPr lang="es-CO" dirty="0" smtClean="0"/>
              <a:t>”; el </a:t>
            </a:r>
            <a:r>
              <a:rPr lang="es-CO" dirty="0" smtClean="0">
                <a:solidFill>
                  <a:srgbClr val="0070C0"/>
                </a:solidFill>
              </a:rPr>
              <a:t>color del temor y de la muerte</a:t>
            </a:r>
            <a:r>
              <a:rPr lang="es-CO" dirty="0" smtClean="0"/>
              <a:t>. </a:t>
            </a:r>
          </a:p>
        </p:txBody>
      </p:sp>
      <p:pic>
        <p:nvPicPr>
          <p:cNvPr id="4" name="Picture 2" descr="http://t3.gstatic.com/images?q=tbn:ANd9GcRXk3rVUC1Z_FYNBHiKKfivNDggsNaQ3DwPoX4PTZZ6El7VFLqg4g"/>
          <p:cNvPicPr>
            <a:picLocks noChangeAspect="1" noChangeArrowheads="1"/>
          </p:cNvPicPr>
          <p:nvPr/>
        </p:nvPicPr>
        <p:blipFill>
          <a:blip r:embed="rId2" cstate="print"/>
          <a:srcRect/>
          <a:stretch>
            <a:fillRect/>
          </a:stretch>
        </p:blipFill>
        <p:spPr bwMode="auto">
          <a:xfrm>
            <a:off x="6588224" y="1628800"/>
            <a:ext cx="2304256" cy="2376264"/>
          </a:xfrm>
          <a:prstGeom prst="rect">
            <a:avLst/>
          </a:prstGeom>
          <a:noFill/>
        </p:spPr>
      </p:pic>
      <p:sp>
        <p:nvSpPr>
          <p:cNvPr id="5" name="4 Rectángulo"/>
          <p:cNvSpPr/>
          <p:nvPr/>
        </p:nvSpPr>
        <p:spPr>
          <a:xfrm>
            <a:off x="683568" y="1988840"/>
            <a:ext cx="6048672" cy="2339102"/>
          </a:xfrm>
          <a:prstGeom prst="rect">
            <a:avLst/>
          </a:prstGeom>
        </p:spPr>
        <p:txBody>
          <a:bodyPr wrap="square">
            <a:spAutoFit/>
          </a:bodyPr>
          <a:lstStyle/>
          <a:p>
            <a:pPr algn="ctr">
              <a:buNone/>
            </a:pPr>
            <a:r>
              <a:rPr lang="es-CO" sz="3200" dirty="0" smtClean="0"/>
              <a:t>Con el caballo pálido los tiempos de la aflicción llegaron a una espantosa culminación, porque terminó la persecución</a:t>
            </a:r>
          </a:p>
          <a:p>
            <a:r>
              <a:rPr lang="es-CO" dirty="0" smtClean="0"/>
              <a:t>  </a:t>
            </a:r>
          </a:p>
        </p:txBody>
      </p:sp>
      <p:sp>
        <p:nvSpPr>
          <p:cNvPr id="6" name="5 Rectángulo"/>
          <p:cNvSpPr/>
          <p:nvPr/>
        </p:nvSpPr>
        <p:spPr>
          <a:xfrm>
            <a:off x="3563888" y="4293096"/>
            <a:ext cx="5580112" cy="2308324"/>
          </a:xfrm>
          <a:prstGeom prst="rect">
            <a:avLst/>
          </a:prstGeom>
        </p:spPr>
        <p:txBody>
          <a:bodyPr wrap="square">
            <a:spAutoFit/>
          </a:bodyPr>
          <a:lstStyle/>
          <a:p>
            <a:pPr algn="ctr"/>
            <a:r>
              <a:rPr lang="es-CO" sz="2800" dirty="0" smtClean="0"/>
              <a:t> </a:t>
            </a:r>
            <a:r>
              <a:rPr lang="es-CO" sz="3600" dirty="0" smtClean="0"/>
              <a:t>El </a:t>
            </a:r>
            <a:r>
              <a:rPr lang="es-CO" sz="3600" b="1" u="sng" dirty="0" smtClean="0"/>
              <a:t>Hades </a:t>
            </a:r>
            <a:r>
              <a:rPr lang="es-CO" sz="3600" dirty="0" smtClean="0"/>
              <a:t>le seguía.  Gr. hád’s, “</a:t>
            </a:r>
            <a:r>
              <a:rPr lang="es-CO" sz="3600" dirty="0" smtClean="0">
                <a:solidFill>
                  <a:srgbClr val="0070C0"/>
                </a:solidFill>
              </a:rPr>
              <a:t>la morada de los muertos</a:t>
            </a:r>
            <a:r>
              <a:rPr lang="es-CO" sz="3600" dirty="0" smtClean="0"/>
              <a:t>” -tanto de los justos como de los impíos-. </a:t>
            </a:r>
          </a:p>
        </p:txBody>
      </p:sp>
      <p:pic>
        <p:nvPicPr>
          <p:cNvPr id="11266" name="Picture 2" descr="http://t1.gstatic.com/images?q=tbn:ANd9GcTAjWmXFR4BkL0-q_ppMhxl5shJayM8HkQHd7wNJ7HqMqSj3drv"/>
          <p:cNvPicPr>
            <a:picLocks noChangeAspect="1" noChangeArrowheads="1"/>
          </p:cNvPicPr>
          <p:nvPr/>
        </p:nvPicPr>
        <p:blipFill>
          <a:blip r:embed="rId3" cstate="print"/>
          <a:srcRect/>
          <a:stretch>
            <a:fillRect/>
          </a:stretch>
        </p:blipFill>
        <p:spPr bwMode="auto">
          <a:xfrm>
            <a:off x="395536" y="4221088"/>
            <a:ext cx="3024336" cy="23042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11266"/>
                                        </p:tgtEl>
                                        <p:attrNameLst>
                                          <p:attrName>style.visibility</p:attrName>
                                        </p:attrNameLst>
                                      </p:cBhvr>
                                      <p:to>
                                        <p:strVal val="visible"/>
                                      </p:to>
                                    </p:set>
                                    <p:animEffect transition="in" filter="fade">
                                      <p:cBhvr>
                                        <p:cTn id="12" dur="100"/>
                                        <p:tgtEl>
                                          <p:spTgt spid="11266"/>
                                        </p:tgtEl>
                                      </p:cBhvr>
                                    </p:animEffect>
                                    <p:anim calcmode="lin" valueType="num">
                                      <p:cBhvr>
                                        <p:cTn id="13" dur="400" fill="hold"/>
                                        <p:tgtEl>
                                          <p:spTgt spid="11266"/>
                                        </p:tgtEl>
                                        <p:attrNameLst>
                                          <p:attrName>ppt_x</p:attrName>
                                        </p:attrNameLst>
                                      </p:cBhvr>
                                      <p:tavLst>
                                        <p:tav tm="0">
                                          <p:val>
                                            <p:strVal val="#ppt_x"/>
                                          </p:val>
                                        </p:tav>
                                        <p:tav tm="100000">
                                          <p:val>
                                            <p:strVal val="#ppt_x"/>
                                          </p:val>
                                        </p:tav>
                                      </p:tavLst>
                                    </p:anim>
                                    <p:anim calcmode="lin" valueType="num">
                                      <p:cBhvr>
                                        <p:cTn id="14" dur="400" fill="hold"/>
                                        <p:tgtEl>
                                          <p:spTgt spid="11266"/>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1126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1126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
                                        <p:tgtEl>
                                          <p:spTgt spid="6"/>
                                        </p:tgtEl>
                                      </p:cBhvr>
                                    </p:animEffect>
                                    <p:anim calcmode="lin" valueType="num">
                                      <p:cBhvr>
                                        <p:cTn id="22" dur="400" fill="hold"/>
                                        <p:tgtEl>
                                          <p:spTgt spid="6"/>
                                        </p:tgtEl>
                                        <p:attrNameLst>
                                          <p:attrName>ppt_x</p:attrName>
                                        </p:attrNameLst>
                                      </p:cBhvr>
                                      <p:tavLst>
                                        <p:tav tm="0">
                                          <p:val>
                                            <p:strVal val="#ppt_x"/>
                                          </p:val>
                                        </p:tav>
                                        <p:tav tm="100000">
                                          <p:val>
                                            <p:strVal val="#ppt_x"/>
                                          </p:val>
                                        </p:tav>
                                      </p:tavLst>
                                    </p:anim>
                                    <p:anim calcmode="lin" valueType="num">
                                      <p:cBhvr>
                                        <p:cTn id="23" dur="400" fill="hold"/>
                                        <p:tgtEl>
                                          <p:spTgt spid="6"/>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5328592" cy="5976664"/>
          </a:xfrm>
        </p:spPr>
        <p:txBody>
          <a:bodyPr/>
          <a:lstStyle/>
          <a:p>
            <a:pPr algn="ctr">
              <a:buNone/>
            </a:pPr>
            <a:r>
              <a:rPr lang="es-CO" dirty="0" smtClean="0"/>
              <a:t>    Note que el texto dice: </a:t>
            </a:r>
            <a:r>
              <a:rPr lang="es-CO" dirty="0" smtClean="0">
                <a:solidFill>
                  <a:srgbClr val="0070C0"/>
                </a:solidFill>
              </a:rPr>
              <a:t>un caballo amarillo, y </a:t>
            </a:r>
            <a:r>
              <a:rPr lang="es-CO" u="sng" dirty="0" smtClean="0">
                <a:solidFill>
                  <a:srgbClr val="0070C0"/>
                </a:solidFill>
              </a:rPr>
              <a:t>el que lo montaba tenía por nombre Muerte, y el Hades</a:t>
            </a:r>
            <a:r>
              <a:rPr lang="es-CO" dirty="0" smtClean="0">
                <a:solidFill>
                  <a:srgbClr val="0070C0"/>
                </a:solidFill>
              </a:rPr>
              <a:t> </a:t>
            </a:r>
            <a:r>
              <a:rPr lang="es-CO" dirty="0" smtClean="0">
                <a:solidFill>
                  <a:srgbClr val="002060"/>
                </a:solidFill>
              </a:rPr>
              <a:t>–o sea el sepulcro-</a:t>
            </a:r>
            <a:r>
              <a:rPr lang="es-CO" dirty="0" smtClean="0">
                <a:solidFill>
                  <a:srgbClr val="0070C0"/>
                </a:solidFill>
              </a:rPr>
              <a:t> </a:t>
            </a:r>
            <a:r>
              <a:rPr lang="es-CO" u="sng" dirty="0" smtClean="0">
                <a:solidFill>
                  <a:srgbClr val="0070C0"/>
                </a:solidFill>
              </a:rPr>
              <a:t>le seguía.</a:t>
            </a:r>
          </a:p>
          <a:p>
            <a:pPr algn="ctr">
              <a:buNone/>
            </a:pPr>
            <a:endParaRPr lang="es-CO" u="sng" dirty="0" smtClean="0">
              <a:solidFill>
                <a:srgbClr val="0070C0"/>
              </a:solidFill>
            </a:endParaRPr>
          </a:p>
          <a:p>
            <a:pPr algn="ctr">
              <a:buNone/>
            </a:pPr>
            <a:r>
              <a:rPr lang="es-CO" dirty="0" smtClean="0">
                <a:solidFill>
                  <a:srgbClr val="0070C0"/>
                </a:solidFill>
              </a:rPr>
              <a:t>    </a:t>
            </a:r>
            <a:r>
              <a:rPr lang="es-CO" dirty="0" smtClean="0"/>
              <a:t> La muerte y el Hades son personificados y representados: </a:t>
            </a:r>
            <a:r>
              <a:rPr lang="es-CO" dirty="0" smtClean="0">
                <a:solidFill>
                  <a:srgbClr val="0070C0"/>
                </a:solidFill>
              </a:rPr>
              <a:t>la una, jineteando el caballo; el otro, siguiéndola. </a:t>
            </a:r>
          </a:p>
          <a:p>
            <a:endParaRPr lang="es-CO" dirty="0"/>
          </a:p>
        </p:txBody>
      </p:sp>
      <p:pic>
        <p:nvPicPr>
          <p:cNvPr id="1026" name="Picture 2" descr="http://t1.gstatic.com/images?q=tbn:ANd9GcSVKsg8ojhY3Au22dPF3uC2OPG9bZzsgokzmC_pkviXuewpTRQF"/>
          <p:cNvPicPr>
            <a:picLocks noChangeAspect="1" noChangeArrowheads="1"/>
          </p:cNvPicPr>
          <p:nvPr/>
        </p:nvPicPr>
        <p:blipFill>
          <a:blip r:embed="rId2" cstate="print"/>
          <a:srcRect/>
          <a:stretch>
            <a:fillRect/>
          </a:stretch>
        </p:blipFill>
        <p:spPr bwMode="auto">
          <a:xfrm>
            <a:off x="5940152" y="260648"/>
            <a:ext cx="2880320" cy="2932931"/>
          </a:xfrm>
          <a:prstGeom prst="rect">
            <a:avLst/>
          </a:prstGeom>
          <a:noFill/>
        </p:spPr>
      </p:pic>
      <p:sp>
        <p:nvSpPr>
          <p:cNvPr id="1028" name="AutoShape 4" descr="data:image/jpeg;base64,/9j/4AAQSkZJRgABAQAAAQABAAD/2wCEAAkGBhQSEBUUExQWExUWGBkaFRgYFx0bGxwfFx4aGBwcHxsYHCgeFxwjHBUUIC8gJCcqLSwsFx4xNTAqNSYsLCkBCQoKDgwOGg8PGiwfHxwsLCwsLCwsLCwvKSksLCwsLCksLCkpLCksKSwsKSwsKSkpLCosLCkpLCkpLCwpKSksLP/AABEIAF8AfwMBIgACEQEDEQH/xAAbAAACAgMBAAAAAAAAAAAAAAAEBQMGAQIHAP/EAEEQAAIBAgMEBgYHBgYDAAAAAAECEQADBBIhBTFBYRMiUXGBoQYHMpGxwRQjQlKC0fAzQ3KSorIVU2LS4fEkRML/xAAYAQADAQEAAAAAAAAAAAAAAAAAAQIDBP/EACIRAAMAAQMEAwEAAAAAAAAAAAABEQIDEjETIUFRMnGxYf/aAAwDAQACEQMRAD8A7Q148NRyM1qt41wTZPphdtMrWmKdo4N3g6CrFh/W7iFMXLaXNdCNDHDjE0VE7jrwaszXKML63bsZWRC06HLEdsgMfKasQ9Z1kIrEAmVDAHdJgkAjgNaVHSy7X2t0ABiZnjG6P+aYW3BAI3ETXL/WN6Y2XtqLLK7K0AhtCDx0+dPcB6yMImGtl3lgozAakHx3+FOjLrXpqnP60sGFBBuGTEBdR51Xtqetp+mmxbHRqp0f7RJGpy+zEHSaVA6lXprm9j1vadfDHvR9P6hUy+uC0f8A17n860wOhVDfxaoVDNlzGF5nsqhH1u25joG5fWD/AG0Dtf1lWbjWj0bqUYlgcpHLWdfEUCp1CtWBqj2vW5hi8Nbuqv3iAST2QporEetHCgAqtxz2ZQseLH4UBUWzXtrZV5muNek/rCu4tOjA6JQ+YZWMmN2bhHLlSfFemuNY64m9+Ehf7RQFK2LWZcs7ufzqGzbIOuv4hTr/AA26A0WC0jUZfga0TZl6QThn03jge/jWdFPIEZmQQCdBJ099Etse+slgYYQJIHjrvo7/AAy7lgYWNZnWfOhruCxkjJh7nORv8Zmih9iq8GCgkn/qp21XfHf+tDXtsrdtx0tro824Hz41Ps/B38RbBS1mAJGgiPz4a1PkZvgsE5iMpB1HWXh41MmDfpMjSATqd/b4GpcZsXGNbCrh0kfbAAbTtO4nwojAdJKq6hCF1KmTppuj4VUo+DXAbO+qhi+Z4gAaCN06azPbpUF3BEAaaEDiBqd+hPKsXr+ODtkumFYBPq09mdTu4QKY4tIBBti6WWAxbKV36gDfT2tDc9Ch8MwMQTH3RP8AbQ109aCY76c28DcyQLF1h9llbTXjviku08wuQyPMgage4jjRSAm2qiD7R8v+6ixOJJHZ401tYRTkPQXhA1I1X3RpWbuAWTFq5GmhRp98fKnQgksOZjjUtxiBrP67qetssZR/418QNWE/CkpwpzHLmidM+nx0mkxFmubG2hrOIETqMgEye7SoDg74utbuY7IyrJAYT7yoHnQKDEkyBiiTxAYfKBUG2tj3rgDXCwYCOsyhiO4db31HWXpjrHLbLuDKPprtnMBgw0y6wp3a7taHfZylwn02/JMDr6SN41GnwpfgcAAoDK0jedH8oBHvNGJZCzHRtPBhH94jzqev/BUXbY2Uj2k+vDXFmS5LE9kdnOhLGBe0MvTqAY9l43aa61YXskiLlvMh3wseIdNFPOdaGwli1bzZHuNO6VtwPj5Uuqh09hhaS2frWY5gTF06DlrrQ2Px63S1hSzt0kqRrlXKN7b/AGuFFXnLHXrGAAANfIVYQFtWEORC5XrNEMG4acfGtNPU3DTKVe2JezZgzBRqRm7uffUuzMXFlirQ7XVgySwSesZ4COFWIXVtAhkW4xEuWYjL/pAB1OoNIcFhAgVd26T3+dGpq7RNpD+xZGTMMQ8a/vhrxG/dVK2zbvLeJ67Bj1STqR28++n97BuwgPhlUaZoIaO32ZNRLs6zEHPebfI6izyChnPiRUdRPkKNNmWLwtWz0roGaAGAJ0E0xOGvhmX6QCw1Ksi7u2VFJ3tpAmy6gezNwqBH8QFQ2sS6mVuFT2hpPkDNV1ULcM+nxOcqGtEbpK+0eOgIKiCPOpsTjcTa1Y4Y95cH+XhSHE4+6qtN14brGRqeesGDFVHaG0HdySZbmf0fOqWd4HS43AAxGYtBI0YEGPw615I/1eGT/bWPqpgNdf8AgtKg/rYke6vDHWJyi2zsfvX/AJW1GvjXHtbINrjRxbxj5CtBfj7Ud4X86juaN7CLyhiR4ua8MS0xMDlA+AqOw6FbNt57oUF1zTLKm73MBHM1bcJ6OWcnWzX5+0xXyKa+dUYuOJJ7yfmabejuxmvsHBNuzOrLILRwUDeO1q102rEhplpt7HtWzKWWnUSjdYfzndWrqWIDrfuAEEKy2QNOYam6BVEKN3EmT76Vek+JjCXGUlWgAFTB1aPka6uyRonCS9sOzdHXtQTqYbX3jeaRbf2Lh7FuS5ttwDS2c9kTVbs4tyvWuXG73P50XY2vfQQt1wvYTmHuaZrny1MX4M9yILag6yB+H/istHEz3lvyos7WB/aYezc5gNab3oY8qyLmFf8Az7Hit1fMBqyl4f6IDW0BuyjwI/8AmtWucx5/lRw2ejGLeItOTwbNab+rSs3thX1/dMw7Uh/7T8qe1+hAx2ncy5TkuKo3OgaB2SySBymlWOv22OuHsz2hGHkGFWTA7cXDobbWYk9YksjGe8eFZfG4V94vpPYQw+IrbFr2BUbOGxOJ9kO8cMvV/m9kU0T0PdOtevWbPIjMw91TYrb1+59qB2LoPz86BG/Wk9TFcdx0d2MXYsiA13FdnSEC34KRu99KsRjFzMxAQGTA3Du5UPcxAX8qsWydhrbIvYodbfbsxMdjOO3sXhv5VKT1XASoPsrYWcLdxAhD+zt/aucyPsrVoxN3IRBGYAQo9lR2ADfQY2l1i0FnOmdju5AdlRhcxknXjXTjisVEXCW7j3giZoDbt9jgWJ43VX3AmtnuAtvob0mMYGyPvXHY+Aj50Z/Fiy4Edj2RTXZH0eGF7MpMZHALKvNlBkilNkdUVuGiuFdnTNBu2MBirCZ0W3ctHddsoHUd+aWU99JLe3ro3s2h3gxPyp5s3a92w2a05QneN4PeDoaYYl8Ji1+tX6Nd++om2T2sukeXjW+LxyNKIcNtS1c6rGGP2lEjxQ7hzX3Gjcj2hKMVH3rbHL5ez3EA0Dtb0Rv4ZQSouWz+9t6rB4niviIpfs7ab2TKkwTGhLA/xA6HuNN6QoWm16T4hRDOLo+7dQOPzFZXa+Gf9rg1B7bTFfKRS36ZZfeRZY9k9GfCSbfmO6tcRYZIzCJ9kyCG5hho1Rclz3EL1u686yCzsqIC7sYVQJJJ5VBs+w966LVoBnYgCSB5mrvg8FbwaFbfXvMIe4dO8L91NDzMawKrDSv0CVI9l7ETCDpLpR8TvXWUt/w9rDXr+7tMV1ixLE5id5/W4VhrhJk6niTvra2s611JJdkWja0IFS3LsDTfUca1oyy3drQMjdTwE1H6ZPGHwy8rhPkP0KKVSRHOfdQfpxvsif3ZMR2sajU+LJy4E1ncNakjtqJDurbLNcLREJ0IrJAqBLR7alpwYZs7bV7Dn6t4HFTqp8OHhR97D4LHDKZwd5uKx0bH+HQHwynvpExrQ1eGbxA9tj0LxWEMgBk/zBqvjpKe6l+A21cskg3AZ3qVDKfwmVJ5kTVj2V6VXsPoGzpuyMSRHLiPhypiuAwW0CcqGxdGrBVBB55SQviCDyNdC25cDqP/2Q=="/>
          <p:cNvSpPr>
            <a:spLocks noChangeAspect="1" noChangeArrowheads="1"/>
          </p:cNvSpPr>
          <p:nvPr/>
        </p:nvSpPr>
        <p:spPr bwMode="auto">
          <a:xfrm>
            <a:off x="63500" y="-433388"/>
            <a:ext cx="1209675" cy="9048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www.deturismoporantioquia.com/images/imagenesMUNICIPIOS/carolinadelprincipe/PAUTA%20PROMOCION%20TURISTICA/sementerio2.jpg"/>
          <p:cNvPicPr>
            <a:picLocks noChangeAspect="1" noChangeArrowheads="1"/>
          </p:cNvPicPr>
          <p:nvPr/>
        </p:nvPicPr>
        <p:blipFill>
          <a:blip r:embed="rId3" cstate="print"/>
          <a:srcRect/>
          <a:stretch>
            <a:fillRect/>
          </a:stretch>
        </p:blipFill>
        <p:spPr bwMode="auto">
          <a:xfrm>
            <a:off x="6084168" y="3645024"/>
            <a:ext cx="2736304" cy="27363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 to="" calcmode="lin" valueType="num">
                                      <p:cBhvr>
                                        <p:cTn id="7" dur="1" fill="hold"/>
                                        <p:tgtEl>
                                          <p:spTgt spid="103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
                                        <p:tgtEl>
                                          <p:spTgt spid="3">
                                            <p:txEl>
                                              <p:pRg st="2" end="2"/>
                                            </p:txEl>
                                          </p:spTgt>
                                        </p:tgtEl>
                                      </p:cBhvr>
                                    </p:animEffect>
                                    <p:anim calcmode="lin" valueType="num">
                                      <p:cBhvr>
                                        <p:cTn id="13"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368152"/>
          </a:xfrm>
        </p:spPr>
        <p:txBody>
          <a:bodyPr>
            <a:normAutofit/>
          </a:bodyPr>
          <a:lstStyle/>
          <a:p>
            <a:pPr algn="ctr">
              <a:buNone/>
            </a:pPr>
            <a:r>
              <a:rPr lang="es-CO" dirty="0" smtClean="0"/>
              <a:t>        “</a:t>
            </a:r>
            <a:r>
              <a:rPr lang="es-CO" sz="3600" b="1" u="sng" dirty="0" smtClean="0"/>
              <a:t>Y le fue dado poder sobre</a:t>
            </a:r>
            <a:r>
              <a:rPr lang="es-CO" sz="3300" u="sng" dirty="0" smtClean="0"/>
              <a:t> </a:t>
            </a:r>
            <a:r>
              <a:rPr lang="es-CO" sz="3600" u="sng" dirty="0" smtClean="0"/>
              <a:t> </a:t>
            </a:r>
            <a:r>
              <a:rPr lang="es-CO" sz="3600" b="1" u="sng" dirty="0" smtClean="0"/>
              <a:t>La cuarta parte de la tierra”</a:t>
            </a:r>
            <a:endParaRPr lang="es-CO" b="1" dirty="0" smtClean="0"/>
          </a:p>
        </p:txBody>
      </p:sp>
      <p:sp>
        <p:nvSpPr>
          <p:cNvPr id="4" name="3 Rectángulo"/>
          <p:cNvSpPr/>
          <p:nvPr/>
        </p:nvSpPr>
        <p:spPr>
          <a:xfrm>
            <a:off x="395536" y="2060848"/>
            <a:ext cx="3888432" cy="4524315"/>
          </a:xfrm>
          <a:prstGeom prst="rect">
            <a:avLst/>
          </a:prstGeom>
        </p:spPr>
        <p:txBody>
          <a:bodyPr wrap="square">
            <a:spAutoFit/>
          </a:bodyPr>
          <a:lstStyle/>
          <a:p>
            <a:pPr algn="ctr">
              <a:buNone/>
            </a:pPr>
            <a:r>
              <a:rPr lang="es-CO" sz="3600" dirty="0" smtClean="0">
                <a:solidFill>
                  <a:srgbClr val="0070C0"/>
                </a:solidFill>
              </a:rPr>
              <a:t>Lo que quiere decir que la sexta parte de la tierra no fue afectada. O sea que fue afectada una vasta extensión de la tierra por la mortandad. </a:t>
            </a:r>
            <a:r>
              <a:rPr lang="es-CO" sz="3600" dirty="0" smtClean="0"/>
              <a:t>   </a:t>
            </a:r>
            <a:endParaRPr lang="es-CO" sz="3600" dirty="0"/>
          </a:p>
        </p:txBody>
      </p:sp>
      <p:pic>
        <p:nvPicPr>
          <p:cNvPr id="2050" name="Picture 2" descr="http://t3.gstatic.com/images?q=tbn:ANd9GcRFNaISznxFfFVCM0ucKs34REM3tI8EIU6KO3kqVU7QoBWT-gk3"/>
          <p:cNvPicPr>
            <a:picLocks noChangeAspect="1" noChangeArrowheads="1"/>
          </p:cNvPicPr>
          <p:nvPr/>
        </p:nvPicPr>
        <p:blipFill>
          <a:blip r:embed="rId2" cstate="print"/>
          <a:srcRect/>
          <a:stretch>
            <a:fillRect/>
          </a:stretch>
        </p:blipFill>
        <p:spPr bwMode="auto">
          <a:xfrm>
            <a:off x="7164288" y="1268760"/>
            <a:ext cx="1979712" cy="1857376"/>
          </a:xfrm>
          <a:prstGeom prst="rect">
            <a:avLst/>
          </a:prstGeom>
          <a:noFill/>
        </p:spPr>
      </p:pic>
      <p:pic>
        <p:nvPicPr>
          <p:cNvPr id="2052" name="Picture 4" descr="http://t0.gstatic.com/images?q=tbn:ANd9GcS-96sJI6wZjpZP0sq9x7iG2UWK1Zjtjancgp4VQ3VZMoKmUox3Ew"/>
          <p:cNvPicPr>
            <a:picLocks noChangeAspect="1" noChangeArrowheads="1"/>
          </p:cNvPicPr>
          <p:nvPr/>
        </p:nvPicPr>
        <p:blipFill>
          <a:blip r:embed="rId3" cstate="print"/>
          <a:srcRect/>
          <a:stretch>
            <a:fillRect/>
          </a:stretch>
        </p:blipFill>
        <p:spPr bwMode="auto">
          <a:xfrm>
            <a:off x="7164288" y="3284984"/>
            <a:ext cx="1979712" cy="1714500"/>
          </a:xfrm>
          <a:prstGeom prst="rect">
            <a:avLst/>
          </a:prstGeom>
          <a:noFill/>
        </p:spPr>
      </p:pic>
      <p:pic>
        <p:nvPicPr>
          <p:cNvPr id="2054" name="Picture 6" descr="http://t3.gstatic.com/images?q=tbn:ANd9GcQdsbwHhMJBr_vzfUGDd_wR9Nr3XtltqnWjHGDbotKfGNHIz-Zu"/>
          <p:cNvPicPr>
            <a:picLocks noChangeAspect="1" noChangeArrowheads="1"/>
          </p:cNvPicPr>
          <p:nvPr/>
        </p:nvPicPr>
        <p:blipFill>
          <a:blip r:embed="rId4" cstate="print"/>
          <a:srcRect/>
          <a:stretch>
            <a:fillRect/>
          </a:stretch>
        </p:blipFill>
        <p:spPr bwMode="auto">
          <a:xfrm>
            <a:off x="4499992" y="4725144"/>
            <a:ext cx="2502024" cy="1800200"/>
          </a:xfrm>
          <a:prstGeom prst="rect">
            <a:avLst/>
          </a:prstGeom>
          <a:noFill/>
        </p:spPr>
      </p:pic>
      <p:pic>
        <p:nvPicPr>
          <p:cNvPr id="2056" name="Picture 8" descr="http://t3.gstatic.com/images?q=tbn:ANd9GcSMgtR_275gfAgeb1qKfqiFRli6WNg6J87FvPKBAR2oSMq9OaIS6A"/>
          <p:cNvPicPr>
            <a:picLocks noChangeAspect="1" noChangeArrowheads="1"/>
          </p:cNvPicPr>
          <p:nvPr/>
        </p:nvPicPr>
        <p:blipFill>
          <a:blip r:embed="rId5" cstate="print"/>
          <a:srcRect/>
          <a:stretch>
            <a:fillRect/>
          </a:stretch>
        </p:blipFill>
        <p:spPr bwMode="auto">
          <a:xfrm>
            <a:off x="4499992" y="2276872"/>
            <a:ext cx="2592288" cy="2160240"/>
          </a:xfrm>
          <a:prstGeom prst="rect">
            <a:avLst/>
          </a:prstGeom>
          <a:noFill/>
        </p:spPr>
      </p:pic>
      <p:pic>
        <p:nvPicPr>
          <p:cNvPr id="2060" name="Picture 12" descr="http://t0.gstatic.com/images?q=tbn:ANd9GcQA5qoq8U2lJNoCwZ80hSCbvGn1CX3leCGShG5_XCkRtS_XnnBa"/>
          <p:cNvPicPr>
            <a:picLocks noChangeAspect="1" noChangeArrowheads="1"/>
          </p:cNvPicPr>
          <p:nvPr/>
        </p:nvPicPr>
        <p:blipFill>
          <a:blip r:embed="rId6" cstate="print"/>
          <a:srcRect/>
          <a:stretch>
            <a:fillRect/>
          </a:stretch>
        </p:blipFill>
        <p:spPr bwMode="auto">
          <a:xfrm>
            <a:off x="7164288" y="5143500"/>
            <a:ext cx="1979712" cy="17145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 to="" calcmode="lin" valueType="num">
                                      <p:cBhvr>
                                        <p:cTn id="12" dur="1" fill="hold"/>
                                        <p:tgtEl>
                                          <p:spTgt spid="205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56"/>
                                        </p:tgtEl>
                                        <p:attrNameLst>
                                          <p:attrName>style.visibility</p:attrName>
                                        </p:attrNameLst>
                                      </p:cBhvr>
                                      <p:to>
                                        <p:strVal val="visible"/>
                                      </p:to>
                                    </p:set>
                                    <p:anim to="" calcmode="lin" valueType="num">
                                      <p:cBhvr>
                                        <p:cTn id="17" dur="1" fill="hold"/>
                                        <p:tgtEl>
                                          <p:spTgt spid="205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52"/>
                                        </p:tgtEl>
                                        <p:attrNameLst>
                                          <p:attrName>style.visibility</p:attrName>
                                        </p:attrNameLst>
                                      </p:cBhvr>
                                      <p:to>
                                        <p:strVal val="visible"/>
                                      </p:to>
                                    </p:set>
                                    <p:anim to="" calcmode="lin" valueType="num">
                                      <p:cBhvr>
                                        <p:cTn id="22" dur="1" fill="hold"/>
                                        <p:tgtEl>
                                          <p:spTgt spid="205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054"/>
                                        </p:tgtEl>
                                        <p:attrNameLst>
                                          <p:attrName>style.visibility</p:attrName>
                                        </p:attrNameLst>
                                      </p:cBhvr>
                                      <p:to>
                                        <p:strVal val="visible"/>
                                      </p:to>
                                    </p:set>
                                    <p:anim to="" calcmode="lin" valueType="num">
                                      <p:cBhvr>
                                        <p:cTn id="27" dur="1" fill="hold"/>
                                        <p:tgtEl>
                                          <p:spTgt spid="2054"/>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2060"/>
                                        </p:tgtEl>
                                        <p:attrNameLst>
                                          <p:attrName>style.visibility</p:attrName>
                                        </p:attrNameLst>
                                      </p:cBhvr>
                                      <p:to>
                                        <p:strVal val="visible"/>
                                      </p:to>
                                    </p:set>
                                    <p:anim to="" calcmode="lin" valueType="num">
                                      <p:cBhvr>
                                        <p:cTn id="32" dur="1" fill="hold"/>
                                        <p:tgtEl>
                                          <p:spTgt spid="206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8229600" cy="2664296"/>
          </a:xfrm>
          <a:solidFill>
            <a:schemeClr val="accent6">
              <a:lumMod val="20000"/>
              <a:lumOff val="80000"/>
            </a:schemeClr>
          </a:solidFill>
        </p:spPr>
        <p:txBody>
          <a:bodyPr>
            <a:normAutofit fontScale="92500"/>
          </a:bodyPr>
          <a:lstStyle/>
          <a:p>
            <a:pPr algn="ctr">
              <a:buNone/>
            </a:pPr>
            <a:r>
              <a:rPr lang="es-CO" dirty="0" smtClean="0"/>
              <a:t>     Juan estaba escribiendo – proféticamente - en un tiempo en el que el hambre y la peste devastaban el mundo; pero en este caso, está pensando en términos del Antiguo Testamento, que habla más de una vez de «</a:t>
            </a:r>
            <a:r>
              <a:rPr lang="es-CO" dirty="0" smtClean="0">
                <a:solidFill>
                  <a:srgbClr val="0070C0"/>
                </a:solidFill>
              </a:rPr>
              <a:t>los cuatro juicios terribles.</a:t>
            </a:r>
            <a:r>
              <a:rPr lang="es-CO" dirty="0" smtClean="0"/>
              <a:t>» </a:t>
            </a:r>
          </a:p>
        </p:txBody>
      </p:sp>
      <p:sp>
        <p:nvSpPr>
          <p:cNvPr id="4" name="3 Rectángulo"/>
          <p:cNvSpPr/>
          <p:nvPr/>
        </p:nvSpPr>
        <p:spPr>
          <a:xfrm>
            <a:off x="251520" y="2852936"/>
            <a:ext cx="4032448" cy="4031873"/>
          </a:xfrm>
          <a:prstGeom prst="rect">
            <a:avLst/>
          </a:prstGeom>
          <a:solidFill>
            <a:srgbClr val="FFC000"/>
          </a:solidFill>
        </p:spPr>
        <p:txBody>
          <a:bodyPr wrap="square">
            <a:spAutoFit/>
          </a:bodyPr>
          <a:lstStyle/>
          <a:p>
            <a:pPr algn="ctr">
              <a:buNone/>
            </a:pPr>
            <a:r>
              <a:rPr lang="es-CO" sz="3200" dirty="0" smtClean="0"/>
              <a:t> Ezequiel oyó decir a Dios que se acerca el tiempo en que Él mandará Sus «cuatro juicios terribles contra Jerusalén» -</a:t>
            </a:r>
            <a:r>
              <a:rPr lang="es-CO" sz="3200" u="sng" dirty="0" smtClean="0">
                <a:solidFill>
                  <a:srgbClr val="0070C0"/>
                </a:solidFill>
              </a:rPr>
              <a:t>espada, hambre, fieras y peste</a:t>
            </a:r>
            <a:r>
              <a:rPr lang="es-CO" sz="3200" dirty="0" smtClean="0"/>
              <a:t> </a:t>
            </a:r>
            <a:r>
              <a:rPr lang="es-CO" sz="3200" i="1" dirty="0" smtClean="0">
                <a:solidFill>
                  <a:srgbClr val="FF0000"/>
                </a:solidFill>
              </a:rPr>
              <a:t>(Eze 14:21 ).</a:t>
            </a:r>
          </a:p>
        </p:txBody>
      </p:sp>
      <p:pic>
        <p:nvPicPr>
          <p:cNvPr id="66562" name="Picture 2" descr="http://t1.gstatic.com/images?q=tbn:ANd9GcRTts5wxyLeJHt4aZRX4j1XquwoXT8sZYbxVECFEi1Dlo7E1ZhhDw"/>
          <p:cNvPicPr>
            <a:picLocks noChangeAspect="1" noChangeArrowheads="1"/>
          </p:cNvPicPr>
          <p:nvPr/>
        </p:nvPicPr>
        <p:blipFill>
          <a:blip r:embed="rId2" cstate="print"/>
          <a:srcRect/>
          <a:stretch>
            <a:fillRect/>
          </a:stretch>
        </p:blipFill>
        <p:spPr bwMode="auto">
          <a:xfrm>
            <a:off x="4283968" y="3140968"/>
            <a:ext cx="2520280" cy="3312368"/>
          </a:xfrm>
          <a:prstGeom prst="rect">
            <a:avLst/>
          </a:prstGeom>
          <a:noFill/>
        </p:spPr>
      </p:pic>
      <p:sp>
        <p:nvSpPr>
          <p:cNvPr id="5" name="4 Rectángulo"/>
          <p:cNvSpPr/>
          <p:nvPr/>
        </p:nvSpPr>
        <p:spPr>
          <a:xfrm>
            <a:off x="6804248" y="2924944"/>
            <a:ext cx="2160240" cy="3477875"/>
          </a:xfrm>
          <a:prstGeom prst="rect">
            <a:avLst/>
          </a:prstGeom>
          <a:solidFill>
            <a:schemeClr val="bg1"/>
          </a:solidFill>
        </p:spPr>
        <p:txBody>
          <a:bodyPr wrap="square">
            <a:spAutoFit/>
          </a:bodyPr>
          <a:lstStyle/>
          <a:p>
            <a:pPr algn="ctr"/>
            <a:r>
              <a:rPr lang="es-CO" sz="2000" dirty="0" smtClean="0"/>
              <a:t>En el A. Testamento, Jerusalén representaba su iglesia, la castigaría por su apostasía, ¿Y qué dirá de los que en este tiempo se llaman la “iglesia de Dios?</a:t>
            </a:r>
            <a:endParaRPr lang="es-CO"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6562"/>
                                        </p:tgtEl>
                                        <p:attrNameLst>
                                          <p:attrName>style.visibility</p:attrName>
                                        </p:attrNameLst>
                                      </p:cBhvr>
                                      <p:to>
                                        <p:strVal val="visible"/>
                                      </p:to>
                                    </p:set>
                                    <p:anim to="" calcmode="lin" valueType="num">
                                      <p:cBhvr>
                                        <p:cTn id="7" dur="1" fill="hold"/>
                                        <p:tgtEl>
                                          <p:spTgt spid="6656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4)">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66562"/>
                                        </p:tgtEl>
                                        <p:attrNameLst>
                                          <p:attrName>style.visibility</p:attrName>
                                        </p:attrNameLst>
                                      </p:cBhvr>
                                      <p:to>
                                        <p:strVal val="visible"/>
                                      </p:to>
                                    </p:set>
                                    <p:animEffect transition="in" filter="fade">
                                      <p:cBhvr>
                                        <p:cTn id="17" dur="100"/>
                                        <p:tgtEl>
                                          <p:spTgt spid="66562"/>
                                        </p:tgtEl>
                                      </p:cBhvr>
                                    </p:animEffect>
                                    <p:anim calcmode="lin" valueType="num">
                                      <p:cBhvr>
                                        <p:cTn id="18" dur="400" fill="hold"/>
                                        <p:tgtEl>
                                          <p:spTgt spid="66562"/>
                                        </p:tgtEl>
                                        <p:attrNameLst>
                                          <p:attrName>ppt_x</p:attrName>
                                        </p:attrNameLst>
                                      </p:cBhvr>
                                      <p:tavLst>
                                        <p:tav tm="0">
                                          <p:val>
                                            <p:strVal val="#ppt_x"/>
                                          </p:val>
                                        </p:tav>
                                        <p:tav tm="100000">
                                          <p:val>
                                            <p:strVal val="#ppt_x"/>
                                          </p:val>
                                        </p:tav>
                                      </p:tavLst>
                                    </p:anim>
                                    <p:anim calcmode="lin" valueType="num">
                                      <p:cBhvr>
                                        <p:cTn id="19" dur="400" fill="hold"/>
                                        <p:tgtEl>
                                          <p:spTgt spid="66562"/>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6656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6656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1"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 fill="hold"/>
                                        <p:tgtEl>
                                          <p:spTgt spid="4"/>
                                        </p:tgtEl>
                                        <p:attrNameLst>
                                          <p:attrName>ppt_w</p:attrName>
                                        </p:attrNameLst>
                                      </p:cBhvr>
                                      <p:tavLst>
                                        <p:tav tm="0">
                                          <p:val>
                                            <p:fltVal val="0"/>
                                          </p:val>
                                        </p:tav>
                                        <p:tav tm="100000">
                                          <p:val>
                                            <p:strVal val="#ppt_w"/>
                                          </p:val>
                                        </p:tav>
                                      </p:tavLst>
                                    </p:anim>
                                    <p:anim calcmode="lin" valueType="num">
                                      <p:cBhvr>
                                        <p:cTn id="27" dur="500" fill="hold"/>
                                        <p:tgtEl>
                                          <p:spTgt spid="4"/>
                                        </p:tgtEl>
                                        <p:attrNameLst>
                                          <p:attrName>ppt_h</p:attrName>
                                        </p:attrNameLst>
                                      </p:cBhvr>
                                      <p:tavLst>
                                        <p:tav tm="0">
                                          <p:val>
                                            <p:fltVal val="0"/>
                                          </p:val>
                                        </p:tav>
                                        <p:tav tm="100000">
                                          <p:val>
                                            <p:strVal val="#ppt_h"/>
                                          </p:val>
                                        </p:tav>
                                      </p:tavLst>
                                    </p:anim>
                                    <p:animEffect transition="in" filter="fade">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5">
                                            <p:txEl>
                                              <p:pRg st="0" end="0"/>
                                            </p:txEl>
                                          </p:spTgt>
                                        </p:tgtEl>
                                        <p:attrNameLst>
                                          <p:attrName>style.visibility</p:attrName>
                                        </p:attrNameLst>
                                      </p:cBhvr>
                                      <p:to>
                                        <p:strVal val="visible"/>
                                      </p:to>
                                    </p:set>
                                    <p:anim to="" calcmode="lin" valueType="num">
                                      <p:cBhvr>
                                        <p:cTn id="33" dur="1" fill="hold"/>
                                        <p:tgtEl>
                                          <p:spTgt spid="5">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p:spPr>
        <p:txBody>
          <a:bodyPr>
            <a:normAutofit fontScale="85000" lnSpcReduction="20000"/>
          </a:bodyPr>
          <a:lstStyle/>
          <a:p>
            <a:pPr algn="ctr">
              <a:buNone/>
            </a:pPr>
            <a:r>
              <a:rPr lang="es-CO" dirty="0" smtClean="0"/>
              <a:t>   En </a:t>
            </a:r>
            <a:r>
              <a:rPr lang="es-CO" i="1" dirty="0" smtClean="0"/>
              <a:t>Levítico hay un pasaje que habla de los </a:t>
            </a:r>
            <a:r>
              <a:rPr lang="es-CO" i="1" dirty="0" smtClean="0">
                <a:solidFill>
                  <a:srgbClr val="0070C0"/>
                </a:solidFill>
              </a:rPr>
              <a:t>castigos que Dios mandará sobre Su pueblo a causa de su desobediencia</a:t>
            </a:r>
            <a:r>
              <a:rPr lang="es-CO" i="1" dirty="0" smtClean="0"/>
              <a:t>.</a:t>
            </a:r>
          </a:p>
          <a:p>
            <a:pPr>
              <a:buNone/>
            </a:pPr>
            <a:r>
              <a:rPr lang="es-CO" sz="3300" b="1" i="1" dirty="0" smtClean="0"/>
              <a:t>1)</a:t>
            </a:r>
            <a:r>
              <a:rPr lang="es-CO" i="1" dirty="0" smtClean="0"/>
              <a:t>. </a:t>
            </a:r>
            <a:r>
              <a:rPr lang="es-CO" i="1" dirty="0" smtClean="0">
                <a:solidFill>
                  <a:srgbClr val="FF0000"/>
                </a:solidFill>
              </a:rPr>
              <a:t>Las fieras les arrebatarán a sus hijos y destruirán su ganado y los reducirán en número. </a:t>
            </a:r>
          </a:p>
          <a:p>
            <a:pPr>
              <a:buNone/>
            </a:pPr>
            <a:r>
              <a:rPr lang="es-CO" i="1" dirty="0" smtClean="0"/>
              <a:t>   </a:t>
            </a:r>
          </a:p>
          <a:p>
            <a:pPr>
              <a:buNone/>
            </a:pPr>
            <a:r>
              <a:rPr lang="es-CO" i="1" dirty="0" smtClean="0"/>
              <a:t> </a:t>
            </a:r>
            <a:r>
              <a:rPr lang="es-CO" sz="3300" b="1" i="1" dirty="0" smtClean="0"/>
              <a:t>2)</a:t>
            </a:r>
            <a:r>
              <a:rPr lang="es-CO" i="1" dirty="0" smtClean="0"/>
              <a:t>.</a:t>
            </a:r>
            <a:r>
              <a:rPr lang="es-CO" i="1" dirty="0" smtClean="0">
                <a:solidFill>
                  <a:srgbClr val="7030A0"/>
                </a:solidFill>
              </a:rPr>
              <a:t>La espada vengará su infidelidad al pacto,- cuando le promete obediencia y no le cumple-.</a:t>
            </a:r>
          </a:p>
          <a:p>
            <a:pPr>
              <a:buNone/>
            </a:pPr>
            <a:endParaRPr lang="es-CO" i="1" dirty="0" smtClean="0"/>
          </a:p>
          <a:p>
            <a:pPr>
              <a:buNone/>
            </a:pPr>
            <a:r>
              <a:rPr lang="es-CO" sz="3300" b="1" i="1" dirty="0" smtClean="0"/>
              <a:t>3)</a:t>
            </a:r>
            <a:r>
              <a:rPr lang="es-CO" i="1" dirty="0" smtClean="0"/>
              <a:t>. </a:t>
            </a:r>
            <a:r>
              <a:rPr lang="es-CO" i="1" dirty="0" smtClean="0">
                <a:solidFill>
                  <a:srgbClr val="C00000"/>
                </a:solidFill>
              </a:rPr>
              <a:t>Cuando se reúnan en sus ciudades, se encontrarán con la peste.- plagas modernas, hacinamiento,  escases de trabajo, inseguridad, inundaciones, delincuencia, etc.</a:t>
            </a:r>
          </a:p>
          <a:p>
            <a:pPr>
              <a:buNone/>
            </a:pPr>
            <a:endParaRPr lang="es-CO" i="1" dirty="0" smtClean="0"/>
          </a:p>
          <a:p>
            <a:pPr>
              <a:buNone/>
            </a:pPr>
            <a:r>
              <a:rPr lang="es-CO" sz="3300" b="1" i="1" dirty="0" smtClean="0"/>
              <a:t>4)</a:t>
            </a:r>
            <a:r>
              <a:rPr lang="es-CO" i="1" dirty="0" smtClean="0"/>
              <a:t>.Les quebrantará el sustento del pan, y cuando coman no se saciarán. </a:t>
            </a:r>
            <a:r>
              <a:rPr lang="es-CO" i="1" dirty="0" smtClean="0">
                <a:solidFill>
                  <a:srgbClr val="FF0000"/>
                </a:solidFill>
              </a:rPr>
              <a:t>(Lev. 26:21-26.Extraido del Comentario Bíblico Adventista).</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
                                        <p:tgtEl>
                                          <p:spTgt spid="3">
                                            <p:txEl>
                                              <p:pRg st="3" end="3"/>
                                            </p:txEl>
                                          </p:spTgt>
                                        </p:tgtEl>
                                      </p:cBhvr>
                                    </p:animEffect>
                                    <p:anim calcmode="lin" valueType="num">
                                      <p:cBhvr>
                                        <p:cTn id="26"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
                                        <p:tgtEl>
                                          <p:spTgt spid="3">
                                            <p:txEl>
                                              <p:pRg st="5" end="5"/>
                                            </p:txEl>
                                          </p:spTgt>
                                        </p:tgtEl>
                                      </p:cBhvr>
                                    </p:animEffect>
                                    <p:anim calcmode="lin" valueType="num">
                                      <p:cBhvr>
                                        <p:cTn id="35"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Effect transition="in" filter="fade">
                                      <p:cBhvr>
                                        <p:cTn id="43" dur="100"/>
                                        <p:tgtEl>
                                          <p:spTgt spid="3">
                                            <p:txEl>
                                              <p:pRg st="7" end="7"/>
                                            </p:txEl>
                                          </p:spTgt>
                                        </p:tgtEl>
                                      </p:cBhvr>
                                    </p:animEffect>
                                    <p:anim calcmode="lin" valueType="num">
                                      <p:cBhvr>
                                        <p:cTn id="44" dur="4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7" end="7"/>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4">
              <a:lumMod val="20000"/>
              <a:lumOff val="80000"/>
            </a:schemeClr>
          </a:solidFill>
        </p:spPr>
        <p:txBody>
          <a:bodyPr>
            <a:normAutofit fontScale="92500" lnSpcReduction="20000"/>
          </a:bodyPr>
          <a:lstStyle/>
          <a:p>
            <a:pPr>
              <a:buNone/>
            </a:pPr>
            <a:r>
              <a:rPr lang="es-CO" sz="3800" b="1" dirty="0" smtClean="0"/>
              <a:t>Espada</a:t>
            </a:r>
            <a:r>
              <a:rPr lang="es-CO" b="1" dirty="0" smtClean="0"/>
              <a:t>. </a:t>
            </a:r>
            <a:r>
              <a:rPr lang="es-CO" dirty="0" smtClean="0"/>
              <a:t> Gr. Romfáia. La enumeración - en su orden - (</a:t>
            </a:r>
            <a:r>
              <a:rPr lang="es-CO" dirty="0" smtClean="0">
                <a:solidFill>
                  <a:srgbClr val="FF0000"/>
                </a:solidFill>
              </a:rPr>
              <a:t>1</a:t>
            </a:r>
            <a:r>
              <a:rPr lang="es-CO" dirty="0" smtClean="0"/>
              <a:t>) espada, (</a:t>
            </a:r>
            <a:r>
              <a:rPr lang="es-CO" dirty="0" smtClean="0">
                <a:solidFill>
                  <a:srgbClr val="FF0000"/>
                </a:solidFill>
              </a:rPr>
              <a:t>2</a:t>
            </a:r>
            <a:r>
              <a:rPr lang="es-CO" dirty="0" smtClean="0"/>
              <a:t>) hambre, y (</a:t>
            </a:r>
            <a:r>
              <a:rPr lang="es-CO" dirty="0" smtClean="0">
                <a:solidFill>
                  <a:srgbClr val="FF0000"/>
                </a:solidFill>
              </a:rPr>
              <a:t>3</a:t>
            </a:r>
            <a:r>
              <a:rPr lang="es-CO" dirty="0" smtClean="0"/>
              <a:t>) la consecuencia es la muerte.</a:t>
            </a:r>
          </a:p>
          <a:p>
            <a:pPr>
              <a:buNone/>
            </a:pPr>
            <a:r>
              <a:rPr lang="es-CO" sz="3800" b="1" dirty="0" smtClean="0"/>
              <a:t>Fieras</a:t>
            </a:r>
            <a:r>
              <a:rPr lang="es-CO" dirty="0" smtClean="0"/>
              <a:t>. Puede considerarse como una descripción del deterioro progresivo de la civilización que viene después de la guerra. </a:t>
            </a:r>
          </a:p>
          <a:p>
            <a:pPr>
              <a:buNone/>
            </a:pPr>
            <a:r>
              <a:rPr lang="es-CO" dirty="0" smtClean="0"/>
              <a:t>   </a:t>
            </a:r>
          </a:p>
          <a:p>
            <a:pPr>
              <a:buNone/>
            </a:pPr>
            <a:r>
              <a:rPr lang="es-CO" dirty="0" smtClean="0"/>
              <a:t>     Los estragos de la espada, que mata a los hombres y destruye las cosechas, produce el hambre, la que causa el deterioro de la salud y produce pestilencias; y cuando éstas han cobrado su tributo, la sociedad queda tan debilitada que no puede protegerse contra los ataques de las fieras.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048672"/>
          </a:xfrm>
          <a:solidFill>
            <a:schemeClr val="accent6">
              <a:lumMod val="20000"/>
              <a:lumOff val="80000"/>
            </a:schemeClr>
          </a:solidFill>
        </p:spPr>
        <p:txBody>
          <a:bodyPr>
            <a:normAutofit fontScale="77500" lnSpcReduction="20000"/>
          </a:bodyPr>
          <a:lstStyle/>
          <a:p>
            <a:pPr algn="ctr">
              <a:buNone/>
            </a:pPr>
            <a:r>
              <a:rPr lang="es-CO" b="1" dirty="0" smtClean="0"/>
              <a:t>    El texto dice. </a:t>
            </a:r>
            <a:r>
              <a:rPr lang="es-CO" dirty="0" smtClean="0"/>
              <a:t>“Y le fue dada potestad sobre la cuarta parte de la tierra, para matar con espada, con hambre, con </a:t>
            </a:r>
            <a:r>
              <a:rPr lang="es-CO" u="sng" dirty="0" smtClean="0"/>
              <a:t>mortandad</a:t>
            </a:r>
            <a:r>
              <a:rPr lang="es-CO" dirty="0" smtClean="0"/>
              <a:t>, y con las fieras de la tierra”. </a:t>
            </a:r>
            <a:r>
              <a:rPr lang="es-CO" sz="3800" b="1" dirty="0" smtClean="0"/>
              <a:t> </a:t>
            </a:r>
            <a:r>
              <a:rPr lang="es-CO" sz="3800" dirty="0" smtClean="0"/>
              <a:t>Literalmente “con muerte”.  “Matar... con mortandad”. </a:t>
            </a:r>
          </a:p>
          <a:p>
            <a:pPr algn="ctr">
              <a:buNone/>
            </a:pPr>
            <a:endParaRPr lang="es-CO" sz="3800" dirty="0" smtClean="0">
              <a:solidFill>
                <a:srgbClr val="FF0000"/>
              </a:solidFill>
            </a:endParaRPr>
          </a:p>
          <a:p>
            <a:pPr algn="ctr">
              <a:buNone/>
            </a:pPr>
            <a:r>
              <a:rPr lang="es-CO" sz="3800" dirty="0" smtClean="0"/>
              <a:t>Traeré sobre vosotros espada vengadora, en vindicación – </a:t>
            </a:r>
            <a:r>
              <a:rPr lang="es-CO" sz="3800" dirty="0" smtClean="0">
                <a:solidFill>
                  <a:srgbClr val="0070C0"/>
                </a:solidFill>
              </a:rPr>
              <a:t>violación</a:t>
            </a:r>
            <a:r>
              <a:rPr lang="es-CO" sz="3800" dirty="0" smtClean="0"/>
              <a:t>- del pacto; y si buscareis refugio en vuestras ciudades, yo enviaré </a:t>
            </a:r>
            <a:r>
              <a:rPr lang="es-CO" sz="3800" dirty="0" smtClean="0">
                <a:solidFill>
                  <a:srgbClr val="0070C0"/>
                </a:solidFill>
              </a:rPr>
              <a:t>pestilencia</a:t>
            </a:r>
            <a:r>
              <a:rPr lang="es-CO" sz="3800" dirty="0" smtClean="0"/>
              <a:t> entre vosotros, y seréis entregados en mano del enemigo </a:t>
            </a:r>
            <a:r>
              <a:rPr lang="es-CO" sz="3800" dirty="0" smtClean="0">
                <a:solidFill>
                  <a:srgbClr val="FF0000"/>
                </a:solidFill>
              </a:rPr>
              <a:t>(Lev.26:25)</a:t>
            </a:r>
            <a:r>
              <a:rPr lang="es-CO" sz="3800" dirty="0" smtClean="0"/>
              <a:t>.</a:t>
            </a:r>
          </a:p>
          <a:p>
            <a:pPr>
              <a:buNone/>
            </a:pPr>
            <a:r>
              <a:rPr lang="es-CO" sz="3800" dirty="0" smtClean="0"/>
              <a:t>    </a:t>
            </a:r>
          </a:p>
          <a:p>
            <a:pPr algn="ctr">
              <a:buNone/>
            </a:pPr>
            <a:r>
              <a:rPr lang="es-CO" sz="3800" dirty="0" smtClean="0"/>
              <a:t>    </a:t>
            </a:r>
            <a:r>
              <a:rPr lang="es-CO" sz="3800" dirty="0" smtClean="0">
                <a:solidFill>
                  <a:srgbClr val="FF0000"/>
                </a:solidFill>
              </a:rPr>
              <a:t> Eze.5:12</a:t>
            </a:r>
            <a:r>
              <a:rPr lang="es-CO" sz="3800" dirty="0" smtClean="0"/>
              <a:t>.  Una tercera parte de ti morirá de pestilencia, y de hambre será consumida en medio de ti; y una tercera parte caerá á cuchillo alrededor de ti; y una tercera parte esparciré á todos los vientos, y tras ellos desenvainaré espada.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4896544" cy="6336704"/>
          </a:xfrm>
        </p:spPr>
        <p:txBody>
          <a:bodyPr>
            <a:noAutofit/>
          </a:bodyPr>
          <a:lstStyle/>
          <a:p>
            <a:pPr algn="ctr">
              <a:buNone/>
            </a:pPr>
            <a:r>
              <a:rPr lang="es-CO" sz="4400" i="1" dirty="0" smtClean="0">
                <a:solidFill>
                  <a:srgbClr val="FF0000"/>
                </a:solidFill>
                <a:latin typeface="Agency FB" pitchFamily="34" charset="0"/>
              </a:rPr>
              <a:t>  ENSEÑANZAS APÓSTATAS QUE SE INTRODUJERON EN LA IGLESIA DURANTE EL PERIODO DEL CUARTO SELLO: 538-----1798, LAS CUALES HABÍAN SIDO PROFETIZADAS, COMO LO VEREMOS MÁS ADELANTE </a:t>
            </a:r>
          </a:p>
        </p:txBody>
      </p:sp>
      <p:sp>
        <p:nvSpPr>
          <p:cNvPr id="1026" name="AutoShape 2" descr="data:image/jpeg;base64,/9j/4AAQSkZJRgABAQAAAQABAAD/2wCEAAkGBhQSERUUExQWFRQVGBwYFhcXFRcXFxwZFh0YFxgXFxcaHCYeGBwjGhwXHy8gJCcpLCwsGB8xNTAqNSYrLCkBCQoKDgwOGg8PGiwcHCUqLCwpLCwsKSwpLCksKSksKikpLCwsLCksKSwsLCwsLCksLCkpKSkuKSkqLCwsKSwsKf/AABEIAO0A1AMBIgACEQEDEQH/xAAcAAAABwEBAAAAAAAAAAAAAAAAAQIDBAUGBwj/xABPEAACAAMFAwcIBggCCQQDAAABAgADEQQFEiExBkFRBxMiYXGBkTJCkqGiscHRFCNSYnLwFkNTgrLC0uGDkxUzNERUo8Pi8WNzlNMXJCX/xAAZAQADAQEBAAAAAAAAAAAAAAAAAgMBBAX/xAArEQACAgEDAwQABgMAAAAAAAAAAQIRAxIhMRNBUQQiMmEUM3GBkaEFI0P/2gAMAwEAAhEDEQA/AO4wIECAAQIECAAQIENzZoUFjkAKk9QzJgAcgRyGdy7MAaWQGvkEzSMt2MYNacDFZN5crWfJk2deFRMb+cRqVlOnI7jAjgM/lovA6GSvZK+bGI87lYvEj/aAOyVKH8sFMZYJM9C1gVjzeNu7zmGv0qd2LhH8KwJu0F4MM59qP780fGMbSKfhZd2ekKwlnA1y7co80YrZMAq1obtmTPi0Q7dYZwBLK1AMyTWlO/SF1LyH4Z+T03NvSUvlTZa9rqPeYiTdq7GvlWqzj/Gl/wBUeaF2fnEVErIioJwjLrqcu+FrcE0ahB2zpQ/mhrj5NXp15PRE3lBu9dbZJ7nxe6sQ5vKrdq/7yD+GXNb3JHBrRYWQAl5eu6YjHPeQpy7YlLs6GFWtEsV4Z+BqKwuqK5H/AA0fJ2Kbyz3cNHmN2SW/mpESby5WIaS7Q37sse945JOuSSo/2lddwB9zQv8A0ZZN9oJ7MPyMGuP3/BnQidJncvcnzLLNPa6L7qxEncvTeZZF/enE+6WIwtn2dkTf9VNegIDEri17hwg/0VARum2LVarhWg1xb603DWM6sBlhgax+XO1E9GRIXt5xvcwiHN5abcdOZXslE+tnMZ+dsyETGzMVrTEMArxKoa4gDlTECeAiYNmZQIGFyVqTifovhLAqSoBTQGvXvFWGPNBG9KHgkPyuXgf1wHZKl/FTHWeTW+J1qsQmz3xuXcYqAGimgrQAa13R56tts5x60CqMkUZKo3AD4749A8lEnDdcj7xmN4zHHuEU7Es0FGOyNfAgQIDkDgQIEAAgQIEAAjNcol48zd1oNc3Xm17Zhwe4k90aWOWcuV64ZUiQD5TNMbsQYVr3sfRjR4K5JHITNoajccu7eI0KXOrmplgkqK4WIUMd9Aak55jogAZRRSJA6NdKgk9W+NM1nAVS3RdWriDECmiqMRFBTcAeoHWI5pVVHaVsm6JTqGGHM0KnHjFa4QWqKGoNctxyyrDnOWaXhXCrYDuQNWh841oxGm8dVRlYuGZtOicyaUGEgAEZA4sIoVHEHUxmuZa0O3NqkuWMizEKijdibeeoZnhCRuXyexWC8ky17SlTSQAq00wgZkk6A6aQy+0c4ihalRnkvqgrRs6UQzOektLXzlY+GGlSa5AZ6xSGZX8/msVhDHJbblko0Wpv6dQATDTsHyiHa7xmvkzsw4VyiPzmcEZv5pFYwiuELp3G5jf3hSsd0IM4GHaVGh4d/CKbCiw50g2/P5/O+GsLBsNDXSlDWvCnHqiVarHMl5ujqDpiUr7xnGNocYMEph6w2CbOYrLRmI1oNO06Dvi4v+6kkWWSMAWa3lmpLZAkjWnCFlkUWovuI9ig57PKtIvdnJYH1gmGoYK6YSQQT1VrlizoKELmaxCu/ZmdOAZQFXcXYLX8IOZ7aUhItk6yl5WVajEKBswMiDpwPcIWdTWmL3M5VI2MpKKHWhdVTA5xuAQGzoEIagIzAFCqgEkEwzfBwy643PRYOWfJiwIAVdxrQgrQUrXhGWn387hCKSymQKdHIUoO7PLTONPbprfRGY4M5a1DU8pwC2BfNNekKa56Uz4pY3BqzNNGNZcxHozkuf8A/nSV3qvqclx7zHnOufXHoDk9m4AkrjJTxQL8z4R3SZH1K2RuYECBCnAHAgQIABAgQIACMefeWC9OdvCYoOUpVlDtAxt7Tkd0d/nTQqljkACT2DM+qPKd928z7RMmnWY7P6ZLe4wyW50+njcrLDZr/WmjYcKkjKtScqaZa/CI192smaVByTIDdXIsacaxcXRZgstKihNHbjU558aSyKdrcTGXYjPcDw3A7vCJwqU2zrS3JUqYZsxRMmGhYBmJqACdQDl18BGvS7AE5rmJbSlYlGM8A5+c2hxU4boyN2T5a4saqxoMAfFzfWWwip6h47os12hkhSryJL13SkKjLPMsBX5xPPGTdRRr+i2m2JAGCWeysqVbDzrFvxHI500qcq7s4o75u+UWksi80JkszHQagAYsq7yKjhB2m/pASkiSVBzZScKE7g4FWcDhiAhm7r6pMaZNliazecciu4YRoB3AimULGE1vuYlIt7olpzE0vZ5SKi1FelMNQTVi2YrTI5dUU8m7llWUWgqHcuFQMKoorTEy+caigBy7YcN/YZUyWspQJh3szHMZ4ic2PXlEqxTgbIZa2mTiJqVmCgG/CMW+oBrSkZ7o2/LX8Gu0LvO8Z30SVNBX62ociUq4R5oXLqOfhxh69bzez2eyUw4xRvJFBlnQUoCagV136xSWy9SJH0fEJhxYmcEsNQQqk60NanTcK6xHvS+nn4cQUBRQBa6ZcTwAh44nJrba/wCjUrJ/0yawNoL80zscU3DQ0AUKkvex8qtM+jmaRZbTglLJLZmOIgsza6KCTQ0B6Rik/SSfzQl85kMgaCoA0FTp1HXriJbr2mzQomOWC6A8dK9Z643oyck+KNp2aDaawOkxUlKySgAECYqVqak01bTM5w/tRYnd7PKQFiFNKnUjCDVj2EntjNzNoJ5TAZrlacaEjgSMz4wUy3s9CzMaUoSakU0pT369sCwz2brY1Rs0923WUtmJ1Yt0mxHKWBQ4VQ+eQKDcBTfGa2gB+kTa5dPLsyofCkNTrU7MGLsWHksWNRXLI1y36Qy35/PXFMeNqWp+DFBrkTJl1y45Rtrysq826mpVEZRU1P1QejV+1iUdzEaUpkbpl4p8peMxR4sI1V6TvqJrcUPttL/rMJ6j5RSCXYyCZtTj8co7XKvcWQ8+QWWUpJUakAUIFcqxxy6ZOKfLHF1HiwjpW1U2llndagekwEVn2IZ1qkkdP2Q2nW32fn0RpYxlKMQT0aZ5Zb4EVHJHKw3XL+88xvbYfCBGHFkSjJpG0gQIEAgIECBABmOUi9OYu20NWhZebXtmEJl3EnujzdZwWcAZFiAO/IfCOw8u160lSJAPlFpjfujAvrZvCOT3NYw8wA5hQWO6tNBXdVio45w3CbO/06qFl9eM8LKmEaUKj97oL7BPhGUi72iHRTM1LOeAzwkmg31qPEbooiM4XBGo2XjwHAMuDC5QGy64sxi4uCxyZhCGVMmucycQRV9daDj4DjOtd3yEltMCEoHwKMZqzDJjWnRQGu4k0OkTLjYS5DzOZEpcPRbEWd+2vE0pQAGsNWpwkuXKqMUqWTM8mgeZ0aHEwFau2RO6OCc5Oe1kr3It5cz9EVzKWXMc9ACtSAaYsycqZ9sVLWGWFUVZpr0oACqAE0riPln8OXXGgv2zjmZBoOddkGOiV0JFcPRIpQU0h29+nb7OhNQmZ8a/yeuNhk7L7/oa7Ke/LhCzxKs8uY2FQXpV8yT1ZaRX3bYMVpSW6nNwGU5Zb679Iurwt8/6cVRmALqAu45Lu3784mypyzLyJWhEtCCeJFRrv1A7oZZZKO/jkFaRTXtdita+akyyFGEYUBJ0xE9I9Y1IEQb1lATOaSTzZU0oWxzGJ4sMuFAopF5daM14OSCKFznUZAEDtGkRzYJs20Wh0U06S48xh0GW8nCCKLn0o2GRqk/Bt0QjslPwFyFFBUqXGIU4j4RUIucbG7rLzdjn4EcEg+UKM1F1weaM9M/hGTAHGLYsjm2n2MTYJbf3hc6h0hgtSF85Fmi0Xa3JFzSGM9MLYSDixUrQJVyQN5oNIvL+VhJNDhXnBUa9E4sC1+7gPbUHdELZyXWYx4S2He1E+MTdpW+pHXMr6Kk/zxyZHeVInNVIrdl5dbXK/GD6NW+EbbbN6WVut0Hga/CMlsTKra0J3Bj7JHxjU7YNWUg4za+irfGkUnyQn+ajqXJxJwXXZRxl4vSZm+MCLHZWRhsVmWmkmX61BPrg4DgnvJstoECBAYCCMHDNrtAloztkqKWPYoqfVAB565X725+85iA9GUFlD90Ym9pm8Irtn5FFZuNF8OkfXgijtltM6fMmt5TsXPa5LfGJ9hvcS5bBqkg1QbmJyIY8MlPcRvyMibjSPVSqGkLaGdWbT7Kgd7dM/wAVO6KvFCbRPLszMaljUnrOukJBisI6YpDcIeHCsKs0jG6qWCAmhZj0R1wwGhUuUWNFBJO4CpPdDMLLqz7Sc0MMqUtAa4nJLMdAxplWmmtN3EuWna0sgUSZQzz6IYZaUWg9dYopshl1BHaKe+EKYi8MORaROe9prOrs5YqQVroNNFGXVlBW6+ZkyaJhIVl8kqKU367++IeLsrBMK6Vh1CPNGljbtpZ81QpYAUzwihI0oTqOwUiHY7Q0s41YqRp3/nSEJZz9lvRMOGzsfNbL7p+UCjFKkPGkiU98zec5zGcdKA5UpwA0p1RHkXlORiyzGDN5RrWvbXf1wEsLnVW8D8oNLISwQnCWIABrvyGkZUEuDWkxtrdMIYY2Ic1bpHM6VPGGlESbwu1pRFTWtc6EZilRQ9o8e6IwNIeNVcRLQhoNhBkVgQxpcbNWwCYVPlOuFdwqGVwD2lcNeJEPbQWoNhljPBUsRpiIUEDsCjPea0isue7DPnBFNMiSeAHV20HfDNCuR1B92sQeOPUu9zbuVs0+wkk/SHPBD6yoiy2xckSQN7OfUo+MReT81aa3BVHiT8oe2lGO0WVPtfzuo+ELL5HPL849AWGVhlIv2UUeAAgQ8IEaecKgQIEAAjJcqN58zdk/OhmASh/iGjexijWGOP8AL7e9Fs9nB+1NYewnvfwjUUxx1TSOQytSeJi3vSwpLsslqfWTCXJ34SMh2Uw+JitsknEVUasQO8kCLjbGcOeCDSWgUd/9sMZJvWkj0/ozppCwsEDChF0DAFibd1rKYsIUk0yIyotSeHVl1b4hYYn3PJGME6VWvYDjb2UPjCT+O4jJl6z5KTGCIXevTJfoBt6r0Scj4RFW8vuL6T/AiIKuSa72JJ7+l8YNh1RNQSR58807pE03mToq+lN/+yFNaJtfJT2z/wBQwzd8nFMVev8AuY69cFjVJC1yotT35mJzkolMcpSVtnKJaz2NAidpl098LSw2k6Sx3SFP8hjeWm88M00FFZlzoMhMYqpzINMsz2jURf3bhKkEUZTRh17j3/AxPq/RdwdXZyO0WafLWrUTKuclF04VlwuxXs5kzFIXFRQjqqqwxMFIqANxOfbGo2/bonqovexqfUsYyxjCleMxfCWrufesUVSXHcSF66vsQ58wtkSSFqAdTr1wzCwISI60dTFCEs0GulIIwG9jRbFLSbMb7Ke8j5GKKY9STGh2aNJFof7tPZb+0UCS8+yOeD/2Sf6Crk2vJ/KpKmniQPAE/GH56Y71safekjxmEmF7Gy6WUni59QURKuez477k9TJ7CFzGP5HOn75P6O5CBAECGOIOBAgQAAx5r5Wr25+85wGYlkSl/wAMdL2y0eirxtokynmt5MtGc9ign4R5NtVoM2a8xs2Ylj2sSx9ZhonV6ZbtltsrIx2lOC1f0Rl6yIgXtaucnTG4sSOzQeoQ9dtoeUHdAaYcBbcMWh7csor3hVH3uR21vY1WFVgKmcLCeuLCsUkuLGT0ZMw78LAdrUlj+J4grE22dGSBvZlHoKXPtOPCJzfCFybRsrlMAk6wBnnHUtg9nUSyfSGALTD5y1Alg0pT7xFT3RsnR5MYa3RiNkpGOfnuRqdpyHvMdHvi2CXZ9eiAzPQ54JQJYdWYpFvfWzFllqbRLRZT0HkUAfgMOhbhGT2tUiTMU1JMns/1kw4hkN1SO6OTKrdndgVKvFmcF4VSbjLGZNAIZlqFzrzSV0UADPd31jUbHWkmWhqT0HAJ3qsyin391Ir1KiwzQG6RmZ7sKgsoz7QfCLHZgDAWXJFloi+FfhXvhZcFlGk39FFyhWgc2q+czkkU3KKD1mMwUpKXsmHxwSf5TFxt5MVpsoAZhat14iRn3CKa1noD8Ev28U4+8ReC2RPGrmyvaEiBhhfN5R1WdVWEqw4snfoN0EpA0zPqh1Rv/PdCtgl5La77WiWSatekzUpvNQAPUDFM7kmmnUPjX4xbT7nwy9/OgYmG4KfN/EBme8bjFYy59dfzXjEoVbaMTV7HRNmEpZE6yx9oj4RJ2KYPfn4Oc9mWUhNxy6WaSOKg+NWiRyUysV6Wh+CzT4zFX5wnc5O02dkECBAhzkDgQIKADF8rl58zdkwb5xWV3McTeyrDvjzrKUk5ak5DjWOscvt79KzyAdA0xh1scC+5/GObXLLrOTgvTP7gxe8Ad8a3UWzvwKoWXlosypKdR5Cq1RxYeceJxhOwZRk6Rpr5m4ZJH2iF9HpH3J4xmSYngum2XiwgIcAhKdUOYhTrjoBipSkkAbyB4mkSL0epQaAKW/zGYj2QsMWXyq6kAkdoGXrpDtrXFPZRSgYSwd3QAQesRN/I5vUS9tIk3NYQ7Fm8ladhJ3Hqpn4cY29w7Zqln5ilTLBFQKhgDUYQNwJp2DrylXRs/KZQlPq1lsKA0JZiQXOVMVKUPyERJNySGqUkqiqpAYnpkmoUliaYtK6akRFztgoKCSr9S0lXo09lBFWlnJKgk6U30G+hyrSI+39jYhGCkZgTK1DACrDo0408a50i82cuQrKLOoUrVZedN9GbI6k1oeFeMXU2aQKTFxBq5UrXq4e6En2sZyV+05XJnCchkorVV8Rw4XBZST0hwz4926NVLs6WWy4Qa4QWY8TSpij24uqZZhzsiZMWWTSYmLNGbyTiHlA0OtSD2iMLPvec4IM2YQciDMalDlQwKDe6FnlXDCvS1GZNJ34QPBa++HLyFGYaUcrlwlqqCI13rWagP2l8MS19VYkTZgelRRjVt3nEmkXWzSH9KlO2RCK9Q4U+NIBHd1QHlHv+UJH54RVbnVLbYXhr2++HrGuKbLXiyj1iIuOJ1xis+WT5pxeiC3wjJbIm2aKfM6MxvuufSDf1iMsdY0Ntakh/whfEoP5TGekrVgOJ9+Uc+DhiROq2BKJKHBVHgAId5EpeKdaZn3R7bM3wht2wqT9lGPgKxP5C5X1NobiyL4Bj/NDLk5f+cmdRgQIEOcwcEYOIt5W0SZUya2ktGc9igt8IAPOXKnenP3pPpmssiWP8IUPtYorLiqC7BagLTvqCF660I7KnQRW2icZkx3bNmJJ7WzPrMaO55eGStNWLN68K/wAB9KEzOonqLaNFdf8AaqsE3IAa8SwU17KYadkVNInXzMrOemgOEdiDCPd64gw+NVEZcBEwtRDZhaiKivcsbqUY6nQEE9i1mH+D1xARyc95zPac4nyzSRMb7hHfMKyx6g8MXbd5mzUlrq7BR+8aV8M4knu2cfqW7SR2DY+z/wD6qzD5U0Yz2bh7z3wm0KFqGUMoJY1pSoNVqNTuApwrF3ZJaqqquQUADsXIeqM7ev8AtqqWOFsDMK9EBMRJA68q/hEcikotsu7k9yxXaQO/NspRwTluOGhNDvGkP2u+lROlmBpnQjs/PCM/Pty/SmmGqqqHICrFnoKkaA4R84q59ra0z0lrkuIYuytfcISWRy5LLHHwXm1FZtmmA+er68VXnB4Mo8Y447b46TYGxzSTUmY71rnkxagHVSObHKOvC9jz/UKmSrtyct9lXbwRwPaIhq0ZNQeaFHgor66xJsdnIlzCRkQqd8xlIHooT2EcRDM49NjTUkjLrpFI/JnT6dVAJJhYQCkIWF1h6Oi/Inm4mXFJJmg1pgGM01IXQDdmSB3mI9fyYtNn0zmHqQek6/AGJ5HUWIxd8SSJQzoA+YG/EDh9HCR2MN9Sa+6JWKfLHF194izvlvq0HFyfBE+LGGtl5NbVK6mr4An4QmJ+wW/azd3o+GROPCU3rBEabkVkUsLt9qcfUqD31jK7TGllndageLL843XJPIw3ZK+8zn2iPhBE53ti/c2MCBAhzmDjD8r97czdrqD0pzLLHZ5T+ypHfG4jivLte2KdJkA5S0Ln8Uw4R4KvtRqKY1ckcpT3xsU+rA4S1H/LWp9tT6UZKXLrQDfl49e6NFfqYJRBYFiVDFTkSB0gRwqCaZZt1Ckc27SPQZmyK6674JlhRhDCOhBYhVzibYZWOYqnefdnTtyp3xFQQ4DSNYMvFZJMsy2UzRNAqTVAoUkgDIkEEluqGLLaFlsHRyrDQgiudQf1PDqireeTqSa65k+MKkoT8akADtMSWOuWI0nyaH9K53/EzfTp/wBCEPfLlucM2Zjp5RfOmmvMxVC7WpiBVlGpV1NK8aaVhQoB15b6QrjEaMLLFr0O+bMz++c66V+qhkXsEaquwIzyY/BR74rp87gPh4RGJ6vzpAsSHdcFp/pUfbcfvP8AIQyLRLrpp+P4EGISSWIYhSQubHgNBXhCFaKKCF0xZpJNpE6WZTSwssdJMHRYsN/SJxVBNSerOKW8CoeiGqgAcdNaHfmTnv8ACI7LCGjIY1F7G1QbMBpBh4RBqIqMOCZwi3uJwEmZ54lPdRwD6RUdpEU0aPZ6SuDpCuJmBoBUgKDQncuWe6IZnUSchi/pg6ArmAzU/Eej2dEKe+HtiBitS9QY+oj4xUW1gZjkEtVicR1NTrF/yfyfrnPBD6yogitMKFl8GaTauaFsrdboPDP4R07k+k4btsw4pi9IlvjHKNuXpIUcZn8Ib5x2XZeTgsdmXhJl/wAIjIHPk/LX6lnAgQIc5gEx5f2/vj6TeM9warzhVeGGX9Wv8Ne+PRm1F6/RrJPnfs5bEfipRR6REeUwatnuy741HT6dbtk+6VXnEDqWUnMClTw166ReXrYTMUBaYgcVK61ABqTTpAj3xV3OhqzAMcIHkjpAMaNQ7jTKutCY0RYYgxUJKWgDOimrUoCAxrSgpWnDhly5X700dLZUtcidBSWRyOlkaa4amoqCSQcqigyziltkjA7KDUA0BoM+vInrjTWqcgQPhDYcJICkUMwYsVQQzEkqa1FNAMoztunB5jMAQGNd2pzOnXWKYpSfJqZGEGohYWFCXHRZtDRlxPs9lBUq3QoQ2Ig4aUIoeB3jjXsqxKBGYyOvWIkC8pg0mNTgaEeBBEJJt8GNDqTAGXDop9R1B4ltKbhlDb3e1cNQWrhIFSA28A+cRoacQNYjzZ7NmSSR6uwDIQYnsDiDEEVzBoc9acK1OnGM0vsZbJky5qeeMjhNAT0joo+0xzyGlCTQQa3LRwMQIxBMhUlvOVeOEatoIgy5hAyJG8UNM+rhCEmsuYJyrv7vgARpBUvJqst51hxqstWAQ1NftlfKmt9mWugJ1zO/KkmyqEgZgaGlK9dDmP7w/LmnTEamgGeXYfE9lYbZcq16jx742Ka5HUXyRzX1wdIU0BYpYDZEXdiuuXzSu4Ys1aKppUA7qgZ5EZV8ocKRVhM+PV8KxprHMLqpKFAaJLw0x0BGYelcKgan78QzSaWwkiPaLsluEClJag50OJiSBiAzJYgjeRTPKJ4lCWgwLUKD0GpmK1JO8tWpOVAeG5MqeZiNzLsJgJdhiCVBNMhh1YLUmoHSHECE220tTEUwFEORILHKlAv2RkSaAeMc1uTpiGbtLksxyBJrl150jV8nkvOaepB4lj8IyNK5xudgZVJTniwHgpPxjsltEzJ8QtuRUSF4s59Sj4x3myS8KKv2VA8ABHCNpVx2uyS+JA9J1HwjvYhIcEM3xig4ECBDnOc65bb35uwpKBznTBX8Mvpn2sHjHBJXGOm8vV44rTKkj9XKqe2a3yVfGOcWSZhIIUNTSoqOokb+yCzvwqoGiuuUyyglFVz9YuOma0ArxWlc6Z0pQamJL2n6ypTGFDUAIOFiWpVa71wZnhrrGbmTGc1YktxJNf8AxCQlOEQeK3bZRRNUk1ZhcZE0BZahlAzqv3tQMvcBDcu6ZJUNgShNB0303nysqcN1PHP1/OcFLnkHKoO6la+MKsTXDBotDs1MP2aHMeUdf3YTN2fmKATgPaSP4gBEf/SUz7XqHyhp7zmV8sjsy90USyfRlsnnZibxX2/6Ij2jZ+YgqaHXIE1yzPlAV7oZS9Jn2j4D5Q3NvB2yJJHD+w1jV1O9GbkmVcU9gGWWxBzByz8TC/0dtG6UfFfnEITCMvdBmceJ8Ya5ASxs7aP2TeK/OGLPdExnK4aYSA1SAAToDxrnkKxGad2+MFKtBU1ViD1Qe4bsWZ2Wm/aT/mf0QGuGYKKWQ14kjq3rU91Ygf6UmftD6vlCpdrnMRR28aDPjTI98LWTyh1q7Fj+jEz7ScNH/phVnuAo9ZmBlocul2DcK0rWIRvSZuc/nuhufanZc3JG+poDwOULWR90Y4sv2sUoOFCyiTQjIk9ZIJIwjideGsE94DEaYWdcqE0Boc6btKUGnujNhc4MHLrhelfLDQaMzA83ESisRhHSFaMcycyBQVIGpJ0yhE/FhmhcLNhJYAgKqmpyGEEmm451AJ4ChTvyg5TFWDKcJHdnB0q4FcBqkb/YqXSzV4sx9QWMLMzJJAFc6aeEdE2Ul0syddT4sfhFZPYnlVIYMvHfFkXg0r1MXMdxWOLXAmO/ZX3c/RlE+8x2kQQ4OfN2X0CBAgQ5A4Byj3U73tNWacPOUMo0qGUKAoB3ZgjtHXFdI2LDKCJ3sZ/xR2LlI2Q+m2UlB9fKq0o6E/al1+9lTrAjmNwXtjALa+S+6jZ9Km4H3gxCbkmehilqhtyV36GU/Xex/wB0Vlvunm3w48WQ82mvfHQGEYq9ruLz5jkecQN+QoB7oIybObPnljQxd9zc6SMYFBqRXXviU+y9P1o9H/uifs7ZcCMaZlt3ADL3mLJ3jXJpjY8jlFMoJGyZIY88oCipJU0zIG4k6kRHm7LsHChgxYBlwKWqDoQNdx8I0Qt6oJgOEkoAAwqCcamhHYKwuXaFcsQwXHLCgaBMJU4Mh5BAND3GDVIqn5M7J2SapBbCQc6ocj155RLGwrbpo4+QT3+VGpsJUsqVxDBhZhWmRLAiuoXId0WCTQa0OE1FNR0RkBXwhXkYamYldh2/ajr6B9fSg02AZjQTVz+6fnG4WYBTMVqSakivX1wxZyocHojPhC62FmPmcnzD9ancCfjBryfP+1TPLyT1a5xtFVaivN9VAuu6vfSHsY6OIrUE6kHcIzqSGUmYD/8AHrj9amenRb5wG2Fmac6lPwt843iuKJmuEbqjI1NMvCFChKliCQd5GlPnB1JDa2c+Owz/ALRPRaDTYmYBTnEP7rRvJZrU6tkMsNadQhUtRnQUqcz0T3EHQanKN1yF1swX6ETP2ieDQlth5v7SX4N8o2qyh1+J+cHzHb4n5wdSQamYj9BZo0mS/a8dIL9Bp1fLl+18o3aWft8T84SZHb4mDqM3VIxH6Fzq/wCsl+DfKNhdljMqUqGhKKASNK5k0r1w4ZPb4mJKjIdf/iDU2Sm2yp2EXFfjn7ImepQkdlEcf5K1xXnaH4JMPpTFEdhjohwSz/L9goECBDEAERxvlM2e+h2kWuWv1E84ZwA8lzni7/KHWDxjssQb5ulLTIeTMFUmLQ8RwI4EGhHWBCyVqimOeiVnIrDasYoTmPWDoR1ERCnSwWbtMN2jYy85DFEkuyoSqugVsS16O+oHAUqK03QuTJmKAs5Ss0DpqwoQdcxuyoe+JQi09yf+QpxTj5H7PQKc6Z/CGpk0A6iIN5ybU1Po8uY4HlYJbTKHdWgNMqxUPZLx32ef/wDGf+iBxdj4JLpIat02YJjAN5x3Dj2Ra3TMOGja17OERZEiZQc8jK+8MpQ65HCQMoK186Kc1LL64qIz00pXDoIq4e20drj7NRrLvb81i1Uxz+TedpX9Qe+VMESf0injWUPRcfGOeUGLGJulaEFqRiF2rmjWWvtCFHapt8tPSMLpkNpNujQ5WMLL2vP7Nf8AMPyh39M2/Zj/ADP7RmiQ6gzZtBgxiP03I/VHumf9sENuiP1Tf5n9oNMjdDNo6fmkNYRwHhGSO3XGU/pj5QDtkDT6uZ4gwJMXQzYKg4DwEL5scB4CMg22ijzZvs/ODXbyX9mZ4J/VBpYaGbJZY4CEvLGsZWXt3L3iZ6K/1QtdvJX3/QHzjKYaGaFlHAQ7Z2ypwz91fdGYbbeSfOb/AC4XJ2ukmvSapUjyDvBp66Q9MTQy85GZVbRaG/8ATHtMT8I63HLuRWXlaW/9tf4zHURHTHg5s3zYUCBAhiIcFSDgQAERHJdtlpbpvXhPiix1sxmL62IS0zjNaY6kgCihfNyrmICOaDlGkU3JhN6U9epD4YgfeI39Iobg2Tl2R2dHdiwwnFhprWuQEX0BuKLjGmcz5TbomTLTLeXLdwZdDhRmzVic6Dg0Hya3bPk2l+ckzERpZFWRlFQykCpGtKx0ukFSG1bUdfWejQHSBSDECFIiSghBsy/ZHgIdgQARzYJf2E9BflDT3NIOsmUe2WnyibAgNsrH2Zsp1s0g9smX/TDEzYuwtrZLP/lIPcIuoEAWzPnk/u//AIST3IB7obfk4u8/7qncXHuaNJAgN1y8mWfkwu462cf5k3+uGG5Jru/YsOydN/qjYQIDdcvJiW5Ibv3JMHZOf4kw0/I3YTvnj/EHxUxu4EFG9Sfk55M5FbIdJs8d8s/9OGG5EZG60Th2rLPwEdKpBQG9afkzux+xy3esxVmNM5xgSWAFMIoAKd5jRwUHATbbdsKBAgQGH//Z"/>
          <p:cNvSpPr>
            <a:spLocks noChangeAspect="1" noChangeArrowheads="1"/>
          </p:cNvSpPr>
          <p:nvPr/>
        </p:nvSpPr>
        <p:spPr bwMode="auto">
          <a:xfrm>
            <a:off x="63500" y="-1081088"/>
            <a:ext cx="2019300" cy="225742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images02.olx.es/ui/5/33/52/1268690632_80863152_1-Fotos-de--La-Sagrada-Biblia-Catolica-Edicion-de-Lujo.jpg"/>
          <p:cNvPicPr>
            <a:picLocks noChangeAspect="1" noChangeArrowheads="1"/>
          </p:cNvPicPr>
          <p:nvPr/>
        </p:nvPicPr>
        <p:blipFill>
          <a:blip r:embed="rId2" cstate="print"/>
          <a:srcRect/>
          <a:stretch>
            <a:fillRect/>
          </a:stretch>
        </p:blipFill>
        <p:spPr bwMode="auto">
          <a:xfrm>
            <a:off x="5362575" y="1772816"/>
            <a:ext cx="3781425" cy="3600400"/>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168351"/>
          </a:xfrm>
        </p:spPr>
        <p:txBody>
          <a:bodyPr>
            <a:normAutofit fontScale="92500" lnSpcReduction="10000"/>
          </a:bodyPr>
          <a:lstStyle/>
          <a:p>
            <a:pPr algn="ctr">
              <a:buNone/>
            </a:pPr>
            <a:r>
              <a:rPr lang="es-CO" dirty="0" smtClean="0"/>
              <a:t>     </a:t>
            </a:r>
            <a:r>
              <a:rPr lang="es-CO" sz="3900" dirty="0" smtClean="0"/>
              <a:t> </a:t>
            </a:r>
            <a:endParaRPr lang="es-CO" sz="4800" b="1" i="1" dirty="0" smtClean="0">
              <a:solidFill>
                <a:srgbClr val="FF0000"/>
              </a:solidFill>
              <a:latin typeface="Agency FB" pitchFamily="34" charset="0"/>
            </a:endParaRPr>
          </a:p>
          <a:p>
            <a:pPr algn="ctr">
              <a:buNone/>
            </a:pPr>
            <a:r>
              <a:rPr lang="es-CO" sz="4600" dirty="0" smtClean="0"/>
              <a:t>  Durante este periodo el mundo a entrado en el corazón de la iglesia, representado por la mescla de la arcilla con el hierro.</a:t>
            </a:r>
          </a:p>
        </p:txBody>
      </p:sp>
      <p:sp>
        <p:nvSpPr>
          <p:cNvPr id="4" name="3 Rectángulo"/>
          <p:cNvSpPr/>
          <p:nvPr/>
        </p:nvSpPr>
        <p:spPr>
          <a:xfrm>
            <a:off x="323528" y="3933056"/>
            <a:ext cx="5328592" cy="1938992"/>
          </a:xfrm>
          <a:prstGeom prst="rect">
            <a:avLst/>
          </a:prstGeom>
        </p:spPr>
        <p:txBody>
          <a:bodyPr wrap="square">
            <a:spAutoFit/>
          </a:bodyPr>
          <a:lstStyle/>
          <a:p>
            <a:pPr algn="ctr">
              <a:buNone/>
            </a:pPr>
            <a:r>
              <a:rPr lang="es-CO" sz="4000" dirty="0" smtClean="0"/>
              <a:t>“El apogeo del papado fue la medianoche del         mundo”</a:t>
            </a:r>
            <a:r>
              <a:rPr lang="es-CO" sz="4000" dirty="0" smtClean="0">
                <a:solidFill>
                  <a:srgbClr val="FF0000"/>
                </a:solidFill>
              </a:rPr>
              <a:t> </a:t>
            </a:r>
            <a:r>
              <a:rPr lang="es-CO" sz="3200" dirty="0" smtClean="0">
                <a:solidFill>
                  <a:srgbClr val="FF0000"/>
                </a:solidFill>
              </a:rPr>
              <a:t>(C.S. pag.64).</a:t>
            </a:r>
          </a:p>
        </p:txBody>
      </p:sp>
      <p:pic>
        <p:nvPicPr>
          <p:cNvPr id="9218" name="Picture 2" descr="http://t0.gstatic.com/images?q=tbn:ANd9GcTAz8Nv4Csmh6WUZmh1EEV8hQ-c3jPKhQb2Zkk1LGBS2wawbC9dig"/>
          <p:cNvPicPr>
            <a:picLocks noChangeAspect="1" noChangeArrowheads="1"/>
          </p:cNvPicPr>
          <p:nvPr/>
        </p:nvPicPr>
        <p:blipFill>
          <a:blip r:embed="rId2" cstate="print"/>
          <a:srcRect/>
          <a:stretch>
            <a:fillRect/>
          </a:stretch>
        </p:blipFill>
        <p:spPr bwMode="auto">
          <a:xfrm>
            <a:off x="5940152" y="3645024"/>
            <a:ext cx="3203848" cy="27363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Effect transition="in" filter="fade">
                                      <p:cBhvr>
                                        <p:cTn id="12" dur="100"/>
                                        <p:tgtEl>
                                          <p:spTgt spid="9218"/>
                                        </p:tgtEl>
                                      </p:cBhvr>
                                    </p:animEffect>
                                    <p:anim calcmode="lin" valueType="num">
                                      <p:cBhvr>
                                        <p:cTn id="13" dur="400" fill="hold"/>
                                        <p:tgtEl>
                                          <p:spTgt spid="9218"/>
                                        </p:tgtEl>
                                        <p:attrNameLst>
                                          <p:attrName>ppt_x</p:attrName>
                                        </p:attrNameLst>
                                      </p:cBhvr>
                                      <p:tavLst>
                                        <p:tav tm="0">
                                          <p:val>
                                            <p:strVal val="#ppt_x"/>
                                          </p:val>
                                        </p:tav>
                                        <p:tav tm="100000">
                                          <p:val>
                                            <p:strVal val="#ppt_x"/>
                                          </p:val>
                                        </p:tav>
                                      </p:tavLst>
                                    </p:anim>
                                    <p:anim calcmode="lin" valueType="num">
                                      <p:cBhvr>
                                        <p:cTn id="14" dur="400" fill="hold"/>
                                        <p:tgtEl>
                                          <p:spTgt spid="9218"/>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921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921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
                                        <p:tgtEl>
                                          <p:spTgt spid="4"/>
                                        </p:tgtEl>
                                      </p:cBhvr>
                                    </p:animEffect>
                                    <p:anim calcmode="lin" valueType="num">
                                      <p:cBhvr>
                                        <p:cTn id="22" dur="400" fill="hold"/>
                                        <p:tgtEl>
                                          <p:spTgt spid="4"/>
                                        </p:tgtEl>
                                        <p:attrNameLst>
                                          <p:attrName>ppt_x</p:attrName>
                                        </p:attrNameLst>
                                      </p:cBhvr>
                                      <p:tavLst>
                                        <p:tav tm="0">
                                          <p:val>
                                            <p:strVal val="#ppt_x"/>
                                          </p:val>
                                        </p:tav>
                                        <p:tav tm="100000">
                                          <p:val>
                                            <p:strVal val="#ppt_x"/>
                                          </p:val>
                                        </p:tav>
                                      </p:tavLst>
                                    </p:anim>
                                    <p:anim calcmode="lin" valueType="num">
                                      <p:cBhvr>
                                        <p:cTn id="23" dur="400" fill="hold"/>
                                        <p:tgtEl>
                                          <p:spTgt spid="4"/>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328592" cy="6264696"/>
          </a:xfrm>
        </p:spPr>
        <p:txBody>
          <a:bodyPr>
            <a:normAutofit fontScale="92500"/>
          </a:bodyPr>
          <a:lstStyle/>
          <a:p>
            <a:pPr algn="ctr">
              <a:buNone/>
            </a:pPr>
            <a:r>
              <a:rPr lang="es-CO" dirty="0" smtClean="0"/>
              <a:t>     </a:t>
            </a:r>
            <a:r>
              <a:rPr lang="es-CO" sz="3900" dirty="0" smtClean="0"/>
              <a:t>En la pagina 62 de (Conflicto de los Siglos a partir del párrafo 4 leemos): </a:t>
            </a:r>
          </a:p>
          <a:p>
            <a:pPr algn="ctr">
              <a:buNone/>
            </a:pPr>
            <a:r>
              <a:rPr lang="es-CO" sz="3900" dirty="0" smtClean="0"/>
              <a:t>Los siglos que se sucedieron presenciaron un constante aumento del error en las doctrinas sostenidas por Roma, - entre otras podemos enumerar las siguientes </a:t>
            </a:r>
            <a:r>
              <a:rPr lang="es-CO" dirty="0" smtClean="0"/>
              <a:t>-:</a:t>
            </a:r>
          </a:p>
        </p:txBody>
      </p:sp>
      <p:sp>
        <p:nvSpPr>
          <p:cNvPr id="28674" name="AutoShape 2" descr="data:image/jpeg;base64,/9j/4AAQSkZJRgABAQAAAQABAAD/2wBDAAkGBwgHBgkIBwgKCgkLDRYPDQwMDRsUFRAWIB0iIiAdHx8kKDQsJCYxJx8fLT0tMTU3Ojo6Iys/RD84QzQ5Ojf/2wBDAQoKCg0MDRoPDxo3JR8lNzc3Nzc3Nzc3Nzc3Nzc3Nzc3Nzc3Nzc3Nzc3Nzc3Nzc3Nzc3Nzc3Nzc3Nzc3Nzc3Nzf/wAARCACxAG4DASIAAhEBAxEB/8QAGgAAAgMBAQAAAAAAAAAAAAAAAgMAAQQFBv/EADYQAAEEAQIEBAMGBQUAAAAAAAEAAgMRBBIhBTFBURMiYXEUMoEjQlKhsfAGM0NTwRVikdHx/8QAGAEBAQEBAQAAAAAAAAAAAAAAAAECAwT/xAAnEQEBAAICAQIFBQEAAAAAAAAAAQIRITEDEtETQXGh8CIjMlFh4f/aAAwDAQACEQMRAD8A8pL55HODWtBNhrRQHoELW7pg3VgLpIyvQVZhJFkIxqrZXZKmhnLK2UDE4tUpNBJZsr0gj16ppCqk0E6AhcxP0qabTQzeGhcwrUWKixBl0qi1aCxUWbqhwaiaN1Vo21zQMaG0qICpXSCiFNKMBEQgVpUDdkylKQL0qaUytkPVABFISEwhCUQshCQmFLIQEBaY0KgEYCKgRAKAI6QUAiq1AFYCIlKUipSkAEISEyrWrHwZHQnLeY48eN3zyH+YR91rfvH8u5CDJjY8mVkRY8DdUsrwxg7kmgulDg8GmnGF8dkjIc7Q3KMbRAX3QGn5tPTVfrVLo5+TFjzcP4zwfEjjwmzkviDRqZLzcx7uxbyrYDkNlgnwuEGY5EXFB8E46hB4T/HaPwVWm+mq66qbVxsrGlxcmXHmZolieWPaejgaKQQt/FMt+fxDIy3tDTNIX6Qb077D/iljIVFtRBA0pgQENkSqlAgIBMDULQm0iBpaYcJ7oBkyubFjeIGayRbjtekczQNmkONjTZUzYcaJ8srtmsYLJXo8PHeMI8Hy8PTxWIPfhtnYC0tdRLRvRJpxBIq1L0sc2Hh5kyv9Klmjj16n4smgVJIQNILudGq9Cjy8DIz+E4TsOGSSXCa7HycdjSXxu1kh2kb0b3PcUk4bm5sAwJjpkbvjvP3T+E+inEMqXNyopSx0GeyMsypg6tdcnbb3pAB7lccPJecc+5+bdM8Jxcer+aLY7J4G0xysx5DktqfByGF4ABBaXAEU7mRvY+q5eTO/JnfPLp1vO4Y0NA6AADkANl0BBF4AaNcokd88YAOwsh18u93uufKxrZHtY8PaHEB3cd1vHOZWsXHRJCBwtMIQkLptC2jZMalt5JjUDArAUa1GBSAmhbMLh2ZnBxxMaSUNNEtGwPaz19FG4LmYYyZ5WQh4JhjdZdLRqwByHPc16WtvGY3DA4W9tfBHGaG18ol/qX/uvf2pEaTj+D/D+S3HZNDlxytj4hG/Z2jfSe4aSRY7gdErDyG5HDfgp5CybHPiYMgBtruse29HmOxWmbiE2JDwvKmAfleC+OVkgvxoCaYHjsRqr2BXJxW63POkF4aSxnOz/naz9FnK6lrWM3dH5T3cVzDlObHA95GotunPAGp1dL5n3R6vjYfHYGuy4QWytP8AWZyv9/8ASCebTEBMzU5/mew2N+Qdt37fVZG5EkOSJ4yGvadqG3svNljn5OfnOvb6X/rrMscOPlWeaQPaGMYGMu9N3Z7kom4OTJH4jIXOaRYqrI7gcyt2TDDK+HPiaPh3SNE8f9s3v9DusmYzJZxJ1ajPr1Rub132I9FcfLLNY8X/AEvj1d3keUyHI0sgzYY4W14cTw5unbrQIvnva5s8LoZnxSCnscWuHqFvzJo4uIzSRxRPfYIcd2tf1IHI73zXPeS9xc4kuJsnuVvwzKfRnya3x2Q3kmN2S28gux/DTcSTiIjywzW9hbjGX+UJvu6x1be362F3c1YPDjLNitzHuxIcoOEMz2+UnoT1Dbrf37JU8MuNkSY87DHNG4se09CteZg5X22XxyZ8M7tTY45G3JK8bbN2pgqr5dgU+aSPi3C/iJHhufhNa2QucAciK6BHdzdh6ghBonw5OM4mFkcOAlmgx2488AcA9hbdOAJ3aR16G+6R8TlcHAhxM/zvGqeOIhzGu6C9wXDqRy7rk3urJTSHyTSTyulmkdJI425zjZJUs90oGgn4sZnkLQSAGlxIFmh2HUqZWYzdWS26iSAt0kuBLxezrP19U8yMwXtYYWSSUDIXi9iL0jtsefNDBJC9z8d4LIpT5Hvq2O6EntztXkmF7qzHSQ5MYDJNLNWuhQPPY1S8+WXqvps4dscdTcvI2vHDsgGjJiZDNwfvsP8AkWl8Q+JwwI4cmR2HK3VEQ7Yt7KSzeJgymRuiIloxmnnY2Nd9ufrSDh2RHLG7AzHVFIfs3n+m/v7d1y9Nn7lm9d+/1nu3bL+nffX5/TmFCU7Lgkxch8Ezaew0fX1SC5e3GyyWPNZq6pLN2D2CNuyBh8g9grCo9JJlcP4rixZfFMl7M3HAjmawW7LYPkIPIOAFEn0PoubmZgypGlkEUEUY0xxRj5R6nm4+pWFpRgoG2VYKXasIGkq45HRuDmPc1w5FpohLvZQm07Trp0TlvOJIMjJdMZW0yMknRv8AMSeXLosL5XvcHvcXO23dvyS7VErGPjxx23c7exzTyTyF8ry5x6lKPuqJVFb1JxGXXhI4viDHkI+Ohb9i7+638PuFxnAhxaWkEcweiJkjontkjcWuabaRzBXXlxjxqNuVhMaMrlkRXVn8Q915bfgZc/xv2vtXaT4s47n3cCP5G+yYAkRO8jfZOabXqcRckQKm3VDSBgKK0A2CtAVq7Q2qQESqJVEqr2QWeSElQlDaCnnYq4smWA6oZXRuIq2mtkEh8pSXHYBS6vFWWzpUfyN9k6MpEezG+yNpoqo0alAUq0cYLjQ7X7KBthUXbonQOaHEuaABYPf0/OkkndQM1KWl2paoYShJQkoS5AZKpBdq2kE+Y00cygGT5Ss5K0zuiMfka5rhzt1g/ksZKgbHuxvsmR2XgAajeze6XF8jfZOx5BHJqIJIadJHQ1sVQ6ZjYzQjaQ0U51mietb/ALpFCAwBhNFw1SH8Len79lnY6NrgXBzxYsckRmaWvFOJe6ye47KBk8jpHE0dPTbt0+gSyS004EHsQmfEtErnaXFpPlB6Dt+n0Wdz9RJJ37nmUGmRoia0OGqUi9P4QeX1QSOprfs9Dt/NvTh9VC4ZWS5xtuo6nXyaOqXNO2YkhpbuAwdGtA2CKJgMj2saLc40Am6Ypc4MZ5YjIGgDqLq91nx5xDKJC3UQDpF9a2KqGXw8iOUi9Dg6geyAmDU7lZJoDuUc5OvS/UWsG1D9PySocjRIXafQAHkP/NkTslpv7MkOfrdbuY6D9URWRE9rWs0uL3b1XJYytE2Q1zJPK4F79RN8x25eqzWgdEfI32RpUfyN9kdq7BWrtCrQWTsqJtUqUB+I7QWA007muqWrKE+iCWqLlSnuggKslDsrVAvstQcgjcRoO6Wa080DmfK32CMKKKAlFFEEVBRRBChKiiARzT2qKIHM5pzeYUUQMyvk/fdY5FFEH//Z"/>
          <p:cNvSpPr>
            <a:spLocks noChangeAspect="1" noChangeArrowheads="1"/>
          </p:cNvSpPr>
          <p:nvPr/>
        </p:nvSpPr>
        <p:spPr bwMode="auto">
          <a:xfrm>
            <a:off x="63500" y="-457200"/>
            <a:ext cx="600075" cy="9620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8676" name="Picture 4" descr="http://asociacionadventista.com/wp-content/uploads/2012/01/conflicto-de-los-siglos.jpg"/>
          <p:cNvPicPr>
            <a:picLocks noChangeAspect="1" noChangeArrowheads="1"/>
          </p:cNvPicPr>
          <p:nvPr/>
        </p:nvPicPr>
        <p:blipFill>
          <a:blip r:embed="rId2" cstate="print"/>
          <a:srcRect/>
          <a:stretch>
            <a:fillRect/>
          </a:stretch>
        </p:blipFill>
        <p:spPr bwMode="auto">
          <a:xfrm rot="20407315">
            <a:off x="5940152" y="1268760"/>
            <a:ext cx="2592288" cy="391857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3"/>
            <a:ext cx="8229600" cy="720081"/>
          </a:xfrm>
          <a:solidFill>
            <a:schemeClr val="accent1">
              <a:lumMod val="20000"/>
              <a:lumOff val="80000"/>
            </a:schemeClr>
          </a:solidFill>
        </p:spPr>
        <p:txBody>
          <a:bodyPr>
            <a:normAutofit/>
          </a:bodyPr>
          <a:lstStyle/>
          <a:p>
            <a:pPr>
              <a:buNone/>
            </a:pPr>
            <a:r>
              <a:rPr lang="es-CO" dirty="0" smtClean="0"/>
              <a:t>1).</a:t>
            </a:r>
            <a:r>
              <a:rPr lang="es-CO" sz="2800" dirty="0" smtClean="0"/>
              <a:t> </a:t>
            </a:r>
            <a:r>
              <a:rPr lang="es-CO" sz="2800" dirty="0" smtClean="0">
                <a:solidFill>
                  <a:srgbClr val="FF0000"/>
                </a:solidFill>
                <a:latin typeface="Agency FB" pitchFamily="34" charset="0"/>
              </a:rPr>
              <a:t>SE ESTABLECIÓ LA DOCTRINA DE LA INMORTALIDAD DEL ALMA:</a:t>
            </a:r>
          </a:p>
        </p:txBody>
      </p:sp>
      <p:sp>
        <p:nvSpPr>
          <p:cNvPr id="4" name="3 Rectángulo"/>
          <p:cNvSpPr/>
          <p:nvPr/>
        </p:nvSpPr>
        <p:spPr>
          <a:xfrm>
            <a:off x="467544" y="1628800"/>
            <a:ext cx="5400600" cy="4708981"/>
          </a:xfrm>
          <a:prstGeom prst="rect">
            <a:avLst/>
          </a:prstGeom>
          <a:gradFill>
            <a:gsLst>
              <a:gs pos="71000">
                <a:srgbClr val="FBEAC7"/>
              </a:gs>
              <a:gs pos="17999">
                <a:srgbClr val="FEE7F2"/>
              </a:gs>
              <a:gs pos="36000">
                <a:srgbClr val="FAC77D"/>
              </a:gs>
              <a:gs pos="61000">
                <a:srgbClr val="FBA97D"/>
              </a:gs>
              <a:gs pos="82001">
                <a:srgbClr val="FBD49C"/>
              </a:gs>
              <a:gs pos="100000">
                <a:srgbClr val="FEE7F2"/>
              </a:gs>
            </a:gsLst>
            <a:lin ang="5400000" scaled="0"/>
          </a:gradFill>
        </p:spPr>
        <p:txBody>
          <a:bodyPr wrap="square">
            <a:spAutoFit/>
          </a:bodyPr>
          <a:lstStyle/>
          <a:p>
            <a:pPr algn="ctr">
              <a:buNone/>
            </a:pPr>
            <a:r>
              <a:rPr lang="es-CO" sz="3600" dirty="0" smtClean="0">
                <a:latin typeface="Agency FB" pitchFamily="34" charset="0"/>
              </a:rPr>
              <a:t>La creencia de la inmortalidad natural del hombre y en su estado consiente después de la muerte. </a:t>
            </a:r>
          </a:p>
          <a:p>
            <a:pPr algn="ctr">
              <a:buNone/>
            </a:pPr>
            <a:r>
              <a:rPr lang="es-CO" sz="3200" dirty="0" smtClean="0"/>
              <a:t>    Sobre esta se estableció la invocación de los santos y la adoración de la virgen María. También se derivó la doctrina del tormento eterno para los que mueren impenitentes.</a:t>
            </a:r>
            <a:endParaRPr lang="es-CO" sz="3200" dirty="0"/>
          </a:p>
        </p:txBody>
      </p:sp>
      <p:pic>
        <p:nvPicPr>
          <p:cNvPr id="26626" name="Picture 2" descr="http://apologista.files.wordpress.com/2009/04/cuando_alma_sale_cuerpo11.jpg?w=640"/>
          <p:cNvPicPr>
            <a:picLocks noChangeAspect="1" noChangeArrowheads="1"/>
          </p:cNvPicPr>
          <p:nvPr/>
        </p:nvPicPr>
        <p:blipFill>
          <a:blip r:embed="rId2" cstate="print"/>
          <a:srcRect/>
          <a:stretch>
            <a:fillRect/>
          </a:stretch>
        </p:blipFill>
        <p:spPr bwMode="auto">
          <a:xfrm>
            <a:off x="5868144" y="1844824"/>
            <a:ext cx="2952328" cy="41044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648072"/>
          </a:xfrm>
        </p:spPr>
        <p:txBody>
          <a:bodyPr>
            <a:normAutofit/>
          </a:bodyPr>
          <a:lstStyle/>
          <a:p>
            <a:pPr>
              <a:buNone/>
            </a:pPr>
            <a:r>
              <a:rPr lang="es-CO" dirty="0" smtClean="0"/>
              <a:t>2). </a:t>
            </a:r>
            <a:r>
              <a:rPr lang="es-CO" dirty="0" smtClean="0">
                <a:solidFill>
                  <a:srgbClr val="FF0000"/>
                </a:solidFill>
                <a:latin typeface="Agency FB" pitchFamily="34" charset="0"/>
              </a:rPr>
              <a:t>SE ESTABLECIÓ LA DOCTRINA DEL PURGATORIO:</a:t>
            </a:r>
          </a:p>
        </p:txBody>
      </p:sp>
      <p:sp>
        <p:nvSpPr>
          <p:cNvPr id="4" name="3 Rectángulo"/>
          <p:cNvSpPr/>
          <p:nvPr/>
        </p:nvSpPr>
        <p:spPr>
          <a:xfrm>
            <a:off x="467544" y="1196753"/>
            <a:ext cx="5400600" cy="3447098"/>
          </a:xfrm>
          <a:prstGeom prst="rect">
            <a:avLst/>
          </a:prstGeom>
        </p:spPr>
        <p:txBody>
          <a:bodyPr wrap="square">
            <a:spAutoFit/>
          </a:bodyPr>
          <a:lstStyle/>
          <a:p>
            <a:pPr algn="ctr">
              <a:buNone/>
            </a:pPr>
            <a:r>
              <a:rPr lang="es-CO" sz="4000" dirty="0" smtClean="0"/>
              <a:t>Esto dio paso a la doctrina del purgatorio para aterrorizar a las muchedumbres crédulas y supersticiosas.</a:t>
            </a:r>
          </a:p>
          <a:p>
            <a:pPr>
              <a:buNone/>
            </a:pPr>
            <a:endParaRPr lang="es-CO" dirty="0" smtClean="0"/>
          </a:p>
        </p:txBody>
      </p:sp>
      <p:sp>
        <p:nvSpPr>
          <p:cNvPr id="25602" name="AutoShape 2" descr="data:image/jpeg;base64,/9j/4AAQSkZJRgABAQAAAQABAAD/2wCEAAkGBhMSERQTExQWFRQWGBoaGBgYFxgYGhscHBgXFxcXGBcaHCYeGhwjGhcXHy8gJCcpLCwsFR4xNTAqNSYrLCkBCQoKDgwOGg8PGiwkHyUsKSosLCw0LCovKiwsLCkqLDQsLCwpLCwsKS0sLCwsLCwpLCwsKSwsLCwsLCwpLCwsLP/AABEIANYAoAMBIgACEQEDEQH/xAAcAAACAgMBAQAAAAAAAAAAAAAFBgQHAAIDAQj/xABBEAABAwIEAwUFBgMIAQUAAAABAgMRACEEBRIxBkFREyJhcYEykaGx0QcUI0LB8BVS4SQzU2JykpPxFkOCorLS/8QAGwEAAwEBAQEBAAAAAAAAAAAAAwQFAgEABgf/xAAsEQACAgEEAgIABQQDAAAAAAABAgADEQQSITETQSJRBRRhceGBkfDxMrHB/9oADAMBAAIRAxEAPwBmaciIqfhF360NZVUzCrg0u68RGtuYwMOSNq3BrjhV7VKUKg6pNssI2RNCK8Iras01EdcmGzNIFeBI6V1Ca800HYR7nszRaUxJAgdQDURGG7W8BKOQAGpXiTFhXbGpnSj+ZQB8hKiPcK55+txGGeU0YWlBIvGwkwesD5U5Wp4mSRPF5SwIBQJNgTcyfH0rm7lKUCUoStPNJSmY6gxfyNVqzmuIWpLnbFRSQqJdJBA/LI0mesc6feCc4fxLOt5IAJ7pHMX6bxa/nTVtLAcnM9jHMIowLRAIbbINwezR9K2/hrX+E3/xo+ldMOiFLSNgqQPAifnNSAmppDq2Mmd4kP8AhbP+E3/xo+lefwhn/Bb/AONH0qbprIr2X+zPcSI3lLP+E1/sT/8Amu5yfD82Wv8AjT9K6oFdiJFVtHY23GTBMBBGJypgbMtf7E/SgWNy9tJlKEDySJphxxgxQTGudatadSPeYhqW+oPQvapTLm3SoAVUlhd6okcSarcxhwK6J0FwK7g0YQfjUTWpxxLWnbInumvYrYVkV8+R9xvM1rR14JEkwK6VHYRqWVHZJhP6q8zt6VxE3GdnJZUrSUoNlAySBIiDa/L50A+0LOlN4QpAUguEJUqJ0pO5BHjpHrRDNuLWmXAJlIJSsjZJgFNzvvQPNmxmbYcSVIZbWQQIOq41GdosKoVIEIZupnGeJyzFX3Rg6HQIbgIV7JIEqUeu3vI3mmTgh3VgMOrqido3UTtyApW4w4f+8pgOHTeEiDJJ958tqYOH8ucw2Haw7qwU7SBB8ETyHLrRX2+Pv5ZmrM7sDqGcIZK18lKt5AAT5GJ9a7msSIsK9qO53HM9MrJrUqrxIooQmendCK1dxATat0i1CcdiKs6erAAxF3baMzhj8XzoBjcTNTsUuaEPJ8KtVDEjahyZ00xXRlV605CvGlUwBkRbow3hH4oq0/I3pcZdiiOGctSV1W4SjRdiGG3K6hVQWHOtS9XSvn79M4bgSqjgidBXLBbKTzSo/E6gf30rU4xI3MVBzHNG2+9rGsD2d5E7Ee+9L1oVbGIQKW4EXM7yNn708ChRSppKzcaZlcmVTFwBbmodKH4PiD7hhsQhwS2iOy7wVqKh3kCPGOVpPSiq8/K3O8JTyT+s9f8AraljOsvZc1DSlGo2vfULzPMkzVBRkYbqOHRvt/WafZ5nQW+tbhlZVr9JIIT4CQduRNWNnKtTa0TcCxHPoRVO4Th3GIxCXWAhRChI1BMgghQE8om9W/hlh1kXhaBE84FgSPQ+6vagKHDpjH/UR8boNrid8izMvMIWfauFf6kmD8gfWiIM0ByBYC3ExpnvR4iEq+Gk++i5xiRtSf5ZnfK9Tm8AcyWhrrW4RF6jIxdcsVjxVGvSgY4gjYJ2xWKAFCMUubnaueIxYNpofjMbGxqnXXiIW3ZmYh8UPeXNRnMRKoqZhsucc2sOptRGZUiIJs4AzPA6CB5VoE+NQ28TyrsjFgmjKSDAFgYRYO1EWXIFC2XKldt8K6+DD1tiEUO1KRiKB/euVeKx/jQmqB7jC34hd9hK/auJHWfhS1muXPalKQsQq4CyolIAGoAC6hN4tuanDOEgGVgcpPXpUzMsxRhsO5iXd0phIO5UZIA8SYt0BqPcmx/jLGmudfl1EDKQsLeSuSsOQb7d1NrbeV4Nr0RSEhYDreqFApgyI8iJkdagZBniVYJOsAvdoVLMd4KWpUqjeDYVMzDM0dlqNyCItF9hE7Vhs5Ilugi6j5HqKnEvES0PpZbJhRQbpKVJOsc5vyM0x/Z9xP8A21bKlFQelY1EnvFRURf/ACkW/wAnjQXHuoxS8OlxISrtQFKmIiVEAnqBPhNDuOM1SzjGewsWAmSAAJ7qoBHtQDE02tYsTZjnB/iR9WWWzJbIlmZhiTh3ynkbp8jII9Lj/wBtdUY4k0r8W5r2jWHxaDKVET4FQn0Bj3g9aMrzRlpltxSvbSCPhPxr2lG1eZN1CljxGPBvKFyKj41+8UAwnGyNq6O54gmZp5cCAf8A48HMluOEGK5tYRbqoTtzJ2Hma2ybCF9RUTCEiVK6eHmaP4aCYRZNo/rWLbtgxNU6XycnqaZfw8hH+ZXU7egoszhAJ511ZbgUFzjPwJQ2b8z0pUAuctHCEpXgSvXXimx3FaNYs9aszNuG8O9cpKCeabfDb3UlZ7wc5hxqHfR/MP1HKnVsz3JNujK8iaYHHzaaItuEi1CcjyVx5WlImOZsB61ZGV8Kttgau+fH9BXmbnAm6tMzCJqpNDczxRTan7PGG7JQkagbkDbwpexGUIWtOuQiQDYnn+7157do5m10x3YBg3hfK1PLC1juzaeZF/hag/2lcVhOJQwBKW0yZ2K1HvEekD31Y+CSApSUgBKRpT4CYt8/WqP+1TDn72pybGwHgklP6T61KpsGovIb6lXHjr+MC4fPNOKQ6r2AYMc09SOcTTtmuMbDaXZChYpg+0Yt74v7udVwWDpHmT8vfRVOYLaaDKtAAlUBI1CbgFW/L4inbqFbBHrj+kPp9UyKwPR5/rCTDiFSpQlYnflPQfOlbNV6nFUZaSUslR3j4nnQXHiFqHl74vWqFwxi97ZAzHHhl8v4FeGJuCY90geh+dAsPi12QsnuSADy609fZ9j8pKEoWHG3ykaitUpURzTGw8KZcy4Awj5K2ld49D8x+96Hnxu2RweYFqjYnB5lcZew44VBsBS0idO5PQAC5PlU/tHEOdk8ktuaQqDIkHcX57Wo3whlobxWNb1ll1ATCoExJmxMAXG1DM/zA4nMmk6wpMEphMECCIV5xPrWfMTYV9fxO/l1FYJ7jqh/s8Gw2j/1JUo+M7UYy5wpSCr9/Shb2FCGGEESoCSOk3APpRLCtlQEigv8mzH60wMQFxtxktH4LXdkd5XMjoOgoblLhUgE3/fxqPxMwVvqJBFhHpU3J24SB0psnCDEnuhaw5lmMrC0gpiD0rxZAEG42ItBHMVH4d/u4mTNdcyVAnnXBgjMLN8GyywhahAbTJJ6fXpFBf8AzjtiA0UJSogAkEm5AmdhztBqVxSEjK3QlWgFuAqeZII9Sqq44PSjt0oB1hGpal6gRbSUgAeym8HqSelB1DGtPjxCV4J5liZKvUgqUUkpUpMpkgkGCb8+vzrM2fCQSYrrg3goqKSCm1htMkk9OlCM6ZUuUgGho5sALTjgV9T3h7OkLC0g99NiPA+yfI9fCq++1DLgoNqH86pPgQFA/D40yZHki23lOQqQggdFc4+FBeLsjec/GdISgeygSrfy/Mb+69qUQCvU7geIVVZ05EQ8NCElXT8x5eAHX5UPxLkkTdROpR8OQ91F38GHVJbbPdF1Egg+RFbv5EYJEFW5uJM+HIW2qstir33MMjEYHUH4l+UBI58vhQnGrl1UdY91qLJZOoDmBcmwH9TUV3ABJ3JUfC0k9SbijVkCLvkjMi5YZcTPM89quTg50kpauTsk80+E9Ki8B/Z4gsIddQNSrwbncwY91WNkuSIbeCgBYE/Ckb7Ra4UQlKlctOmN4YbI7QH8cpCS4LKIHKR40r5TwY2w+pZBKgTJNyfM01ZzmRbXpAkwVHoAJk+6ljPeIQjDOOpNgLq3iR3Z8D1obhd2B+kYUtjmeOMEPzYtrHQwDJEp8LfCmNpwRAiB0v8AvnVLt8eFLiUlanGjaDYt3/KeY5/Oj6c4MwlR80m/qKw2+tuRwY5QEtXhuRCOfntHSUi30ru2nQietccsxodkLgq5HrUh50HugbUwrhhxEbKyGOY35KsR7UTU7Gt6hcb/ALm9LCMR2adRPl40dw+PCwLET69PdWxjEEvIxIGY8Lu4tgtdp2bZMmxJMWBFxA/cUJ4b4J+7NusyNSiRrG+noTyPO3xqxUpAR4Cq7zHi0NuOJ1X1K8I5pBnrfw8qHrFOwAZhKQN03Ti3MEhDeoPIRM6jCtIIHtG5IJA8qNZZmrWIjQe9eUH2rb+fnVYK4ndddcQklQPMkaYj+aJ6daK5JjQjEI9qV27v8xggE8gdqyqMEJcRS6wLcqKe/X1/uWNiS3ASkguqJAiLR7UzsB9K6KyJhSClaQuRBKrkg735Hnaq9yzOg0twk95ajz22n3mSaccpzDtNzvXiBgNiH8mGKZipm/2cuJcKmAHAdgVBBHgSRceVAsz4axTbZStpIX/K0Cvy3BB99W+MYkc68bxYWYFDIIGYbzHqUB/4ti1jvtLURskIUD6wL+tAXHS25JSUKQqNJEG9jblX1Etcc6rL7TeHm8R+ImAsDeB3vBX1otNpZsMOIK0gDI4hjg3OP7EyDuEAegtPupjyDFBxa4NxHx51W3C7pRhUoJlSbW6XgH0+VecK8SLazBIklK5SoeEGD6GK0teWyYDzYOJYHECmh2ihpNihUqsTewPKqhdx7mIwJZQkAhZSU97eTBJ9iAAP9op6xOTsqKydQSpalKAJBc1GSFRFtvSomLzFIV2cAIiNAEJAnoPdR10LFi3H2Jh/xGtQF5+jKWcZKFgLtESJm3UHnNM+JzplPsGR4Ag/1odmGTBOJCFlQSZkgSeZgDkTtHKa48Q5chh4tokR1NxHWtOFsYA9xml2rUsuMcRkwedJUAQb8jz8iKacodCkyLk3JmqkYcKTzpwyTP8As/a2oDU7DxGfL5l+XYjbm+bg6YOw617kvFjnattlQCSoAk+fWaW8diLfOuvCuSKxmICBKUC6lDkOfrRwABzJe9t3Evf78nTcKv0E+Zgcqp7NVNfenXHm9ffVCVFSYvE6DAuNjem3iLiM5egPSVpUrQEk30jnO9R3M1wGcNQpQbfA7q9lpJ5EW1DwmiDDD5CGYkHAODMwGX4R1CXUJ0DTHdhPMEgiNwR8aWnsGoYtGl0KCFIPe0g6QodABqsrkOVeYnIMxwilIRpcbUNRUlY0+B0qulXUDpvQBWGVYyoPSQ4Fcjy0xyjnU7xFWIVoexq9oexcE45/mEeMnEtYsBtVljVbkTM1MyriBaQADSjm77hI16TpkWmfU+Vc8NxO6geynoLU3XWdgBiVxDWFllnpz1RIkm9FW86SgdD1qushYxeM1KbjuAybWMWkWiahnitxClN4hOlaenP0n4i1DUfIiFIIXdHnH8XmYFDsfmRfTAO9IOM4m6Cah4fidxKp2FG8ZxwIDcT3GTF5orDyJknf6UOy7igNYlt1QsFDUPDnQTMc2LpmKHmTRFrGOZz3xLde4mS42tbKgqN1GwE7DxtFqX8vfUtzWVFRJI2/0mRz5EVyweXhGHbTPtEmOR6k13yghTvYpMKcgA9IM/ESPCBQ/wA2zvj1mHf8ORaSR3iSM1xrSVpcN1CU23FoNhSxm+SkK1BRUFQUqmZHn4VYWaZKjRpCQIM/CP61Xr2LcaUWjdAJgHlPTwrV1bq+5fcForl2+J+pATgFg7VMCTF6xebqTYoBjzrdGYoXc909N6Ed57EojxDIB/vDjzc/v9zVu8D5GGMMJA1qAKjzvy9KVOHOF9akuLskHaN4qxy8lI6AbUXvgROtccmVx9qreteHaGwm3mT9KrJzCIbNlK7QEwEgyD5/SnvjPNw5iFRfTApbx2IIQVkD5e/r5U4EAWCY5YwazxbjGifxSoEXSvvf9U24HhZbLRfcVqW7pITJMDeJN9zVfveNybn6CrfwK1KbbKr9xMe4VJ1rmrBX33KGko/M5RjwOZX2csrQSpYiT05xMVCxGBcaMONlCiAYIvB2MVeSeE2sXgQkhOsyUqImFXHPwAB6ilVlK1A4TEslbyNIWRMqSFSCDySfhXfOVQMRxMHSKzFVPIi5wMt0OKSlDi2XEwrRISFwdJWReOW9rVD+0PAfjNr7Ps0BKUEDYHpPPnfwq3MoXpDjYbCG0mEpFuZEwPDSRSX9pD4LULiDcCIJIkd4+XzpZbibg2IUVgVFDKvdyncoIUnqK8wGQLfWUo5CT7wAPUkCpecS0uEJgIKUyPzahMEc+dHMrzUYXDqPZBb7pAGqSlIB1iQDc7H0FUWtOwFez1EVqw+G6gDO+FlYTQHCNSgTAvEGDfnQkG4FMjuDfxbmtZJURz+QHIRyok1wqAZUCSBtc7eAvWDqBWAHPMOmla0lkGB+s5pxMsJt3gIHgN668DYZTuOSvYNgqNvAj9ak5llv3dxDWtDutIVCe6Qd46zG0xNMXCaWUoK2/wA1lTZQg3SRyINKixaxujxQ2jYO+pKzI97wpH4tyuFgiL0+5wkaQfzTS7neH1JTzsf38Kp+dLgSnrE+fOls07Df2c/2ierLlKQlQG4G9bYTh/qY3npR5iUtixsSB+leOYdREmw/WKTVm5/eU3C4BA9Szi5oTb9+FBc24iUGlEb7A+NG8Pi0OITNKPFeSuJXKBLZuI5HmDW9PYMhG4MxYMKWWLQSAdSjffrUXHuahJFh7Pn1oktjSO+KgYhBWdiEjYDrVRsARFMsYtFuV3vVsZYr8FtPRCR6n9mq5Tgjr2JJPzptzvGFpgkGCoJTI5C5kegNRtcm8okufh58a2WH0JY2XZwzhMOpTyiE6iWwSApU7hCbSPH+lKvEPHQUFFlXYuKTAUoa/IEx3STYG8UjsBbitS1KV4kkwB+xWrJS7qbVZwEmFbmek09VpkCBW5kyy9mcsIzYjjstYJKp/tTslW3dI7pJ8IFqBZpnqcRgkuLEvrcWkn/KlPLYJElAtuaCZlgSCG0ypXPnpHXy3v415jGVANoAgAQkecFaut4F/CgPRWhwO85m0d2+XqTcWtKgkwCTJHO4A+QQffUrAlD7iDHcSpI/2taSr1oW53ShSzCUAwOZtyHhIuSOVFeF8YwtQShULkmCIJ7sWpdxtQkfrGavnYq/ZEbcM0hu6RJNgfXepOBxwaJKlJSI/Mecz7Ox26VyS3IgCbfrWmNw/wCGSBJMRa1yREVHB3NPp7KlRMSuONcUpWJLupcqAhW0kT7JHKnDgZK04Mldy64V+mkJv5/pRXCcBtvBtLslKU3g8yZBJO1qnZoy204lpJABgJEQOg267etO32+SkIo6/wDJM0lIS8u5nN0lQBJ2sajHBR0vytzmpC1lBI6i/wDSuJJIJmkarHUEA8Spbp0sO4j7kUYIp0BQG55fGts2aAREVJfxAUEmbjeoGOe192rWnBcbp8tedh8f1xOmS5rpgHwpvZzAORzqvn8KoGRsego7kbxG599a1CBxuitLMvEMcQ5QHUgpgEc4oCMpRpgbjn63pnXjxotBm1CBtt5/pU/81aABnqXtJpq7AxI7gfE5XDwWBAg+/Yn3UB4jUXHQj8qfiYufIbepp5eaKhBgQCfSRSLmebpcf/C7yZCZO07nblM0fRObLAX9Ce/EVWqkhOMnJ/z6jr9n+SoShTqxqOqEzcCBcifE7npW/Fz2GcdaDvZwFA6iYNtwDv8A1rzLeI20NJQps92PZO8nvSPWaWMez/EMQpSFlLYsStPO+lISNiASa1aG8pdzgSdpWS1AtfJhXJ8Oh9vWkpO4VAvIkAHn03rfFZI2FtmAbqTPpb3EzWZHkZw/aalhWsg2EAAT8TNEsSkEAckA+8xSNlp8hIPErppc1gMOcxFznKe0eebkBekFKY2CVSYJtf8AShznAjjLQfJX7QjSO8DyO/Xn5Uwcb5ItSy62qCYIgwZSi/PpIjyoJknFLyHm0v6uzCk6vakgG5jnBE+lUqndqwyH9xJNtSpYQ4/aOGT4PHpQguaW0CFLUtUrCZkpHVSuuwmtXMat3AF5I1dkVpN+aTIP6zQrjXjkvJU0yCIFyoQf62oj9nQScuWlagBrXJPjp+N6XNWF3kAHI6jqXEuFB9dwjwnmLruGS4e6lKQkdVLESfEADfxNL+bYoreIUsazskm8dam5pmzTGHDTUhtuw6qO/wAT8DQHJmu3BWY1Ez+gHoK0qDlvU4XwQvuMeAx5cRpV7bZKVHqCJQT6EeoNSAsioOUoP3lxBspTabdSkD6qHpU3EkAwTFIWKFfA/eWNNYGq5PUkP4HuAi53oMhB1p8x860zzjIsuBtIChpBPhPKah4biFLjjYgglQtHiKr6Qsq/IT5XVkNaSsL4TEDTc2AmaXswzpbhhuyOVD3MU4tMKNum36Vqh2LxA9KaKiLpkdwxk2brDiWiSdUjf12im1hwwLGq0GPIeS4n8pBv6zVp4R0AXF/nIqbrE24Mv/hluQy/UjZ+8WcG6sq7606R69PSarnJ24BV0Kfh/wBmjXHGPLr/AGUmGxcctR3PpMUKZbIQR1FH0tRSvns8xXVv5rGB6wRGltQ5EVq/j/u0OBIIJGsCxI6g9aWTmekidiAI8ZFM6MGX5ASVWMJsLRuST3R403ZtKfLqfMU1W6XUApnP6Qxh8Xr3sIBI2vyEeVS19Dzuf0FCsK4rSNQhWxEk+V+dovU3FYkcrmoFic8T9EqfKDdJYwKXGyVmEzPlYwZ5UHbDaf7tASkE98gFSjJJMnYUYxjR7FGtQCVbjbUdwPdFqEYlpyDATHh5VunqTdQ+98wfisYFnaR4gGfOoL2OUylaWkAJXBKU2gjmOhiuOKw6gdr+FeOMqI2M+VPKAIsw+jFnMsa464NUJSmdIvA8TzJPWpWDz1SD+G2gnncn3AR86k4puPaT8KiONojaCNjTfxIxiJFWBOGhFHE7qVlwpQHCI1aTMchdVt62VxDiHDdRPpb3UPGZ6YlCHI6gg+8GpzedIeToT+EvoYHuNDKDvbOh/RM55nlZUdaiJIvyrfJcEA+z3gT2ifmKg4rCucyT4kzU7hpgnEsR/iJ/+3KtLke54r3xPGMNq/ZqPj2ykREfvejGFXpTMDwmouJVqMmJ86IG5gtuRAaRcfv0/fWrRXmIB1con0iYFVliFkn6UWyfFOlCmyDpgwTsN+Zoeoq3gH6jGiu8bEfchLeK3VLNyokn1mpb5hMjpWgbaRuq/gCfpXRlbEFJU4oG/spA9L1r9pscDBPMEu4hKgUq26jcHlTp9nGauds52kFothBVzkTEDxk+tC8ryrCFXe1kn+Y6R8KYEsIZSexQ2id+p8yTeg3OCpTHcwlfzDN6hZ3N8E5NlJjmAeu/urinL21kFDySmb6rGJ9xtSfj8I44dWsjyMfKuuV4uHUB4jTMFWyh0O8UDxDGQY8l7Dg9Rt4rwy3VJE2AlIg2nnYRQrL8qdP5lAT8KL6HRKQ6ki0Epm3lMTtcdTUhSlJBkSfDn5dB4UoLNo2rC+L7GBA+bsJSAAJMb0KbeIsTNH1YDtJMQffypbz3JFpuFgeExPlTNRHRMDaV7Eh5oojve0OYoEcegmwPrXf+CPr5f/KoyuHMSk/3aj4i4p9Ao4zJzl85Anq0pImCDQ7FAztTLluQOgwpMDz29BXfH5SoJIDYV46rn0rnlUNiaNJZcmK7GZqSAk3TyB5etOnBjyF4hmDftEW9RSf/AAtZMBCvGjvCGVuIx2EMGO2Rt50RgrdQKl1GPUbzwzN9Q26Go7nBgWCdcDpFZWVoKJ0zMs4CSDKlhQF4ijGI4WUkEIWkKNgSDaeleVlDYAuMzanC8Red4EXeXEn31jfAqx+dF/P6VlZWjNCdcPwWsG60W8/pUhfCCtQOpIj/AFX86ysrO0EzueJLd4ZUtI74HpQ97glVzrSfMGvayuBQJ3cYU4WylxuULWFpT7MzI8PEUyfwsrEk26VlZSOpqUPkCUKbGNQzMwmSqAUZSBPKSeu5pYzzI1F4lSgdgPAVlZWKh8zAZkNLYRaJrz71v3Rb6VlZRiomTMbdQq2gX+nhXJ3LJ9kxHiaysrKDmcJ4kBeVOTIUPefpRnIcKoYvDyR7aZj31lZTe0ZBg85Bn//Z"/>
          <p:cNvSpPr>
            <a:spLocks noChangeAspect="1" noChangeArrowheads="1"/>
          </p:cNvSpPr>
          <p:nvPr/>
        </p:nvSpPr>
        <p:spPr bwMode="auto">
          <a:xfrm>
            <a:off x="63500" y="-974725"/>
            <a:ext cx="1524000" cy="20383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5604" name="Picture 4" descr="http://www.corazones.org/maria/carmen_virgen/z_carmen_purgatorio.jpg"/>
          <p:cNvPicPr>
            <a:picLocks noChangeAspect="1" noChangeArrowheads="1"/>
          </p:cNvPicPr>
          <p:nvPr/>
        </p:nvPicPr>
        <p:blipFill>
          <a:blip r:embed="rId2" cstate="print"/>
          <a:srcRect/>
          <a:stretch>
            <a:fillRect/>
          </a:stretch>
        </p:blipFill>
        <p:spPr bwMode="auto">
          <a:xfrm>
            <a:off x="5940152" y="1268761"/>
            <a:ext cx="2952327" cy="3024336"/>
          </a:xfrm>
          <a:prstGeom prst="rect">
            <a:avLst/>
          </a:prstGeom>
          <a:noFill/>
        </p:spPr>
      </p:pic>
      <p:sp>
        <p:nvSpPr>
          <p:cNvPr id="8" name="7 Rectángulo"/>
          <p:cNvSpPr/>
          <p:nvPr/>
        </p:nvSpPr>
        <p:spPr>
          <a:xfrm>
            <a:off x="323528" y="4509120"/>
            <a:ext cx="8568952" cy="2308324"/>
          </a:xfrm>
          <a:prstGeom prst="rect">
            <a:avLst/>
          </a:prstGeom>
          <a:solidFill>
            <a:srgbClr val="FFFF00"/>
          </a:solidFill>
        </p:spPr>
        <p:txBody>
          <a:bodyPr wrap="square">
            <a:spAutoFit/>
          </a:bodyPr>
          <a:lstStyle/>
          <a:p>
            <a:pPr algn="ctr"/>
            <a:r>
              <a:rPr lang="es-CO" sz="2400" b="1" dirty="0" smtClean="0">
                <a:solidFill>
                  <a:srgbClr val="FF0000"/>
                </a:solidFill>
              </a:rPr>
              <a:t>Téngase en cuenta que Según </a:t>
            </a:r>
            <a:r>
              <a:rPr lang="es-CO" sz="2400" b="1" dirty="0" smtClean="0"/>
              <a:t>(Juan 5: 28,29)</a:t>
            </a:r>
            <a:r>
              <a:rPr lang="es-CO" sz="2400" b="1" dirty="0" smtClean="0">
                <a:solidFill>
                  <a:srgbClr val="FF0000"/>
                </a:solidFill>
              </a:rPr>
              <a:t>, cuando alguien muere, ni se va para el cielo ni para el infiero, mucho menos para el purgatorio, allí dice: “</a:t>
            </a:r>
            <a:r>
              <a:rPr lang="es-CO" sz="2400" b="1" dirty="0" smtClean="0">
                <a:solidFill>
                  <a:srgbClr val="0070C0"/>
                </a:solidFill>
              </a:rPr>
              <a:t>No os maravilléis de esto; porque vendrá hora cuando todos los que están en los sepulcros oirán su voz; y los que hicieron lo bueno, </a:t>
            </a:r>
            <a:r>
              <a:rPr lang="es-CO" sz="2400" b="1" u="sng" dirty="0" smtClean="0">
                <a:solidFill>
                  <a:srgbClr val="0070C0"/>
                </a:solidFill>
              </a:rPr>
              <a:t>saldrán a resurrección de vida</a:t>
            </a:r>
            <a:r>
              <a:rPr lang="es-CO" sz="2400" b="1" dirty="0" smtClean="0">
                <a:solidFill>
                  <a:srgbClr val="0070C0"/>
                </a:solidFill>
              </a:rPr>
              <a:t>; mas los que hicieron lo malo, a </a:t>
            </a:r>
            <a:r>
              <a:rPr lang="es-CO" sz="2400" b="1" u="sng" dirty="0" smtClean="0">
                <a:solidFill>
                  <a:srgbClr val="0070C0"/>
                </a:solidFill>
              </a:rPr>
              <a:t>resurrección de condenación.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
                                        <p:tgtEl>
                                          <p:spTgt spid="8"/>
                                        </p:tgtEl>
                                      </p:cBhvr>
                                    </p:animEffect>
                                    <p:anim calcmode="lin" valueType="num">
                                      <p:cBhvr>
                                        <p:cTn id="13" dur="400" fill="hold"/>
                                        <p:tgtEl>
                                          <p:spTgt spid="8"/>
                                        </p:tgtEl>
                                        <p:attrNameLst>
                                          <p:attrName>ppt_x</p:attrName>
                                        </p:attrNameLst>
                                      </p:cBhvr>
                                      <p:tavLst>
                                        <p:tav tm="0">
                                          <p:val>
                                            <p:strVal val="#ppt_x"/>
                                          </p:val>
                                        </p:tav>
                                        <p:tav tm="100000">
                                          <p:val>
                                            <p:strVal val="#ppt_x"/>
                                          </p:val>
                                        </p:tav>
                                      </p:tavLst>
                                    </p:anim>
                                    <p:anim calcmode="lin" valueType="num">
                                      <p:cBhvr>
                                        <p:cTn id="14" dur="400" fill="hold"/>
                                        <p:tgtEl>
                                          <p:spTgt spid="8"/>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008112"/>
          </a:xfrm>
        </p:spPr>
        <p:txBody>
          <a:bodyPr>
            <a:normAutofit fontScale="55000" lnSpcReduction="20000"/>
          </a:bodyPr>
          <a:lstStyle/>
          <a:p>
            <a:pPr>
              <a:buNone/>
            </a:pPr>
            <a:r>
              <a:rPr lang="es-CO" sz="8600" dirty="0" smtClean="0"/>
              <a:t>3). </a:t>
            </a:r>
            <a:r>
              <a:rPr lang="es-CO" sz="8600" dirty="0" smtClean="0">
                <a:solidFill>
                  <a:srgbClr val="FF0000"/>
                </a:solidFill>
                <a:latin typeface="Agency FB" pitchFamily="34" charset="0"/>
              </a:rPr>
              <a:t>SE ESTABLECIERON LAS INDULGENCIAS:</a:t>
            </a:r>
            <a:r>
              <a:rPr lang="es-CO" dirty="0" smtClean="0"/>
              <a:t>								 </a:t>
            </a:r>
            <a:endParaRPr lang="es-CO" dirty="0"/>
          </a:p>
        </p:txBody>
      </p:sp>
      <p:sp>
        <p:nvSpPr>
          <p:cNvPr id="4" name="3 Rectángulo"/>
          <p:cNvSpPr/>
          <p:nvPr/>
        </p:nvSpPr>
        <p:spPr>
          <a:xfrm>
            <a:off x="0" y="1412777"/>
            <a:ext cx="5436096" cy="5632311"/>
          </a:xfrm>
          <a:prstGeom prst="rect">
            <a:avLst/>
          </a:prstGeom>
          <a:solidFill>
            <a:schemeClr val="accent3">
              <a:lumMod val="40000"/>
              <a:lumOff val="60000"/>
            </a:schemeClr>
          </a:solidFill>
        </p:spPr>
        <p:txBody>
          <a:bodyPr wrap="square">
            <a:spAutoFit/>
          </a:bodyPr>
          <a:lstStyle/>
          <a:p>
            <a:pPr algn="ctr"/>
            <a:r>
              <a:rPr lang="es-CO" sz="3600" dirty="0" smtClean="0"/>
              <a:t>La doctrina de las indulgencias, se enseñó que por medio de pagos hechos a la iglesia podía librarse uno del pecado y librar también a las almas de sus amigos difuntos entregadas a las llamas del purgatorio. 				</a:t>
            </a:r>
            <a:r>
              <a:rPr lang="es-CO" dirty="0" smtClean="0"/>
              <a:t>								</a:t>
            </a:r>
            <a:endParaRPr lang="es-CO" dirty="0"/>
          </a:p>
        </p:txBody>
      </p:sp>
      <p:pic>
        <p:nvPicPr>
          <p:cNvPr id="94210" name="Picture 2" descr="http://t3.gstatic.com/images?q=tbn:ANd9GcRdILk7XhLcC6yRgIc-IHaoGiXQ65G_ENplmjMUg-XGfw8HZCRYqg"/>
          <p:cNvPicPr>
            <a:picLocks noChangeAspect="1" noChangeArrowheads="1"/>
          </p:cNvPicPr>
          <p:nvPr/>
        </p:nvPicPr>
        <p:blipFill>
          <a:blip r:embed="rId3" cstate="print"/>
          <a:srcRect/>
          <a:stretch>
            <a:fillRect/>
          </a:stretch>
        </p:blipFill>
        <p:spPr bwMode="auto">
          <a:xfrm>
            <a:off x="5580112" y="1556792"/>
            <a:ext cx="3024336" cy="2520280"/>
          </a:xfrm>
          <a:prstGeom prst="rect">
            <a:avLst/>
          </a:prstGeom>
          <a:noFill/>
        </p:spPr>
      </p:pic>
      <p:sp>
        <p:nvSpPr>
          <p:cNvPr id="6" name="5 Rectángulo"/>
          <p:cNvSpPr/>
          <p:nvPr/>
        </p:nvSpPr>
        <p:spPr>
          <a:xfrm>
            <a:off x="5508104" y="4221089"/>
            <a:ext cx="3384376" cy="2554545"/>
          </a:xfrm>
          <a:prstGeom prst="rect">
            <a:avLst/>
          </a:prstGeom>
          <a:blipFill>
            <a:blip r:embed="rId4" cstate="print"/>
            <a:tile tx="0" ty="0" sx="100000" sy="100000" flip="none" algn="tl"/>
          </a:blipFill>
        </p:spPr>
        <p:txBody>
          <a:bodyPr wrap="square">
            <a:spAutoFit/>
          </a:bodyPr>
          <a:lstStyle/>
          <a:p>
            <a:pPr algn="ctr"/>
            <a:r>
              <a:rPr lang="es-CO" sz="2000" b="1" dirty="0" smtClean="0"/>
              <a:t>La Biblia enseña que la salvación es por gracia: </a:t>
            </a:r>
            <a:r>
              <a:rPr lang="es-CO" sz="2000" b="1" dirty="0" smtClean="0">
                <a:solidFill>
                  <a:srgbClr val="FF0000"/>
                </a:solidFill>
              </a:rPr>
              <a:t>(Efe.2:8, Juan 3:16).</a:t>
            </a:r>
            <a:r>
              <a:rPr lang="es-CO" sz="2000" b="1" dirty="0" smtClean="0"/>
              <a:t> </a:t>
            </a:r>
          </a:p>
          <a:p>
            <a:pPr algn="ctr"/>
            <a:r>
              <a:rPr lang="es-CO" sz="2000" b="1" dirty="0" smtClean="0"/>
              <a:t>Para salvarse de nada sirve el dinero o las buenas obras, lo que vale es la fe en el Sacrificio que realizó Cristo por nosotros. </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80"/>
          </a:xfrm>
        </p:spPr>
        <p:txBody>
          <a:bodyPr>
            <a:normAutofit/>
          </a:bodyPr>
          <a:lstStyle/>
          <a:p>
            <a:pPr>
              <a:buNone/>
            </a:pPr>
            <a:r>
              <a:rPr lang="es-CO" dirty="0" smtClean="0"/>
              <a:t>4). </a:t>
            </a:r>
            <a:r>
              <a:rPr lang="es-CO" dirty="0" smtClean="0">
                <a:solidFill>
                  <a:srgbClr val="FF0000"/>
                </a:solidFill>
                <a:latin typeface="Agency FB" pitchFamily="34" charset="0"/>
              </a:rPr>
              <a:t>SE ESTABLECIÓ LA MISA:</a:t>
            </a:r>
          </a:p>
        </p:txBody>
      </p:sp>
      <p:sp>
        <p:nvSpPr>
          <p:cNvPr id="4" name="3 Rectángulo"/>
          <p:cNvSpPr/>
          <p:nvPr/>
        </p:nvSpPr>
        <p:spPr>
          <a:xfrm>
            <a:off x="323528" y="1412776"/>
            <a:ext cx="5400600" cy="5262979"/>
          </a:xfrm>
          <a:prstGeom prst="rect">
            <a:avLst/>
          </a:prstGeom>
        </p:spPr>
        <p:txBody>
          <a:bodyPr wrap="square">
            <a:spAutoFit/>
          </a:bodyPr>
          <a:lstStyle/>
          <a:p>
            <a:pPr algn="ctr">
              <a:buNone/>
            </a:pPr>
            <a:r>
              <a:rPr lang="es-CO" sz="2800" dirty="0" smtClean="0"/>
              <a:t>La institución Bíblica de la Cena del Señor fue sustituida por el </a:t>
            </a:r>
            <a:r>
              <a:rPr lang="es-CO" sz="2800" i="1" dirty="0" smtClean="0">
                <a:solidFill>
                  <a:srgbClr val="0070C0"/>
                </a:solidFill>
              </a:rPr>
              <a:t>sacrificio de la misa</a:t>
            </a:r>
            <a:r>
              <a:rPr lang="es-CO" sz="2800" dirty="0" smtClean="0"/>
              <a:t>. </a:t>
            </a:r>
          </a:p>
          <a:p>
            <a:pPr algn="ctr">
              <a:buNone/>
            </a:pPr>
            <a:r>
              <a:rPr lang="es-CO" sz="2800" dirty="0" smtClean="0"/>
              <a:t>Los sacerdotes papales aseveran que con sus palabras podían convertir el pan y el vino en “</a:t>
            </a:r>
            <a:r>
              <a:rPr lang="es-CO" sz="2800" i="1" dirty="0" smtClean="0">
                <a:solidFill>
                  <a:srgbClr val="0070C0"/>
                </a:solidFill>
              </a:rPr>
              <a:t>el cuerpo y sangre verdaderos de Cristo</a:t>
            </a:r>
            <a:r>
              <a:rPr lang="es-CO" sz="2800" dirty="0" smtClean="0"/>
              <a:t>”. Con blasfema presunción se arrogaban el poder de crear a Dios, Creador de todo. Y muchísimos que se negaron a ello fueron entregados a las llamas. </a:t>
            </a:r>
            <a:endParaRPr lang="es-CO" sz="2800" dirty="0"/>
          </a:p>
        </p:txBody>
      </p:sp>
      <p:pic>
        <p:nvPicPr>
          <p:cNvPr id="24578" name="Picture 2" descr="http://t0.gstatic.com/images?q=tbn:ANd9GcQqE3xiuX3Zxvl9OB_g7d9C0J8-R-bfRNW4l4IrrMa85o47ZZRH"/>
          <p:cNvPicPr>
            <a:picLocks noChangeAspect="1" noChangeArrowheads="1"/>
          </p:cNvPicPr>
          <p:nvPr/>
        </p:nvPicPr>
        <p:blipFill>
          <a:blip r:embed="rId2" cstate="print"/>
          <a:srcRect/>
          <a:stretch>
            <a:fillRect/>
          </a:stretch>
        </p:blipFill>
        <p:spPr bwMode="auto">
          <a:xfrm>
            <a:off x="6012160" y="404664"/>
            <a:ext cx="2808312" cy="3145136"/>
          </a:xfrm>
          <a:prstGeom prst="rect">
            <a:avLst/>
          </a:prstGeom>
          <a:noFill/>
        </p:spPr>
      </p:pic>
      <p:pic>
        <p:nvPicPr>
          <p:cNvPr id="24580" name="Picture 4" descr="http://t1.gstatic.com/images?q=tbn:ANd9GcTpR1JwMs2vY8wgGO15Y4EPu6AYs-3SPOk40_Cnx9mCMG6cxCkwag"/>
          <p:cNvPicPr>
            <a:picLocks noChangeAspect="1" noChangeArrowheads="1"/>
          </p:cNvPicPr>
          <p:nvPr/>
        </p:nvPicPr>
        <p:blipFill>
          <a:blip r:embed="rId3" cstate="print"/>
          <a:srcRect/>
          <a:stretch>
            <a:fillRect/>
          </a:stretch>
        </p:blipFill>
        <p:spPr bwMode="auto">
          <a:xfrm>
            <a:off x="5940152" y="3573016"/>
            <a:ext cx="2952328" cy="289406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 to="" calcmode="lin" valueType="num">
                                      <p:cBhvr>
                                        <p:cTn id="7" dur="1" fill="hold"/>
                                        <p:tgtEl>
                                          <p:spTgt spid="2457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576064"/>
          </a:xfrm>
        </p:spPr>
        <p:txBody>
          <a:bodyPr>
            <a:normAutofit lnSpcReduction="10000"/>
          </a:bodyPr>
          <a:lstStyle/>
          <a:p>
            <a:pPr>
              <a:buNone/>
            </a:pPr>
            <a:r>
              <a:rPr lang="es-CO" dirty="0" smtClean="0"/>
              <a:t>5). </a:t>
            </a:r>
            <a:r>
              <a:rPr lang="es-CO" dirty="0" smtClean="0">
                <a:solidFill>
                  <a:srgbClr val="FF0000"/>
                </a:solidFill>
                <a:latin typeface="Agency FB" pitchFamily="34" charset="0"/>
              </a:rPr>
              <a:t>SE ESTABLECIÓ LA INQUISICIÓN:</a:t>
            </a:r>
            <a:endParaRPr lang="es-CO" dirty="0" smtClean="0"/>
          </a:p>
        </p:txBody>
      </p:sp>
      <p:sp>
        <p:nvSpPr>
          <p:cNvPr id="4" name="3 Rectángulo"/>
          <p:cNvSpPr/>
          <p:nvPr/>
        </p:nvSpPr>
        <p:spPr>
          <a:xfrm>
            <a:off x="0" y="1268760"/>
            <a:ext cx="5436096" cy="5539978"/>
          </a:xfrm>
          <a:prstGeom prst="rect">
            <a:avLst/>
          </a:prstGeom>
          <a:solidFill>
            <a:schemeClr val="accent6">
              <a:lumMod val="20000"/>
              <a:lumOff val="80000"/>
            </a:schemeClr>
          </a:solidFill>
        </p:spPr>
        <p:txBody>
          <a:bodyPr wrap="square">
            <a:spAutoFit/>
          </a:bodyPr>
          <a:lstStyle/>
          <a:p>
            <a:pPr algn="ctr"/>
            <a:r>
              <a:rPr lang="es-CO" sz="2800" dirty="0" smtClean="0"/>
              <a:t>En el siglo XIII se estableció la más terrible de las maquinaciones del papado: la </a:t>
            </a:r>
            <a:r>
              <a:rPr lang="es-CO" sz="2800" i="1" dirty="0" smtClean="0">
                <a:solidFill>
                  <a:srgbClr val="0070C0"/>
                </a:solidFill>
              </a:rPr>
              <a:t>inquisición</a:t>
            </a:r>
            <a:r>
              <a:rPr lang="es-CO" sz="2800" dirty="0" smtClean="0"/>
              <a:t>. – en ese tiempo – “</a:t>
            </a:r>
            <a:r>
              <a:rPr lang="es-CO" sz="2800" i="1" dirty="0" smtClean="0"/>
              <a:t>Babilonia la grande "</a:t>
            </a:r>
            <a:r>
              <a:rPr lang="es-CO" sz="2800" i="1" dirty="0" smtClean="0">
                <a:solidFill>
                  <a:srgbClr val="0070C0"/>
                </a:solidFill>
              </a:rPr>
              <a:t>fue</a:t>
            </a:r>
            <a:r>
              <a:rPr lang="es-CO" sz="2800" dirty="0" smtClean="0">
                <a:solidFill>
                  <a:srgbClr val="0070C0"/>
                </a:solidFill>
              </a:rPr>
              <a:t> “</a:t>
            </a:r>
            <a:r>
              <a:rPr lang="es-CO" sz="2800" i="1" dirty="0" smtClean="0">
                <a:solidFill>
                  <a:srgbClr val="0070C0"/>
                </a:solidFill>
              </a:rPr>
              <a:t>embriagada de la sangre de los santos</a:t>
            </a:r>
            <a:r>
              <a:rPr lang="es-CO" sz="2800" i="1" dirty="0" smtClean="0"/>
              <a:t>.</a:t>
            </a:r>
            <a:r>
              <a:rPr lang="es-CO" sz="2800" dirty="0" smtClean="0"/>
              <a:t>” Los cuerpos mutilados de millones de mártires clamaban a Dios venganza contra aquel poder apostata. Se cumplió </a:t>
            </a:r>
            <a:r>
              <a:rPr lang="es-CO" sz="2800" dirty="0" smtClean="0">
                <a:solidFill>
                  <a:srgbClr val="FF0000"/>
                </a:solidFill>
              </a:rPr>
              <a:t>Apoc.12:17; 6, 14-17.</a:t>
            </a:r>
            <a:r>
              <a:rPr lang="es-CO" sz="2800" dirty="0" smtClean="0">
                <a:solidFill>
                  <a:schemeClr val="tx2"/>
                </a:solidFill>
              </a:rPr>
              <a:t> Nota: Los 1260 días fue el periodo transcurrido del 538 al 1798. (Día x año Eze.4:6)</a:t>
            </a:r>
          </a:p>
          <a:p>
            <a:pPr>
              <a:buNone/>
            </a:pPr>
            <a:endParaRPr lang="es-CO" dirty="0"/>
          </a:p>
        </p:txBody>
      </p:sp>
      <p:sp>
        <p:nvSpPr>
          <p:cNvPr id="23554" name="AutoShape 2" descr="data:image/jpeg;base64,/9j/4AAQSkZJRgABAQAAAQABAAD/2wCEAAkGBhMSERUTExMWFRUWGR0ZGBcYGBocIBgfHx4aGB4dGh8aHSYeGh4jGRwcIC8gIycpLCwsHx4xNTAqNSYrLCkBCQoKDgwOGA8PFykcHBwpKSkpKSkpKSkpKSkpKSkpKSkpKSkpKSkpKSkpKSwsKSkpKSwpKSwpLCkpLCkpKSkpKf/AABEIAO0A1QMBIgACEQEDEQH/xAAbAAADAAMBAQAAAAAAAAAAAAAEBQYCAwcAAf/EAEMQAAIBAgQEBAUBBwEGBQUBAAECEQMhAAQSMQVBUWEGInGBEzKRobHBFCNCUtHh8GIHM3KCkvEkQ1OishYXNHPSFf/EABgBAQEBAQEAAAAAAAAAAAAAAAEAAgME/8QAHxEBAQEAAwEBAQADAAAAAAAAAAERAiExQRJRYXGB/9oADAMBAAIRAxEAPwCRpLcEXBAx9zmTLWjBlPg1ZU1HYcuf0541V8rUpifmBN8eXXUvqUoi15v/AJ6Ya06FPTKEnqDy/rgB6p+dlGk2Bi3t7YLoqIJm23qOmEN9KmYNhYWwPw+przapVJenB8pkLGk8geVuWDqFMGYm0/frjRVyPw3FQGOQMH0viI6r4KY66uUqopJMUdT7TH8Q3nkQd9+WAqLvEOuiopKsB2tjGlXrUX+Mr6+ZDXB6yDz9ME8Zz3xX1xp1KmoctUXwIszTybcv8+mACfMCI/T2+uDKxPIXNv74wo5IwSbR98Ib1zzAXPO+BMyVJOnn+cE5SmJgj+30xsrUBqm0el/piQHKqFMxcc/b3n0wc9MlgxPK3O2CMtwh2XUF8vucPfD3BCWDuIAI0gm55j2GDThTkmYSAYBseVt4HQYtOF8MPwgWJlgD6DlPtjdm6FCmVd6azMTG3cj3mTg9m2xzt1uRqo5cKIx5gME1KgAxrp1FIm1sDQeBjx7Y2DMidrHbbGdZlA2v6Yk0AY8sDBFDSbaRPSMY1iqmYFt7cu3fEmkHpj5UeBPcfcx+uN2YUaGP6YX8ZkUjG9j9CDiFL+NKDWgqfljccxBAwEvDF1Mfhi8EhnmIsDbBXEuIG9XRvGlSNhcCfUYCp55lZYHnqWI32+aBvbG4y9nqAIDNoMk8vScewZnOJLTVDoDBpi20Rj2JYR8NznkYMTI2nGb5tHTzbDkq333MmN8KqPbt98b2KafmGwk3PISAI/mB9sODWHEqwFKYlpBCSLC42Gw7YEyuepjSdJ3giLD0nGGdpWJJCgwJAtuT1mcbVyaEeU6mkHYkx1kRz5G9sa+A6zdCNl57iL4V58MwJmw2/v8AjDqso0g73HphPnX8pjcyefXBE2+HeHvmQV/gSC7m+m94HMxJjscUPF/D6U6CogVqp5ubnTvpC2i4t98R/hnxk+VqGk0GjUcF7XUnykgja34GLjjuVURVNQAQtNbfOJ8oUc2INwIiJ2IwctlMzEZlsrpUtPP/ADfHxXYnTEybd+2G9fLEj4gU6GMSRbULH05euFXE6jlQVZSoBgCJHXGpdFbsxkqibqQZ59cMeB0lUxUAOo8xzNsBeF6r5lW1sT8Oww5z4ChEgCbAA99/+Inn2xm/wqX4KwAIB6f2wRQogYklLqyst4IN/wCKOX0nFLnM3+7Pwiuq3zGInc+oHLGGgPGAKmubqogevM/XG/huaNSipmGHlPO46cr2wA1CsUIU0WG0Q8kdbxjGmjUAVpsCZV6gOwE7Lz1EfphBnUqVSNm1RayexPuYxnrqgDSh/wBRIW47YDzKVHIqUSdDCEIYj1nnvO+BK2SzgYxVO22o/wBMBNFq1JurdvKmPPmqhtDE/wDCpj74U0spnA2k1GbeDq25xtj61PNb6nsf5h/TFiOFzVVYgHqRC3+841HOVASYjl8n66owkbMZyCFdgR007d7Y1pUzwDeYknrpM+kjFi04fipDBOTGD5D+ZtjLxJUimV5Ff8+2NXB6FWpqNa0RHlAm8naOgvjLjtIu6KLgi/pvi+r4X8fYMNQ2DKOxiL/WcLyYZTJFql/bDfN5MEKp8qhpPtyGAmyyFkJk/MG7gxEd7nGgLzOUd6dLSJgGft0x9xses6qoQEC9iO9tu2PmJECZEPS+KAVKEDswNrdCDhNnaZCdLj9cXuToFaFRaqf7sGwO4A1WjCelwekqaqo1tUlp5AQpt0EkAehxTkMTvFaMZUEwZIg77TPvjSV0mhTk6vLrsBeSREfMPNv/AExU8R8HipSNVCKUjVp5WEXjnuZvuMKOE+F6lStTYuqqI0FjyAlbbjVE41LMGH+eywFImCGQhSBzvb84max0gXuZt/zH9cV3Hswy0yrKqtqGxJWJNzYEXHp3xC8UqVkIiooHPSgG5IiSCTi4qpvOUTrbpO+9z/2GKXKcVqBsujMXNLQUHS8x3MfaOmNPhTKVM9XFMsNGjU5KLZRAtA3kgb88dLp+GqFOGpU1WqvyMdTQYtqvf9OWHlyk6UlKePcTp1aQEMrKbDSAL2IY8gO2I98m5Tym5Jm/M/5thlxrVTzgBgKxIcAhgCfMI9em+JgZqpTbcgHce/Q84OKRVU+FlGW1hiSWYbXEXmec7YMz8lizDe83sOna2J9K4chgTEG5EEXt3254Ky9YgAEkzz9PXBYtWeQy7rSWQzWm146RA6RjBqD/ABR5SUO9iNIjf1mPrj5wvOFAFZAUmARMieUTtOHlJQbwdzszch645thUp/DUsFMxYRueQwBSyjB11XZzJeNv8/GHPxrT5v8AqOPpcn+b/rbFqeySBaAB5MYjlebY+1HGoE3mTHXblyvglj5RHfczhRn86FrKSNRCMYG5tyHOCBgRiaiopqOwAvf+nM4Dy3GqVTyKxBJkarT3EfjCHNNWrN8RvlmImAB06Y0vQUKLqY/lMmI9ibzhwWqSu0yYjcTO4No+vLGdGkTyk9f0xM5LiZbWrNqC6SDsSdUAGduuKXhuaLKGnmR2MEgEdjvgpYZrPCi6oRZlNxyMxhatYgliSzfxMTEdI7Rhtnq8MABJib+v9cDnONJAUWP8x6TzwoGM2SSIHSCY+t8ZJnTtAB7DDClVJUmCpHcHBGofpy/pi1FFHNsJ1QPUfi2PuGRpL0+oH/8AOPYE0rV1o/M6SLc7f2xzqp4jqZVvhaBVRY06psIkAMOV5gzip4DXIgTYnb/P8tiX47pfN6SJGv06kx98b4i1Q0OLV82lJWHwkrMKTKoPlAJMSb+ZYM4pKuSCOm8KJ7liywfopGBchXIpK4QaUFlI+bSZAB5MoB98Y8Q8W0AghpqE/KQZEGTPIc8Z9M8Hcd4SMzS0TDwQjd4nSexMem+OTcZl11Gfkg9746/w7NLVT4imUbY9xG43Vh07DcGccy8dZQU6jKCBeSAdryOXQ/QY3wZpv/sky0Ua9SLlws89IEx/1MD3tinai1aqULlFQDXpN3mQBP8AD1PPbAXhXLrQyFJaRh3T4jPEwWvPsIAHYb4F4ZmWpvV0h6imBqsSzXBv7x74ze7pnRlx/glOplzRTSkspAX13/uemOT5iQRqJ1QPef8APrjoGa4u/wAQkgq+5UiNtgOwECe564iOLr55MAwLfU43wZ5C+G0/KSJv5fpB3/Te4wYtQowZbabjY9jv640eH6uqgwJMTA7mAbd5g94wY6nTDC4YyZ7CB0jmPXCjPhPE11qHBALegk7XHIH9MWdM8/X8YgMvlzoBIgGN++2LrItqpq3Y/iMc+TUZLj6wjGnI1fi0hUUQCTv0Fj63nGxv++MkbQqAKJ5z+cT/AIkIna+mZ+2HVJvKvSTP9MKOK5cMIJ0iIn12j3OGJOrkKtefOzaYAUGLQSAJIAgL9cCcVyFWgEZWeJ5wVPdTO30xU5fRQUTq+afKA2qVZRI6WOxsTiZ4xxdtCaSCBfTBGgAARud2LXnpjc1nDHhWaikrsNJZtoF4/Q6gb4raDCFAIAgQNhHKOmIrNN/ul5gLqHRmh7+zAe2HnBa7DUsnSDb9R+uM2GGedUfFE/yz63MY86D+uMag1VVM7rB+pwPxPMgKwUnUpDRM+o9LxGAi6PyH/OeMtc7YX8SzZp+Vd7fnG+jW8pPMb/ScCF03jcjHsYVzpgA7W/H649iScpUzTYKRpZZPYg3Ee84lcypOdU2j4g1ehJU/nfFRXzmtKd5ZSwnnECJxLcaYqzzuCf1x04s1QZ2uyslHL1WNRzpZd1AH8c8iABt0wVwXhlOnWanGorplmF2m59rxGFXgBGrlqz3amBTU9tyfXYYrMjQivVaIEb/8Jj23wX+KTQPGMx+yg1KYvVJplLwTvqA7CRbriQ49kGYE1HUVGJYsbTzgbi+14uI5Yo+O1fiulUf7sNpTuLan95I9MSnHKkI2q5usdgYjDxVNeBeIWq0FoR8P4KAVv5mVRsv8sgAHnM4sfC+RVcuhIGo39CCR+f0xz3wFlnqCu4YWQU/NedRgiRdQALb46Lw3PeZkZfhvOoIee0lDswm/vg5ni+eIcmrZeowHmAJt2mRfqDH0xyLNEsep9d4sAZ5xjqPiTPinRrydwVUdSwX8C+IXhvhU5gF9WhQ0SBqi2okwRpA69ca49Rmm/hTwyz5UEOgLtrAJIIHy3tF4xjn+GVKVmUr69J2HI3nbvjbk+JPRVKdOur+bSPLIMkQRzB68ufXFySsikQCGGkA3kKL/AFJ+2M24ZEXw7KGoQgMDc+g6exxZZSmAoUCFAIA7dMJc5wk0aiNSkoTt/L2B6QbThzTc6QRzkT2/7Yza1I15etpHwaKCEBMsxiTfTYSZnCTO8TqU3dSSYhmBAHICB1WdsOK2bUeXTc8gYn/PXE7ncmdZX3JNyR0mdsUSnyecBoB9wZPuTse84Q8YzOl1AMiV95IP6C/qMCcEzRV2pEwhYH32/H3AwNxbKGmwcf8AlsDuDaZEx3xqQaaUahddOqGCson/AEljPYwTPvhXQ4dS1qHn/UBBIAuSTtsD3J6YwyGf813AblO0tdj28s+5GPmTqVHV6gTUzkIB1m7R08oj/mwgp/bGNckwC9QEi1rz9hbHQsjkilDU1r6ukAkST7Yh/wBj15pFRb65PW28TANpjbFrxriKtQekwZC4Fj01L6weUROLkY2UcwKximfkAbXy3PLc7H2wn4nnW1KQJJYHTFyJnze14w48MZdVokfxBvMBuOgI52/ycG/uoJAWNySI53nnjH0kPEqnnY77SD354z4bmFNRlNgbEiLEyB/XGzjRDUyVVpBnWbCBMgTcix2ECMSeRzhRzPWfcwPxhk2Cq7N5tlbS1UKALFlF+sX2Fr49iP4rmmqVCQ0dhyx7G/yNPMnlJ3toDT6yLYV8ay8Goxvqm3cbfnFTXq+Z0Agkq3/KfKT9Rie4vUnWh3DN+JBxmemi/wDZxS00gkQSWZp9o/8Aifrh9SpLXqVEB/dHUSAfnBbY89Mg9LDCDwT56B1MdOsppHTQWI7ScVh4FQgfuheJiZEDkQZGC+mFnEadMoQQAKasCOhKwIxzfjdEsz3/AIjt3xd+JsuaVJZqSG3BHmHfVuwBkQ1774jagL6akXYkx6W6XtjXFmi/9ndTTSzK8wQ0dYBP6Y6JUSm6QxAAuGkDRadQPK32xynwtnClWuu1gfUagv4Y4teAZc1p1tNFSDH/AKhAC3/0CJjnbByna4lvFSGo16lRjrYgUhEeUkAuB3A9vcYjxn2AABI3Bj158tv0xdeNQBlFLfMlZlnmQS5I9LA42eBfDVNUWtUUNUIJCmCEHWP5rjDLkVm0J4G8LDQMzUJnWCixYAECTPMnl2nDKrnBqUyZp04WBcuxO/oDOGfFqgpI9Sil9ILJyKkxKjYNIwP4cWktPWGDuVlniAnUf6QNp3OM7vZnTTT4i1OmEYwSYXVHluFBv2Db4Pr5ysJdCKiXI0c15W0/cGMRnivxAtQA06cyCC7dJ3UbC35xR8FbM1Mqq6AQy6ZlYjqTMgRGwxYtCZTirZzMaNIXSJB7Wn84acQqUUQ0mPmJ8sDp/NfbsZ5Wwn4JfMVaogJSUoALTJufsTGF/HswXrlluixfkTAn9MObVr7SQEuwJksY9tv0w7y9UHUaik0zYgWMd99/vhLwkVFBWmQS28STHaNrThi1T4iimvWI5i0XHWThrOtOeyNF31UAyqYlehvYSDjdnamnLBEAlGsSYN+dvW5ODc5wX4SlFRjpEtUZwAeijuYIj74TZrNhsqKg/iZpEbMGmPSB9MRL+G0Xq5qkpHmDamY8gIJ27D74oOK1moVGqKq1GYDTIhVk7wLsxO17CcYeE+Ek0zmnJHlIX6wSfawwdxyiigkiWJDAclIsC3I+hwXumeNfB0qIuuZq1mO40hFBiYFrkEzfYYIzvGTSIV41kyNNtQ3OpZlTiQ4p4ur0nCrV1bSYUqLzCgCCO+KPjlNBVcUlAZDLMReSo59IIMme2LBpjk6LtSEpBIIDdATOpvsI9cQlZBSdlJIgkEDlBj6YacY4k9GkCtRlexADNbbvfGvP8OAqXJ1karwS03nucMmKhMvw7UTFQcrkRNu3SMexpqU0ESWn0/pj2NMuhZrLKKgqcwCLdDe/3xPVsr8R3gXMx6xb84acV8TrSzgy1SFpmmCG/wBTExJ5KBb78sLcxWFA1TqGpAYGoTcBRbnuDjEbpjwrJihRpAbftI958s4b5/iZFenQQiSZcxMLvHqQMR3hvOluHVAW1GlWBWdyBpYx1v8AnB2dz6jNVaiMGUsrqw5ggW+kjBYtb/EtLWlRupVAOwDGB9cKafDdVCiQR5BU1W9CB9MUvFssHpoBGkNI7yIwsXIlDpGxRx7gAD8jFvSsR+RyCpmzI+YEz2kW2jff+2LTw08U2nmxPtJj9cJTktUGQpCghjf5pP0kYZ8Oy5FCoFqSALHSIEeYgdr41bojV4yh6dGmLlq0kdZ1H8HDngWZC0gTElyD2BJj2kYk818T4yMxBgkqQIuoWJHLcYO+MBT0x8wDKd7hjqHuGn64znRUXFGIMwJI0HeGWQbHkcT1HhVOidDEEsC4gkahPysP5hzGKbK50GEfpY7giAYPpjRxLhSVFgxvOsElkImGA5jkewwaUp4j4QfiOBsNAFv5hyHscWXDP3WXpL0ST/n0wmqZk1dNOooWtA1EbHSRDL1BBwY2aLa7W1QR26elsVuhs4ZkRRWq0fM5I9P+5wv43XABElrToG07chPI4aZqvqA2AVdRHoR9onEvUYtUH6TyM/XDFWnh+eKBWCiGuDA1A9J5jDJM4orI73BjVFptO46dcE5Xwo+hdTIn8oMkzymNudsC8N4MazhNagK3zTJ8t/KO4Bgnoca2DAue4pR/eKC4CwtJdR841EszzYm+3QY053JacmtIErpWZtMtJv7RbDLifhA/F1KNSkxc/KAZJeLc+W84wq8co/tT0a4kKRqZNiQB8wNwBMGMX+lVTlqK/CQHcUwItzA5bj8YkePUKb8QRquoI9Iws7upK6AeRLCMNOP+IdC6MvZYHmUESCJAXnGnniXrpTqUQxedDbliCC0sJJEE2M8jp7wM8YbfgLi/Cg+bSjTOosVUkgDSxNwYPKd/6YtuOinRd2hyfhAgz5SR+7VSsXmJxzOpQdn/AHQZun+r6CT1m+LutnD8Om2YqS4ATXADKd5IIgifc9cb5RmVIcWzbMzE7mB6De/c4o+MEGsq1SQNKlT/ACnSoIPb8HAPF6eswTqI2Yx6jpY9MHDPJm1n/wAxY1D339IM4UHq0wI8xjlHmx7DfhvCzUWQNuluu849g04XeIOJ/Eqa6lNPipICkSqDkGP8ZF5m0zFsLjWfTTo1WV2MlSIJW8xNpB3jA/FGFwN2H5v/AFwky2ZZaoYG6qYJ66Scak6Z1W0RQZdFEsulSVUgaqpF3IvYkXjmAegxi2RanBaCr0xVBBmzXE9DGFfB/wD8imxNmdXBiSDqvsJtcdL4p6mSK0aGYA1IEVHG+k0yVE9FYADpPrgvRilbJStOZUgLad4A3354zbKgkkc59iQP1GN1Vw5V1OoNdfSJ/XGCI2ontEe8zji2Q5jh0U2XfSYHKV3IOGdDKf8AhiIuVxszVKA6jmf8+mPUs1FFDF7LfrMf1wos4pw4sA6i3xCxIvAKqJ+onHuD5IPTiPkcrtuDDW7TzxRIEFgBBkwOmxwMmXWjSUWAWJPod/xi0MM9RBm2wH1uJ740cFyNy6yCZsWJHMT2+uD3U3mDqIjl9Z74zyL6RHKTb/pGAk/EgCVMKXp1OVtSsTqU335+sYPr0bMBcnzL0sfzBwBxjgzVCGkg3FojeZJOGi5RlUSxZhN+tjOJE+cqR5h/FTSZ7k/0wHwKP2lfce8E4acYpfu6lr6Y+kQR7nCP4jI5KgAqZE2uI/J+041PAYcTouMwpLgTpjoRrd7+mmPfCHwRmnOYcKW+QmPRgf1I98OOIZkVEqV4PlSV1SCNaGlpjn59J9jhH4Rb9+43aQAAATpEzANibTG+NTwU/wCNcVqqGUVNP8RUAatRt5jAAMAGRiN4JlkqZunTqHyMfNvLAcussbe+G/izMVPiuoBAEQD2Am3LmY5bYnuAh3zNJaZ85cAc/UmdxAnGpOhb26R4oVHUwANMQy7i+wHNQoPuRthF/wDTVbSzalam6wDb/SyPBWZkjcmxbBPiB6lMsGhywbzaoUAyBAiZEnfmT64+eDONu00nvSp6QGJ2BIgGd9rdp7YxOoetB+FfChar8QtZQJi7HVyGqy877D6Yw8YZD4LlVqGohFxuUPRrRtcHfrGLLIaab1UspgPJMeU8gf8AS07bahiV8UstRXSkPKg1krzMi55x+Znngltp+I5cySVkwQIPtI/AGDPDlYLnKc/IzaWkHZrXje98KgfO3W83/wA5fnDXgVDXnKYAF6gA9d/zGO1YdKo06aSNai5t5yB6QMfcC1OFVl3G5NwRfHscW0HnMv56driJ7Eggg/8ANOFXxJMGNIDKB/7ST/nLBOazJYuRvOoSefP+uFOYqTpjaI+/9cdo5nPCKbEqikEpU1KIuQfm09wMXeT4k1OgEojUTrcSJBQs7D6DljnHA86adUmCDpdfqpX9Zw1p8eX9lqSpGkinKsQwJ+WDOx0kkbYOU1qG2Z8cVBWXSVFNSAAsaCL94xfZHNpUUOpFx9O1++OQZrhgCGLRMwZkxMyd5GBeBeMq+VdQHY0g16ZMgjnA5HuOeM3hs6X6z11pcwC17AkSekHAlZCBoNtDzIBuOU98MVamaaMoZlIDKVuSD5hyxo+CSWbQZO6khT78scmxPDKBNNTFwDHuScbao1K4NisD6EExhNW42in98VW1lFXUbG1lHtc4+8M40tRwAwCloBaNRsQLAzudzhxHVZgJn0/z3xhlVUT5rttvIt2woz9WpSfysrIbhWloO5HlJi+Na+KnQ+ZqZtZAjqfqbyT64sSjzdRLqwBtMdY7W5x+uADxYqoJhyx8igGbj2n2sBgbL8bovqdldCRDFl1CByGm2/bAPHa/mSopkMogfLt/NEE+gIxYtOqVOVLV/hLIkgGwEi5Mx9MR2Sr0Wqu5JJB1DUPK0EWPNVI2YiJ3iLueGVfjq1OtTQU41bFROoRziJvbpid8ZZMUXV6Uqb61t5dxy6jcGffGpPgp9nXL06gZGBLU2JJkMhc3BHIC3aYviLavoqsY3Ox27T6Y3+Es0TXq0ix0PRqrHIW1D3kAYT8SzE1CY9uQP98bkzpi02bipqHQ155mbmfx64bcM4Mclm6VWo6lfOYG4sVFzAO+/S+EHA6IqZhNUkCSYuSB0+32wy45nahqBGsqbCPlm8TzjacV/hNM+9TO1ylPzDoJ0rFrnkoHPn9sMshwf4dE0FU6lDGof9ZMD/2iw6YdM9PLUiFC00YqF0jYEXPUnc8zjTwzOLUdgo0oHDo0Rq0jS3K4kzJvc452/wAaxM1M6xp09V2paokTqBiFbnHLtAjbBQza/s9ZSNJqIWUmZuVMX3EAweoOMMtTVswqsPJVJA7apEj0YYJ4qw/Y2otHxKThR10klvXqD6DCK57nKUVKkdPzGN/CzGZUgmAw5/52xqzhl3MH+EH7D9MbuB1IzaMLxUB7GDjr8ZX1LOkKCzWNhedt/wAjHsEZ6oKrA6RZRa9rnHscW3Mlqj5WN7j0O39MU3grIZVsrWTM6RqfyvpM0xAuGiFvyNjie8V0wM3VZRCkg26kAmPc4deFU+LRZmdZDaSIIJsCJIte5E9MdeXjE9TnF+CGi5+FU1hp0R8zLtJGy97430OHGoxoU0n41NKg5kMF1T6fMO04pc9QqO9Isx0huuojUbyYgWkkHBeRYUMwy06ZKRTAM3QSwBM3iN8H66OI/P52crTlipDQxgkNA0giNsIc3RQ3R5vsZBH17+uLrxjwgirUfUqAmFEwO5M2F5tywp8KeH6OZqulaoGtY0wN5uXJtAEDY741LM0VUeBvEIXIAMxHwm0ybCDdQCe8iMNR4iaoWaiGbSPNB1W7gA4WPSp5Og9JKZKs2o/Fi5AgQFEGOV5udsB+GM5FViQUQoQYHlLSNOoLvA6Y55L20IzHjWmJUJTBBv5bz0gjBVPxVUEsKVMIf4ihE/QDANT4Bzr1SCVKiahUyH5sFEb7YZcT47QGXdVYM2oQNJ9yZERvi/4GjK+NmqsKaopeP4QeW++MOL8fzFGGeUnY6BE2MA35Eb9cA8BppTDV1R/iavmiQqn5hAPO+4xnxbjHxlNGlRLBiJd/mMbQOXTrfti61aF4fx9a7v8AFe/8JYxaDK2gC/1xoTMU6YNy1/LNx/k8z098FZTweWBLVqSOb6WDW7ltsacxwK1T4VWnV+GCWKE3i5A1ASYvMR3xrpKLwTVD06waAIAMxHPfHvGNBRQACVHhZV/mQDms3J9NhgLwLnGQNSKqBUPlZttSgyLGTbod8GcVAZKlOiNTspB+HIC+rEkknn1GMecmviM8MVSKrMd/hvBwtzEs7HmT09sbclSemzEi4lYO/fHyjlnZwomSYH/bHVhQ+GcgwYVNBMWFjc9B1/zvjZ4jPxMyGKhCxGqJjod4uBv3w8og0MvphdhPlnWekzO/TCGkP2jN5dBN2AaegJY33PlG++Of3SuOK8OapVo0zJppufTrfpbG3M5TQKQvppqdUcxKsfx74bKZUt3J/XAXEm/duehA/GOet4TZPg5qBmBAdahameXoexHTC/xZmCKhaL21J0sTY9ec88U3h+jFFYgFpNxMXgTtO2IXjOXb9oCvJfVLtuLkCLcoxqei9JvMqAz3mWHuN8MfCXDPjZtAGtOo22i/vgfiWXIqMp3WRHoLYcf7NFC5lydxTY/jHW+MT1ZcL4bq+IdZENpsBfSBf749hhw1AlJdZUElmuepP6Rj2PPtdMc2rcDFdA4qKrabqwN4PzbRsRPO0xhRwrP/AAKwEDQzBWt3I+xxaZDI5imzU2ohgV/dwytpYhlM35qwsei4gc9w2qMwadRCrlxuI3iPaL47S6xY6FW4c3xxS1yWGqY23PLfY41VMqVrGrIj5WLRoQAmFLc2g8p74V+JOKLSCQSxDjXc7iRE87YFpcUqfDAmVbzFGEgE/wAt5We1sGHRAY13dkUnlrPMDkAbjbacJqVZsnUNSkdDm07z2PLSekH1xQcN4sqoQKABJMEEW7gkdYHvgHPstdixUBbmxMnqZIvJvjUFbsr4hFeEqUgzNeU8vudRIjtY4cfsiPTHw6ugfyNPLcylivKcR3CM+iMxK+VR9R8xHvZfphj4TzFWjWOYqjV8QFWQkyVMHy7xBi2CxSmXDqTF6wFID4TBWknczte8gddsYpkh8daZQBXRyAGJPlnbly7jDOr+7Zq9Ko377zaXC6e6sBzU8t8IKyV3rCqzkFPlZbQOg++KIVxs/syU/hG7zqBtBG8Df74Lp8G8qqzTUI8zCNIJjywN42J6z0xPcQoO7MzEux2npvAG0emPqqwT/eurCwEmLH+vthzoB83m3G4EgxyPMyLg/QY2ZXMOxaPLq3PQHkNgMasnktTk1CxvcC5P13vhxXzKFvh+UKFhQQoOqJ6Azt2w1NCUjAUNKrceu/LlPXFTlq5KDMiKZYwRsrxa38pPfe+InINoBMkswt2i+3+XjFB41Q6EoKYp0guruxB0/S59WOM2b0WjxJlRVK1Esx+ZR+fUDnjT4e4Uab/GbSWF1UnpzI/AwFluOKihHUOQLMCZ9/S18NqTzSGYRiyGzAbqYkqR156umG7AZ06bZ343m0/AWyAQCSJ36QCOvpiQ4bnWoZpaxFkb7GxH0OKbw3nPhuxcQKiDULnbb2IJH0xIcTolWja89sE+l2oP+7EbFSftONGYphkZeo1fnGVSp+7DH/05+qjA1Ktq1f8A6kEeoJxydH3IVD8JI5IDHWLHAniJECltI1Ffm9Ij0u04z4fX/c0XEyPve4+hwB4yrBFsORW02MzfpbFPRUbxXzfDqEyTT0t6wYPeQPrjb4GrFalUr8xpMoPIMSACfpj49P4g+FvNFY/4l8w94JHvgvhdJaOXd9QU1WGkNBB0Sxkk2F49bc8db4xHn4zUpltdNWYmCWUPtAgGYt2x7Ax4sagHx6gS0oNECDzAA7DHsWJYrmAgq1TfR5R/xG5PuWHse2E+Srmq7vVAKinU+GrfxNT0s7TuD0PZsMvF3EEFCFgXWwgWuTbfkOXMYX8GzsZIysp8OxAk6mEsrDeYJKkbiRY4xPGvqR8RpTehrpOzEktBEHykAm1juNumFlLimrQFBBMzB3nSAPaPucMMwmr4VMU/hlZUsxM6WMww636dsJqdA0KrCosFDqmTsNoixDErfHaeY5nud4r8Om8ESsU0N7sZBMdvO3rpx9GfAWmy+YQQUgiAAAL8yZNuoGJ2vqcoGBgTJj+IgMR7LH3xgxIESD7/AIw/la3U6gLPTBHnYXjYTJH4sN8XWSrqCL6AIUajygAT1Np98c3J86mSDaD35HfryxYNXIOsoGaPLEgTMSw2F5sP0xcopVE3EqVJoqKrLbXTPMbhh0Nt+Y3wVxrh9GpmKVKo+l6mqyhQNMTTBjYsTv0xz3N581KrNJM2X05R9cU+aSmGDhizHmFIPPeecdPtjF4tSj/FYRKPwxpIkfC5aCsB2BF4/hvvvyGF3hylSajU1KKlQVFmSbIQbrBt5iftOPuR4eKrQtM1GnoTPvNvrhjxHw4KSatSIwHmWmSXUci0GIBgGBaeeD/CIePLQ/aaZA0qY+IBawIE+pG/1GHfiHIUElvhBfJCXkH/AFIR83YkmNoBwm4blaQbU51gkagdYJ94tbmNhjbNBZJRmC7LMTyFv7YUULxNQtonfufTt/nLFH4srfvq5gkfu9twppqQe8YRZsFzD2BuoAFrRaORA74feJazDiFSmB8yUgZ6hF/SB7Yvo+I00zMzY3kc/TDjwnfMBCxCEEsBzjtF9/tj7xGipzGgCFLCY6mJ29dsBUKzZatrAnQxB6MLgj0InGvR4fZvNMgLhSTz7SefYfpjR4hoBqaNsytoJ6qbqT3EET0PbBaZ5KvnQ7k6kJuCd/UHe3OcYpl0rRTYwp72kBiNr3MC2MNLbifE10/BTUSbAoJiI3EbQORwE3FEVqoLhS1NRDAr5gIIuOX4wr4b4mqUlWk1RQn8LMwDBYtC+ZmXod/pjJuLU2aVqqTvLSfrKx74xjWn/BacUBfVpYxpvaw5wD1xhnaIq1gPmpvZojvBvsQZEHCVg4uKoXUSZFgkj1mJAtfBi5qorT8Wh5rzdb2vvAJgT1jbFiDZ3KrSrkIIEIb/AOoSb+2E3GaQq6KSCFGo32lmLNB5rEffrilrcGzNbzTTNo5e2xNxhf4i4HUorTrM2ok6Xi8W8ok7yAV+mGVUsyfDaaS1UtVZouOUW5/5btj7iryHB0ZnKEskJpNryur9cfMP6oxzjNqyg/Ec9wq/frvgPgfEK3xVoU6hCu6ggExfqAQTF8G8aouQSFJXtA9+uBfB1BTm4cTCsRBghoiZ7CTGN/Gfp7n+DPRaKnO66dRDDqs3j8Tif8QuBoW5G0dAPMfvihq574TFKtMOkllck+Xr6LMW5RhB4kcM7HSAoUKIEAkkSYHa2Lj6qEynC9SGoQS7XgEfjefTC+sxWxse/wDb8YeVMulRVCh1MD+EX5cmwH/9PkXP3j2AAnG5f6MaeA0VqV01WRTqJPYzA7zh3m88ssGLE3ItvfrNu8YwyJy4dKFGlUepUAQs7Ko1EkQAJAG1ycUXCfBjCqKmaAWktyoaS7dPLtO5g8jjNv8ATIR+EvDzZmrqKn4SHU5FrTZb8z+L8sdQr/BULrRfJcIBMDv/AJHfCPiXH6dFfh0UVANoIn2UWFue/fCLL8XNam7PVCqpgKTcncGNyT1vtjnZeTXUPeLeK2ZWCn4SbTMHvtCj74kUz5dilIsS0jyyS24Mnc25bdsfMzkUf/z2/wCYE/g4K4Epy761NJww0kHUsqd4PKeuNZINKs3wh6e9OsvqjfXGjI5ynq01lIWd1JEeonF3m8/VzK0/3Qo6Sw16vIRII0j5mgC8T7YA4zVpU4V6yVSY1U2W8G5PlJAi+8HpinJYStwtQdaNqWRpvcCd+hB9e1sF8br/APjWrx8xeDeJkhZI/wBON37LTBGlSskGBMH0k/0wVw/KpXqrRYkpr1SDEhQ9tuf6HBqSug61Kt5laT5hczP1nD/O+HqlQeRDBkwQQd+XaScM/GGQpUdDU0UaCJjs2x9sN8lxQUzUltQZRpIM3+bneL4Ly+xYjvDnDDTqVFqC5Sw3tv8A3ntjfmKDUall1IfMCBMwZIMWHOf74a8IIqZwsxCoqMSCYkbAT3JG2NfHONUPMaJHxA0khCqsNiDyiP1xb2fE3xBnGbqoWDKHtKhhp3EAgiIPLB4rFAZp0mtaVj6QQCRExjU1EtDXJAgW3XcAzcldpnljfXzKMkKulpup/MzPM9carLE+KaopkJp6kMCx5fK0zp7XI64Bq+NK5WIpAc4pr+pIwszdJhcz9P8AIxppprdVA8zGBHPlcfrhkidU/wBnFSo2WapUJbU8LsICgLA2AEztijz+TFek9IwNQgHoeR9jBxK+Fc7+zUhTdWCBQIkGXklmH8oPTFHlOOI7BYKzsTH6Y42duk8RfC+MGipps7UyrHaPSDPQg+xGPYx8YZTTW1xIqFjtsQYP6Y9jfTDfRTXphFpo7GmQgjQ0KUcndrmL4R56mYSqhgiD3E2IPUagyz/XDxc6KdarEEJVDkdmhWHsQpGBMwmlzT/mFbR3Icuv3B+uKGguL1BWypa6oAdYEWNoHfnbuDic4jnVemqxBJBUk9BsfcxhrWBFNlgFWVXXuCJH02+uJXV5gDy3HX+98dOLFqg4FmVWZF1WNtiP8ODamZDLq2EYX0FlRpJg8xcm21+eFlXOlQUUmO+88p+sYs0sKOYK11YGCrqR2gyPvfHRs9lviksa0X+Ul5HcEDTB7Y5/4X4a2YzdGmObAsewgsfoMdW4n4eKK9VDMKSF0kATE7G43tjPO5cXGVKDhSj+OR2Bvzxk3h12uIC/zNKD1vv7YY5XiVUQFIDAEaNE8uyyCfzgOvw/N12JZHA6kNPSCTJwHAjcEyaGa2aZo3WlTN/Rmj6xhhT4tT1AZPLAxYO5Lt7AyoPrgZfAecqSAoWP5mA/vOCBwLM5fyKjj/gkyexXF0pGriK5xlao0yBcs4TsBuCfQYjqmWam3nBB3iP6HbFlnqGbqQGp12geXUjGJuSLdY+mBsrwXM1CaYy7ry+I4C6e8k8x0mcMuKwnyueokDWAHncax+tzhrw3OUqNWnWWYVhNydSmVYX5gGcOf/tuDUPmmn1L+Y9/kMH3wflv9n6g6WZigJhgVsD1UrIO1wTjN5RTjSfxbQqiodZmmXBkcwT5ftbGNLiyh00zCutiB1AP2kYofGNJUyy07kBkWTuADNz3X8YIzPhTK5dHq6dRkadbEKpLACY5Tg2Yc7TK5E/tNXT/AAEjcA/NbfnbGnW6VJrUmZbypHWb7cjy2ws4jxR3rN5NJLtOmdzy9AbjG2rn67wrNZREAx/3xrBpxnfEFJFbRBdl0yLWOwk7Cb2vhH//AKh2Onbrv79MY5PLA1CzggxPmE+kf9sFcToU61MBVOoHcyJB3BxZIGmjn9RgKGPIAg/phmc06DUaVVB1UKJ9ysnAvBicvqOj5hEq5U/UCf8ADh7k8lWrVC3wxBA0anYhQN4LDmefc4LWpCPLcSDOvneNXmtNucTEnHQeF5iilL4qqYiZceY9P8GBOGeG3pmfiqp30hdXPqw/GF/jLxHUy9VFDCwDgESGJJHm6BQAQOc4ze70fCvi+eLOBY6QB6E+Y/c49iX4mtRKhDGWsTz+YBv1x7HT8uf6UfFaY/bqd/LWRJv7foMD+LapmhUWxBeI6h2xnxtor5cDk+n2+I0Y3eNMqFFMA/xVD9W/vjM+NA+Lr+8U2ipTBEC0NNgNhF7dsc+zzQ0c+cesYuK48uXPOdHtv+uJPjNILWcD+aZx04s8mHCM0VJi4iSPffthpmcoKo1pdjNhuYH/AMh98Z+Hqgp5bMkKC1RDTk30ixJA623wJwiodWnmxjVzBiZH0w+qG/8As68ufpkD+F5G9tN9/bHVsxxymltYB6Xxz/hSmhWV1PnqUpYgATeDb/VAnGVXiBuYAJvIEG888cuU2ty4qs14uYHyye5AH9zjZk/GAtrJB9LfbEOOKmY0i/P74HPFHNhC33H98X5g2ugZ3xWqE6EDbXECfXCxPHD6p+GAOg69zGIste5YmDz742ippuJmOZnF+Yv0rq/jipeE94Jj74+ZDxW5nWNV9xCx2NojEemeZj0vjNKpB1G5mMX5i10Sh4lpcwR23/GFniLiNU1FqUap0ACyMfKRcyIvI58sT2VcAAxv3wzUxEYMh1rzfGVrUqqu7sZ8liSYJHm5LAJv3w7o+M6VbLhfhl3ZQrIRKkjrG4nlgBXBJDIjW3Zb+sgg4eeGyq6gqKsfygDv0n74qomxTzGomjQWkzWlKYDfWLeuNuT8H1if3vlBubycWzZgzGPjVDMdcZ/TX5TlLwSn85HW2+D6HhqggkqGPVtvoMHZuqyi2n3H98asg7uSSwHYKMGnIzy3DKSj5E+5/IwQMzeAP/a39MD0c2djvE2t16zgmnVkDlaf8tgT1Ss8qBTJE3aQNPeDc4iuIOtX9qqPe5Re0kqPoqnFyl2G/XfvGOZ8WrlVzCjb4zH6F/643xZ5AOA8DfMayoNo27z+gx9x0vwrw1aGWRV3YambbUTe/oIA9MexXmZx6f/Z"/>
          <p:cNvSpPr>
            <a:spLocks noChangeAspect="1" noChangeArrowheads="1"/>
          </p:cNvSpPr>
          <p:nvPr/>
        </p:nvSpPr>
        <p:spPr bwMode="auto">
          <a:xfrm>
            <a:off x="63500" y="-1081088"/>
            <a:ext cx="2028825" cy="225742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23556" name="AutoShape 4" descr="data:image/jpeg;base64,/9j/4AAQSkZJRgABAQAAAQABAAD/2wCEAAkGBhMSERUTExMWFRUWGR0ZGBcYGBocIBgfHx4aGB4dGh8aHSYeGh4jGRwcIC8gIycpLCwsHx4xNTAqNSYrLCkBCQoKDgwOGA8PFykcHBwpKSkpKSkpKSkpKSkpKSkpKSkpKSkpKSkpKSkpKSwsKSkpKSwpKSwpLCkpLCkpKSkpKf/AABEIAO0A1QMBIgACEQEDEQH/xAAbAAADAAMBAQAAAAAAAAAAAAAEBQYCAwcAAf/EAEMQAAIBAgQEBAUBBwEGBQUBAAECEQMhAAQSMQVBUWEGInGBEzKRobHBFCNCUtHh8GIHM3KCkvEkQ1OishYXNHPSFf/EABgBAQEBAQEAAAAAAAAAAAAAAAEAAgME/8QAHxEBAQEAAwEBAQADAAAAAAAAAAERAiExQRJRYXGB/9oADAMBAAIRAxEAPwCRpLcEXBAx9zmTLWjBlPg1ZU1HYcuf0541V8rUpifmBN8eXXUvqUoi15v/AJ6Ya06FPTKEnqDy/rgB6p+dlGk2Bi3t7YLoqIJm23qOmEN9KmYNhYWwPw+przapVJenB8pkLGk8geVuWDqFMGYm0/frjRVyPw3FQGOQMH0viI6r4KY66uUqopJMUdT7TH8Q3nkQd9+WAqLvEOuiopKsB2tjGlXrUX+Mr6+ZDXB6yDz9ME8Zz3xX1xp1KmoctUXwIszTybcv8+mACfMCI/T2+uDKxPIXNv74wo5IwSbR98Ib1zzAXPO+BMyVJOnn+cE5SmJgj+30xsrUBqm0el/piQHKqFMxcc/b3n0wc9MlgxPK3O2CMtwh2XUF8vucPfD3BCWDuIAI0gm55j2GDThTkmYSAYBseVt4HQYtOF8MPwgWJlgD6DlPtjdm6FCmVd6azMTG3cj3mTg9m2xzt1uRqo5cKIx5gME1KgAxrp1FIm1sDQeBjx7Y2DMidrHbbGdZlA2v6Yk0AY8sDBFDSbaRPSMY1iqmYFt7cu3fEmkHpj5UeBPcfcx+uN2YUaGP6YX8ZkUjG9j9CDiFL+NKDWgqfljccxBAwEvDF1Mfhi8EhnmIsDbBXEuIG9XRvGlSNhcCfUYCp55lZYHnqWI32+aBvbG4y9nqAIDNoMk8vScewZnOJLTVDoDBpi20Rj2JYR8NznkYMTI2nGb5tHTzbDkq333MmN8KqPbt98b2KafmGwk3PISAI/mB9sODWHEqwFKYlpBCSLC42Gw7YEyuepjSdJ3giLD0nGGdpWJJCgwJAtuT1mcbVyaEeU6mkHYkx1kRz5G9sa+A6zdCNl57iL4V58MwJmw2/v8AjDqso0g73HphPnX8pjcyefXBE2+HeHvmQV/gSC7m+m94HMxJjscUPF/D6U6CogVqp5ubnTvpC2i4t98R/hnxk+VqGk0GjUcF7XUnykgja34GLjjuVURVNQAQtNbfOJ8oUc2INwIiJ2IwctlMzEZlsrpUtPP/ADfHxXYnTEybd+2G9fLEj4gU6GMSRbULH05euFXE6jlQVZSoBgCJHXGpdFbsxkqibqQZ59cMeB0lUxUAOo8xzNsBeF6r5lW1sT8Oww5z4ChEgCbAA99/+Inn2xm/wqX4KwAIB6f2wRQogYklLqyst4IN/wCKOX0nFLnM3+7Pwiuq3zGInc+oHLGGgPGAKmubqogevM/XG/huaNSipmGHlPO46cr2wA1CsUIU0WG0Q8kdbxjGmjUAVpsCZV6gOwE7Lz1EfphBnUqVSNm1RayexPuYxnrqgDSh/wBRIW47YDzKVHIqUSdDCEIYj1nnvO+BK2SzgYxVO22o/wBMBNFq1JurdvKmPPmqhtDE/wDCpj74U0spnA2k1GbeDq25xtj61PNb6nsf5h/TFiOFzVVYgHqRC3+841HOVASYjl8n66owkbMZyCFdgR007d7Y1pUzwDeYknrpM+kjFi04fipDBOTGD5D+ZtjLxJUimV5Ff8+2NXB6FWpqNa0RHlAm8naOgvjLjtIu6KLgi/pvi+r4X8fYMNQ2DKOxiL/WcLyYZTJFql/bDfN5MEKp8qhpPtyGAmyyFkJk/MG7gxEd7nGgLzOUd6dLSJgGft0x9xses6qoQEC9iO9tu2PmJECZEPS+KAVKEDswNrdCDhNnaZCdLj9cXuToFaFRaqf7sGwO4A1WjCelwekqaqo1tUlp5AQpt0EkAehxTkMTvFaMZUEwZIg77TPvjSV0mhTk6vLrsBeSREfMPNv/AExU8R8HipSNVCKUjVp5WEXjnuZvuMKOE+F6lStTYuqqI0FjyAlbbjVE41LMGH+eywFImCGQhSBzvb84max0gXuZt/zH9cV3Hswy0yrKqtqGxJWJNzYEXHp3xC8UqVkIiooHPSgG5IiSCTi4qpvOUTrbpO+9z/2GKXKcVqBsujMXNLQUHS8x3MfaOmNPhTKVM9XFMsNGjU5KLZRAtA3kgb88dLp+GqFOGpU1WqvyMdTQYtqvf9OWHlyk6UlKePcTp1aQEMrKbDSAL2IY8gO2I98m5Tym5Jm/M/5thlxrVTzgBgKxIcAhgCfMI9em+JgZqpTbcgHce/Q84OKRVU+FlGW1hiSWYbXEXmec7YMz8lizDe83sOna2J9K4chgTEG5EEXt3254Ky9YgAEkzz9PXBYtWeQy7rSWQzWm146RA6RjBqD/ABR5SUO9iNIjf1mPrj5wvOFAFZAUmARMieUTtOHlJQbwdzszch645thUp/DUsFMxYRueQwBSyjB11XZzJeNv8/GHPxrT5v8AqOPpcn+b/rbFqeySBaAB5MYjlebY+1HGoE3mTHXblyvglj5RHfczhRn86FrKSNRCMYG5tyHOCBgRiaiopqOwAvf+nM4Dy3GqVTyKxBJkarT3EfjCHNNWrN8RvlmImAB06Y0vQUKLqY/lMmI9ibzhwWqSu0yYjcTO4No+vLGdGkTyk9f0xM5LiZbWrNqC6SDsSdUAGduuKXhuaLKGnmR2MEgEdjvgpYZrPCi6oRZlNxyMxhatYgliSzfxMTEdI7Rhtnq8MABJib+v9cDnONJAUWP8x6TzwoGM2SSIHSCY+t8ZJnTtAB7DDClVJUmCpHcHBGofpy/pi1FFHNsJ1QPUfi2PuGRpL0+oH/8AOPYE0rV1o/M6SLc7f2xzqp4jqZVvhaBVRY06psIkAMOV5gzip4DXIgTYnb/P8tiX47pfN6SJGv06kx98b4i1Q0OLV82lJWHwkrMKTKoPlAJMSb+ZYM4pKuSCOm8KJ7liywfopGBchXIpK4QaUFlI+bSZAB5MoB98Y8Q8W0AghpqE/KQZEGTPIc8Z9M8Hcd4SMzS0TDwQjd4nSexMem+OTcZl11Gfkg9746/w7NLVT4imUbY9xG43Vh07DcGccy8dZQU6jKCBeSAdryOXQ/QY3wZpv/sky0Ua9SLlws89IEx/1MD3tinai1aqULlFQDXpN3mQBP8AD1PPbAXhXLrQyFJaRh3T4jPEwWvPsIAHYb4F4ZmWpvV0h6imBqsSzXBv7x74ze7pnRlx/glOplzRTSkspAX13/uemOT5iQRqJ1QPef8APrjoGa4u/wAQkgq+5UiNtgOwECe564iOLr55MAwLfU43wZ5C+G0/KSJv5fpB3/Te4wYtQowZbabjY9jv640eH6uqgwJMTA7mAbd5g94wY6nTDC4YyZ7CB0jmPXCjPhPE11qHBALegk7XHIH9MWdM8/X8YgMvlzoBIgGN++2LrItqpq3Y/iMc+TUZLj6wjGnI1fi0hUUQCTv0Fj63nGxv++MkbQqAKJ5z+cT/AIkIna+mZ+2HVJvKvSTP9MKOK5cMIJ0iIn12j3OGJOrkKtefOzaYAUGLQSAJIAgL9cCcVyFWgEZWeJ5wVPdTO30xU5fRQUTq+afKA2qVZRI6WOxsTiZ4xxdtCaSCBfTBGgAARud2LXnpjc1nDHhWaikrsNJZtoF4/Q6gb4raDCFAIAgQNhHKOmIrNN/ul5gLqHRmh7+zAe2HnBa7DUsnSDb9R+uM2GGedUfFE/yz63MY86D+uMag1VVM7rB+pwPxPMgKwUnUpDRM+o9LxGAi6PyH/OeMtc7YX8SzZp+Vd7fnG+jW8pPMb/ScCF03jcjHsYVzpgA7W/H649iScpUzTYKRpZZPYg3Ee84lcypOdU2j4g1ehJU/nfFRXzmtKd5ZSwnnECJxLcaYqzzuCf1x04s1QZ2uyslHL1WNRzpZd1AH8c8iABt0wVwXhlOnWanGorplmF2m59rxGFXgBGrlqz3amBTU9tyfXYYrMjQivVaIEb/8Jj23wX+KTQPGMx+yg1KYvVJplLwTvqA7CRbriQ49kGYE1HUVGJYsbTzgbi+14uI5Yo+O1fiulUf7sNpTuLan95I9MSnHKkI2q5usdgYjDxVNeBeIWq0FoR8P4KAVv5mVRsv8sgAHnM4sfC+RVcuhIGo39CCR+f0xz3wFlnqCu4YWQU/NedRgiRdQALb46Lw3PeZkZfhvOoIee0lDswm/vg5ni+eIcmrZeowHmAJt2mRfqDH0xyLNEsep9d4sAZ5xjqPiTPinRrydwVUdSwX8C+IXhvhU5gF9WhQ0SBqi2okwRpA69ca49Rmm/hTwyz5UEOgLtrAJIIHy3tF4xjn+GVKVmUr69J2HI3nbvjbk+JPRVKdOur+bSPLIMkQRzB68ufXFySsikQCGGkA3kKL/AFJ+2M24ZEXw7KGoQgMDc+g6exxZZSmAoUCFAIA7dMJc5wk0aiNSkoTt/L2B6QbThzTc6QRzkT2/7Yza1I15etpHwaKCEBMsxiTfTYSZnCTO8TqU3dSSYhmBAHICB1WdsOK2bUeXTc8gYn/PXE7ncmdZX3JNyR0mdsUSnyecBoB9wZPuTse84Q8YzOl1AMiV95IP6C/qMCcEzRV2pEwhYH32/H3AwNxbKGmwcf8AlsDuDaZEx3xqQaaUahddOqGCson/AEljPYwTPvhXQ4dS1qHn/UBBIAuSTtsD3J6YwyGf813AblO0tdj28s+5GPmTqVHV6gTUzkIB1m7R08oj/mwgp/bGNckwC9QEi1rz9hbHQsjkilDU1r6ukAkST7Yh/wBj15pFRb65PW28TANpjbFrxriKtQekwZC4Fj01L6weUROLkY2UcwKximfkAbXy3PLc7H2wn4nnW1KQJJYHTFyJnze14w48MZdVokfxBvMBuOgI52/ycG/uoJAWNySI53nnjH0kPEqnnY77SD354z4bmFNRlNgbEiLEyB/XGzjRDUyVVpBnWbCBMgTcix2ECMSeRzhRzPWfcwPxhk2Cq7N5tlbS1UKALFlF+sX2Fr49iP4rmmqVCQ0dhyx7G/yNPMnlJ3toDT6yLYV8ay8Goxvqm3cbfnFTXq+Z0Agkq3/KfKT9Rie4vUnWh3DN+JBxmemi/wDZxS00gkQSWZp9o/8Aifrh9SpLXqVEB/dHUSAfnBbY89Mg9LDCDwT56B1MdOsppHTQWI7ScVh4FQgfuheJiZEDkQZGC+mFnEadMoQQAKasCOhKwIxzfjdEsz3/AIjt3xd+JsuaVJZqSG3BHmHfVuwBkQ1774jagL6akXYkx6W6XtjXFmi/9ndTTSzK8wQ0dYBP6Y6JUSm6QxAAuGkDRadQPK32xynwtnClWuu1gfUagv4Y4teAZc1p1tNFSDH/AKhAC3/0CJjnbByna4lvFSGo16lRjrYgUhEeUkAuB3A9vcYjxn2AABI3Bj158tv0xdeNQBlFLfMlZlnmQS5I9LA42eBfDVNUWtUUNUIJCmCEHWP5rjDLkVm0J4G8LDQMzUJnWCixYAECTPMnl2nDKrnBqUyZp04WBcuxO/oDOGfFqgpI9Sil9ILJyKkxKjYNIwP4cWktPWGDuVlniAnUf6QNp3OM7vZnTTT4i1OmEYwSYXVHluFBv2Db4Pr5ysJdCKiXI0c15W0/cGMRnivxAtQA06cyCC7dJ3UbC35xR8FbM1Mqq6AQy6ZlYjqTMgRGwxYtCZTirZzMaNIXSJB7Wn84acQqUUQ0mPmJ8sDp/NfbsZ5Wwn4JfMVaogJSUoALTJufsTGF/HswXrlluixfkTAn9MObVr7SQEuwJksY9tv0w7y9UHUaik0zYgWMd99/vhLwkVFBWmQS28STHaNrThi1T4iimvWI5i0XHWThrOtOeyNF31UAyqYlehvYSDjdnamnLBEAlGsSYN+dvW5ODc5wX4SlFRjpEtUZwAeijuYIj74TZrNhsqKg/iZpEbMGmPSB9MRL+G0Xq5qkpHmDamY8gIJ27D74oOK1moVGqKq1GYDTIhVk7wLsxO17CcYeE+Ek0zmnJHlIX6wSfawwdxyiigkiWJDAclIsC3I+hwXumeNfB0qIuuZq1mO40hFBiYFrkEzfYYIzvGTSIV41kyNNtQ3OpZlTiQ4p4ur0nCrV1bSYUqLzCgCCO+KPjlNBVcUlAZDLMReSo59IIMme2LBpjk6LtSEpBIIDdATOpvsI9cQlZBSdlJIgkEDlBj6YacY4k9GkCtRlexADNbbvfGvP8OAqXJ1karwS03nucMmKhMvw7UTFQcrkRNu3SMexpqU0ESWn0/pj2NMuhZrLKKgqcwCLdDe/3xPVsr8R3gXMx6xb84acV8TrSzgy1SFpmmCG/wBTExJ5KBb78sLcxWFA1TqGpAYGoTcBRbnuDjEbpjwrJihRpAbftI958s4b5/iZFenQQiSZcxMLvHqQMR3hvOluHVAW1GlWBWdyBpYx1v8AnB2dz6jNVaiMGUsrqw5ggW+kjBYtb/EtLWlRupVAOwDGB9cKafDdVCiQR5BU1W9CB9MUvFssHpoBGkNI7yIwsXIlDpGxRx7gAD8jFvSsR+RyCpmzI+YEz2kW2jff+2LTw08U2nmxPtJj9cJTktUGQpCghjf5pP0kYZ8Oy5FCoFqSALHSIEeYgdr41bojV4yh6dGmLlq0kdZ1H8HDngWZC0gTElyD2BJj2kYk818T4yMxBgkqQIuoWJHLcYO+MBT0x8wDKd7hjqHuGn64znRUXFGIMwJI0HeGWQbHkcT1HhVOidDEEsC4gkahPysP5hzGKbK50GEfpY7giAYPpjRxLhSVFgxvOsElkImGA5jkewwaUp4j4QfiOBsNAFv5hyHscWXDP3WXpL0ST/n0wmqZk1dNOooWtA1EbHSRDL1BBwY2aLa7W1QR26elsVuhs4ZkRRWq0fM5I9P+5wv43XABElrToG07chPI4aZqvqA2AVdRHoR9onEvUYtUH6TyM/XDFWnh+eKBWCiGuDA1A9J5jDJM4orI73BjVFptO46dcE5Xwo+hdTIn8oMkzymNudsC8N4MazhNagK3zTJ8t/KO4Bgnoca2DAue4pR/eKC4CwtJdR841EszzYm+3QY053JacmtIErpWZtMtJv7RbDLifhA/F1KNSkxc/KAZJeLc+W84wq8co/tT0a4kKRqZNiQB8wNwBMGMX+lVTlqK/CQHcUwItzA5bj8YkePUKb8QRquoI9Iws7upK6AeRLCMNOP+IdC6MvZYHmUESCJAXnGnniXrpTqUQxedDbliCC0sJJEE2M8jp7wM8YbfgLi/Cg+bSjTOosVUkgDSxNwYPKd/6YtuOinRd2hyfhAgz5SR+7VSsXmJxzOpQdn/AHQZun+r6CT1m+LutnD8Om2YqS4ATXADKd5IIgifc9cb5RmVIcWzbMzE7mB6De/c4o+MEGsq1SQNKlT/ACnSoIPb8HAPF6eswTqI2Yx6jpY9MHDPJm1n/wAxY1D339IM4UHq0wI8xjlHmx7DfhvCzUWQNuluu849g04XeIOJ/Eqa6lNPipICkSqDkGP8ZF5m0zFsLjWfTTo1WV2MlSIJW8xNpB3jA/FGFwN2H5v/AFwky2ZZaoYG6qYJ66Scak6Z1W0RQZdFEsulSVUgaqpF3IvYkXjmAegxi2RanBaCr0xVBBmzXE9DGFfB/wD8imxNmdXBiSDqvsJtcdL4p6mSK0aGYA1IEVHG+k0yVE9FYADpPrgvRilbJStOZUgLad4A3354zbKgkkc59iQP1GN1Vw5V1OoNdfSJ/XGCI2ontEe8zji2Q5jh0U2XfSYHKV3IOGdDKf8AhiIuVxszVKA6jmf8+mPUs1FFDF7LfrMf1wos4pw4sA6i3xCxIvAKqJ+onHuD5IPTiPkcrtuDDW7TzxRIEFgBBkwOmxwMmXWjSUWAWJPod/xi0MM9RBm2wH1uJ740cFyNy6yCZsWJHMT2+uD3U3mDqIjl9Z74zyL6RHKTb/pGAk/EgCVMKXp1OVtSsTqU335+sYPr0bMBcnzL0sfzBwBxjgzVCGkg3FojeZJOGi5RlUSxZhN+tjOJE+cqR5h/FTSZ7k/0wHwKP2lfce8E4acYpfu6lr6Y+kQR7nCP4jI5KgAqZE2uI/J+041PAYcTouMwpLgTpjoRrd7+mmPfCHwRmnOYcKW+QmPRgf1I98OOIZkVEqV4PlSV1SCNaGlpjn59J9jhH4Rb9+43aQAAATpEzANibTG+NTwU/wCNcVqqGUVNP8RUAatRt5jAAMAGRiN4JlkqZunTqHyMfNvLAcussbe+G/izMVPiuoBAEQD2Am3LmY5bYnuAh3zNJaZ85cAc/UmdxAnGpOhb26R4oVHUwANMQy7i+wHNQoPuRthF/wDTVbSzalam6wDb/SyPBWZkjcmxbBPiB6lMsGhywbzaoUAyBAiZEnfmT64+eDONu00nvSp6QGJ2BIgGd9rdp7YxOoetB+FfChar8QtZQJi7HVyGqy877D6Yw8YZD4LlVqGohFxuUPRrRtcHfrGLLIaab1UspgPJMeU8gf8AS07bahiV8UstRXSkPKg1krzMi55x+Znngltp+I5cySVkwQIPtI/AGDPDlYLnKc/IzaWkHZrXje98KgfO3W83/wA5fnDXgVDXnKYAF6gA9d/zGO1YdKo06aSNai5t5yB6QMfcC1OFVl3G5NwRfHscW0HnMv56driJ7Eggg/8ANOFXxJMGNIDKB/7ST/nLBOazJYuRvOoSefP+uFOYqTpjaI+/9cdo5nPCKbEqikEpU1KIuQfm09wMXeT4k1OgEojUTrcSJBQs7D6DljnHA86adUmCDpdfqpX9Zw1p8eX9lqSpGkinKsQwJ+WDOx0kkbYOU1qG2Z8cVBWXSVFNSAAsaCL94xfZHNpUUOpFx9O1++OQZrhgCGLRMwZkxMyd5GBeBeMq+VdQHY0g16ZMgjnA5HuOeM3hs6X6z11pcwC17AkSekHAlZCBoNtDzIBuOU98MVamaaMoZlIDKVuSD5hyxo+CSWbQZO6khT78scmxPDKBNNTFwDHuScbao1K4NisD6EExhNW42in98VW1lFXUbG1lHtc4+8M40tRwAwCloBaNRsQLAzudzhxHVZgJn0/z3xhlVUT5rttvIt2woz9WpSfysrIbhWloO5HlJi+Na+KnQ+ZqZtZAjqfqbyT64sSjzdRLqwBtMdY7W5x+uADxYqoJhyx8igGbj2n2sBgbL8bovqdldCRDFl1CByGm2/bAPHa/mSopkMogfLt/NEE+gIxYtOqVOVLV/hLIkgGwEi5Mx9MR2Sr0Wqu5JJB1DUPK0EWPNVI2YiJ3iLueGVfjq1OtTQU41bFROoRziJvbpid8ZZMUXV6Uqb61t5dxy6jcGffGpPgp9nXL06gZGBLU2JJkMhc3BHIC3aYviLavoqsY3Ox27T6Y3+Es0TXq0ix0PRqrHIW1D3kAYT8SzE1CY9uQP98bkzpi02bipqHQ155mbmfx64bcM4Mclm6VWo6lfOYG4sVFzAO+/S+EHA6IqZhNUkCSYuSB0+32wy45nahqBGsqbCPlm8TzjacV/hNM+9TO1ylPzDoJ0rFrnkoHPn9sMshwf4dE0FU6lDGof9ZMD/2iw6YdM9PLUiFC00YqF0jYEXPUnc8zjTwzOLUdgo0oHDo0Rq0jS3K4kzJvc452/wAaxM1M6xp09V2paokTqBiFbnHLtAjbBQza/s9ZSNJqIWUmZuVMX3EAweoOMMtTVswqsPJVJA7apEj0YYJ4qw/Y2otHxKThR10klvXqD6DCK57nKUVKkdPzGN/CzGZUgmAw5/52xqzhl3MH+EH7D9MbuB1IzaMLxUB7GDjr8ZX1LOkKCzWNhedt/wAjHsEZ6oKrA6RZRa9rnHscW3Mlqj5WN7j0O39MU3grIZVsrWTM6RqfyvpM0xAuGiFvyNjie8V0wM3VZRCkg26kAmPc4deFU+LRZmdZDaSIIJsCJIte5E9MdeXjE9TnF+CGi5+FU1hp0R8zLtJGy97430OHGoxoU0n41NKg5kMF1T6fMO04pc9QqO9Isx0huuojUbyYgWkkHBeRYUMwy06ZKRTAM3QSwBM3iN8H66OI/P52crTlipDQxgkNA0giNsIc3RQ3R5vsZBH17+uLrxjwgirUfUqAmFEwO5M2F5tywp8KeH6OZqulaoGtY0wN5uXJtAEDY741LM0VUeBvEIXIAMxHwm0ybCDdQCe8iMNR4iaoWaiGbSPNB1W7gA4WPSp5Og9JKZKs2o/Fi5AgQFEGOV5udsB+GM5FViQUQoQYHlLSNOoLvA6Y55L20IzHjWmJUJTBBv5bz0gjBVPxVUEsKVMIf4ihE/QDANT4Bzr1SCVKiahUyH5sFEb7YZcT47QGXdVYM2oQNJ9yZERvi/4GjK+NmqsKaopeP4QeW++MOL8fzFGGeUnY6BE2MA35Eb9cA8BppTDV1R/iavmiQqn5hAPO+4xnxbjHxlNGlRLBiJd/mMbQOXTrfti61aF4fx9a7v8AFe/8JYxaDK2gC/1xoTMU6YNy1/LNx/k8z098FZTweWBLVqSOb6WDW7ltsacxwK1T4VWnV+GCWKE3i5A1ASYvMR3xrpKLwTVD06waAIAMxHPfHvGNBRQACVHhZV/mQDms3J9NhgLwLnGQNSKqBUPlZttSgyLGTbod8GcVAZKlOiNTspB+HIC+rEkknn1GMecmviM8MVSKrMd/hvBwtzEs7HmT09sbclSemzEi4lYO/fHyjlnZwomSYH/bHVhQ+GcgwYVNBMWFjc9B1/zvjZ4jPxMyGKhCxGqJjod4uBv3w8og0MvphdhPlnWekzO/TCGkP2jN5dBN2AaegJY33PlG++Of3SuOK8OapVo0zJppufTrfpbG3M5TQKQvppqdUcxKsfx74bKZUt3J/XAXEm/duehA/GOet4TZPg5qBmBAdahameXoexHTC/xZmCKhaL21J0sTY9ec88U3h+jFFYgFpNxMXgTtO2IXjOXb9oCvJfVLtuLkCLcoxqei9JvMqAz3mWHuN8MfCXDPjZtAGtOo22i/vgfiWXIqMp3WRHoLYcf7NFC5lydxTY/jHW+MT1ZcL4bq+IdZENpsBfSBf749hhw1AlJdZUElmuepP6Rj2PPtdMc2rcDFdA4qKrabqwN4PzbRsRPO0xhRwrP/AAKwEDQzBWt3I+xxaZDI5imzU2ohgV/dwytpYhlM35qwsei4gc9w2qMwadRCrlxuI3iPaL47S6xY6FW4c3xxS1yWGqY23PLfY41VMqVrGrIj5WLRoQAmFLc2g8p74V+JOKLSCQSxDjXc7iRE87YFpcUqfDAmVbzFGEgE/wAt5We1sGHRAY13dkUnlrPMDkAbjbacJqVZsnUNSkdDm07z2PLSekH1xQcN4sqoQKABJMEEW7gkdYHvgHPstdixUBbmxMnqZIvJvjUFbsr4hFeEqUgzNeU8vudRIjtY4cfsiPTHw6ugfyNPLcylivKcR3CM+iMxK+VR9R8xHvZfphj4TzFWjWOYqjV8QFWQkyVMHy7xBi2CxSmXDqTF6wFID4TBWknczte8gddsYpkh8daZQBXRyAGJPlnbly7jDOr+7Zq9Ko377zaXC6e6sBzU8t8IKyV3rCqzkFPlZbQOg++KIVxs/syU/hG7zqBtBG8Df74Lp8G8qqzTUI8zCNIJjywN42J6z0xPcQoO7MzEux2npvAG0emPqqwT/eurCwEmLH+vthzoB83m3G4EgxyPMyLg/QY2ZXMOxaPLq3PQHkNgMasnktTk1CxvcC5P13vhxXzKFvh+UKFhQQoOqJ6Azt2w1NCUjAUNKrceu/LlPXFTlq5KDMiKZYwRsrxa38pPfe+InINoBMkswt2i+3+XjFB41Q6EoKYp0guruxB0/S59WOM2b0WjxJlRVK1Esx+ZR+fUDnjT4e4Uab/GbSWF1UnpzI/AwFluOKihHUOQLMCZ9/S18NqTzSGYRiyGzAbqYkqR156umG7AZ06bZ343m0/AWyAQCSJ36QCOvpiQ4bnWoZpaxFkb7GxH0OKbw3nPhuxcQKiDULnbb2IJH0xIcTolWja89sE+l2oP+7EbFSftONGYphkZeo1fnGVSp+7DH/05+qjA1Ktq1f8A6kEeoJxydH3IVD8JI5IDHWLHAniJECltI1Ffm9Ij0u04z4fX/c0XEyPve4+hwB4yrBFsORW02MzfpbFPRUbxXzfDqEyTT0t6wYPeQPrjb4GrFalUr8xpMoPIMSACfpj49P4g+FvNFY/4l8w94JHvgvhdJaOXd9QU1WGkNBB0Sxkk2F49bc8db4xHn4zUpltdNWYmCWUPtAgGYt2x7Ax4sagHx6gS0oNECDzAA7DHsWJYrmAgq1TfR5R/xG5PuWHse2E+Srmq7vVAKinU+GrfxNT0s7TuD0PZsMvF3EEFCFgXWwgWuTbfkOXMYX8GzsZIysp8OxAk6mEsrDeYJKkbiRY4xPGvqR8RpTehrpOzEktBEHykAm1juNumFlLimrQFBBMzB3nSAPaPucMMwmr4VMU/hlZUsxM6WMww636dsJqdA0KrCosFDqmTsNoixDErfHaeY5nud4r8Om8ESsU0N7sZBMdvO3rpx9GfAWmy+YQQUgiAAAL8yZNuoGJ2vqcoGBgTJj+IgMR7LH3xgxIESD7/AIw/la3U6gLPTBHnYXjYTJH4sN8XWSrqCL6AIUajygAT1Np98c3J86mSDaD35HfryxYNXIOsoGaPLEgTMSw2F5sP0xcopVE3EqVJoqKrLbXTPMbhh0Nt+Y3wVxrh9GpmKVKo+l6mqyhQNMTTBjYsTv0xz3N581KrNJM2X05R9cU+aSmGDhizHmFIPPeecdPtjF4tSj/FYRKPwxpIkfC5aCsB2BF4/hvvvyGF3hylSajU1KKlQVFmSbIQbrBt5iftOPuR4eKrQtM1GnoTPvNvrhjxHw4KSatSIwHmWmSXUci0GIBgGBaeeD/CIePLQ/aaZA0qY+IBawIE+pG/1GHfiHIUElvhBfJCXkH/AFIR83YkmNoBwm4blaQbU51gkagdYJ94tbmNhjbNBZJRmC7LMTyFv7YUULxNQtonfufTt/nLFH4srfvq5gkfu9twppqQe8YRZsFzD2BuoAFrRaORA74feJazDiFSmB8yUgZ6hF/SB7Yvo+I00zMzY3kc/TDjwnfMBCxCEEsBzjtF9/tj7xGipzGgCFLCY6mJ29dsBUKzZatrAnQxB6MLgj0InGvR4fZvNMgLhSTz7SefYfpjR4hoBqaNsytoJ6qbqT3EET0PbBaZ5KvnQ7k6kJuCd/UHe3OcYpl0rRTYwp72kBiNr3MC2MNLbifE10/BTUSbAoJiI3EbQORwE3FEVqoLhS1NRDAr5gIIuOX4wr4b4mqUlWk1RQn8LMwDBYtC+ZmXod/pjJuLU2aVqqTvLSfrKx74xjWn/BacUBfVpYxpvaw5wD1xhnaIq1gPmpvZojvBvsQZEHCVg4uKoXUSZFgkj1mJAtfBi5qorT8Wh5rzdb2vvAJgT1jbFiDZ3KrSrkIIEIb/AOoSb+2E3GaQq6KSCFGo32lmLNB5rEffrilrcGzNbzTTNo5e2xNxhf4i4HUorTrM2ok6Xi8W8ok7yAV+mGVUsyfDaaS1UtVZouOUW5/5btj7iryHB0ZnKEskJpNryur9cfMP6oxzjNqyg/Ec9wq/frvgPgfEK3xVoU6hCu6ggExfqAQTF8G8aouQSFJXtA9+uBfB1BTm4cTCsRBghoiZ7CTGN/Gfp7n+DPRaKnO66dRDDqs3j8Tif8QuBoW5G0dAPMfvihq574TFKtMOkllck+Xr6LMW5RhB4kcM7HSAoUKIEAkkSYHa2Lj6qEynC9SGoQS7XgEfjefTC+sxWxse/wDb8YeVMulRVCh1MD+EX5cmwH/9PkXP3j2AAnG5f6MaeA0VqV01WRTqJPYzA7zh3m88ssGLE3ItvfrNu8YwyJy4dKFGlUepUAQs7Ko1EkQAJAG1ycUXCfBjCqKmaAWktyoaS7dPLtO5g8jjNv8ATIR+EvDzZmrqKn4SHU5FrTZb8z+L8sdQr/BULrRfJcIBMDv/AJHfCPiXH6dFfh0UVANoIn2UWFue/fCLL8XNam7PVCqpgKTcncGNyT1vtjnZeTXUPeLeK2ZWCn4SbTMHvtCj74kUz5dilIsS0jyyS24Mnc25bdsfMzkUf/z2/wCYE/g4K4Epy761NJww0kHUsqd4PKeuNZINKs3wh6e9OsvqjfXGjI5ynq01lIWd1JEeonF3m8/VzK0/3Qo6Sw16vIRII0j5mgC8T7YA4zVpU4V6yVSY1U2W8G5PlJAi+8HpinJYStwtQdaNqWRpvcCd+hB9e1sF8br/APjWrx8xeDeJkhZI/wBON37LTBGlSskGBMH0k/0wVw/KpXqrRYkpr1SDEhQ9tuf6HBqSug61Kt5laT5hczP1nD/O+HqlQeRDBkwQQd+XaScM/GGQpUdDU0UaCJjs2x9sN8lxQUzUltQZRpIM3+bneL4Ly+xYjvDnDDTqVFqC5Sw3tv8A3ntjfmKDUall1IfMCBMwZIMWHOf74a8IIqZwsxCoqMSCYkbAT3JG2NfHONUPMaJHxA0khCqsNiDyiP1xb2fE3xBnGbqoWDKHtKhhp3EAgiIPLB4rFAZp0mtaVj6QQCRExjU1EtDXJAgW3XcAzcldpnljfXzKMkKulpup/MzPM9carLE+KaopkJp6kMCx5fK0zp7XI64Bq+NK5WIpAc4pr+pIwszdJhcz9P8AIxppprdVA8zGBHPlcfrhkidU/wBnFSo2WapUJbU8LsICgLA2AEztijz+TFek9IwNQgHoeR9jBxK+Fc7+zUhTdWCBQIkGXklmH8oPTFHlOOI7BYKzsTH6Y42duk8RfC+MGipps7UyrHaPSDPQg+xGPYx8YZTTW1xIqFjtsQYP6Y9jfTDfRTXphFpo7GmQgjQ0KUcndrmL4R56mYSqhgiD3E2IPUagyz/XDxc6KdarEEJVDkdmhWHsQpGBMwmlzT/mFbR3Icuv3B+uKGguL1BWypa6oAdYEWNoHfnbuDic4jnVemqxBJBUk9BsfcxhrWBFNlgFWVXXuCJH02+uJXV5gDy3HX+98dOLFqg4FmVWZF1WNtiP8ODamZDLq2EYX0FlRpJg8xcm21+eFlXOlQUUmO+88p+sYs0sKOYK11YGCrqR2gyPvfHRs9lviksa0X+Ul5HcEDTB7Y5/4X4a2YzdGmObAsewgsfoMdW4n4eKK9VDMKSF0kATE7G43tjPO5cXGVKDhSj+OR2Bvzxk3h12uIC/zNKD1vv7YY5XiVUQFIDAEaNE8uyyCfzgOvw/N12JZHA6kNPSCTJwHAjcEyaGa2aZo3WlTN/Rmj6xhhT4tT1AZPLAxYO5Lt7AyoPrgZfAecqSAoWP5mA/vOCBwLM5fyKjj/gkyexXF0pGriK5xlao0yBcs4TsBuCfQYjqmWam3nBB3iP6HbFlnqGbqQGp12geXUjGJuSLdY+mBsrwXM1CaYy7ry+I4C6e8k8x0mcMuKwnyueokDWAHncax+tzhrw3OUqNWnWWYVhNydSmVYX5gGcOf/tuDUPmmn1L+Y9/kMH3wflv9n6g6WZigJhgVsD1UrIO1wTjN5RTjSfxbQqiodZmmXBkcwT5ftbGNLiyh00zCutiB1AP2kYofGNJUyy07kBkWTuADNz3X8YIzPhTK5dHq6dRkadbEKpLACY5Tg2Yc7TK5E/tNXT/AAEjcA/NbfnbGnW6VJrUmZbypHWb7cjy2ws4jxR3rN5NJLtOmdzy9AbjG2rn67wrNZREAx/3xrBpxnfEFJFbRBdl0yLWOwk7Cb2vhH//AKh2Onbrv79MY5PLA1CzggxPmE+kf9sFcToU61MBVOoHcyJB3BxZIGmjn9RgKGPIAg/phmc06DUaVVB1UKJ9ysnAvBicvqOj5hEq5U/UCf8ADh7k8lWrVC3wxBA0anYhQN4LDmefc4LWpCPLcSDOvneNXmtNucTEnHQeF5iilL4qqYiZceY9P8GBOGeG3pmfiqp30hdXPqw/GF/jLxHUy9VFDCwDgESGJJHm6BQAQOc4ze70fCvi+eLOBY6QB6E+Y/c49iX4mtRKhDGWsTz+YBv1x7HT8uf6UfFaY/bqd/LWRJv7foMD+LapmhUWxBeI6h2xnxtor5cDk+n2+I0Y3eNMqFFMA/xVD9W/vjM+NA+Lr+8U2ipTBEC0NNgNhF7dsc+zzQ0c+cesYuK48uXPOdHtv+uJPjNILWcD+aZx04s8mHCM0VJi4iSPffthpmcoKo1pdjNhuYH/AMh98Z+Hqgp5bMkKC1RDTk30ixJA623wJwiodWnmxjVzBiZH0w+qG/8As68ufpkD+F5G9tN9/bHVsxxymltYB6Xxz/hSmhWV1PnqUpYgATeDb/VAnGVXiBuYAJvIEG888cuU2ty4qs14uYHyye5AH9zjZk/GAtrJB9LfbEOOKmY0i/P74HPFHNhC33H98X5g2ugZ3xWqE6EDbXECfXCxPHD6p+GAOg69zGIste5YmDz742ippuJmOZnF+Yv0rq/jipeE94Jj74+ZDxW5nWNV9xCx2NojEemeZj0vjNKpB1G5mMX5i10Sh4lpcwR23/GFniLiNU1FqUap0ACyMfKRcyIvI58sT2VcAAxv3wzUxEYMh1rzfGVrUqqu7sZ8liSYJHm5LAJv3w7o+M6VbLhfhl3ZQrIRKkjrG4nlgBXBJDIjW3Zb+sgg4eeGyq6gqKsfygDv0n74qomxTzGomjQWkzWlKYDfWLeuNuT8H1if3vlBubycWzZgzGPjVDMdcZ/TX5TlLwSn85HW2+D6HhqggkqGPVtvoMHZuqyi2n3H98asg7uSSwHYKMGnIzy3DKSj5E+5/IwQMzeAP/a39MD0c2djvE2t16zgmnVkDlaf8tgT1Ss8qBTJE3aQNPeDc4iuIOtX9qqPe5Re0kqPoqnFyl2G/XfvGOZ8WrlVzCjb4zH6F/643xZ5AOA8DfMayoNo27z+gx9x0vwrw1aGWRV3YambbUTe/oIA9MexXmZx6f/Z"/>
          <p:cNvSpPr>
            <a:spLocks noChangeAspect="1" noChangeArrowheads="1"/>
          </p:cNvSpPr>
          <p:nvPr/>
        </p:nvSpPr>
        <p:spPr bwMode="auto">
          <a:xfrm>
            <a:off x="63500" y="-1081088"/>
            <a:ext cx="2028825" cy="225742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3558" name="Picture 6" descr="http://2.bp.blogspot.com/-fHSjx0qOWYg/TdPmfIBU3CI/AAAAAAAAADE/_60hMxH-KJE/s200/inquisicion2.jpg"/>
          <p:cNvPicPr>
            <a:picLocks noChangeAspect="1" noChangeArrowheads="1"/>
          </p:cNvPicPr>
          <p:nvPr/>
        </p:nvPicPr>
        <p:blipFill>
          <a:blip r:embed="rId2" cstate="print"/>
          <a:srcRect/>
          <a:stretch>
            <a:fillRect/>
          </a:stretch>
        </p:blipFill>
        <p:spPr bwMode="auto">
          <a:xfrm>
            <a:off x="5580112" y="332656"/>
            <a:ext cx="3312368" cy="3456384"/>
          </a:xfrm>
          <a:prstGeom prst="rect">
            <a:avLst/>
          </a:prstGeom>
          <a:noFill/>
        </p:spPr>
      </p:pic>
      <p:sp>
        <p:nvSpPr>
          <p:cNvPr id="8" name="7 Rectángulo"/>
          <p:cNvSpPr/>
          <p:nvPr/>
        </p:nvSpPr>
        <p:spPr>
          <a:xfrm>
            <a:off x="5724128" y="4005064"/>
            <a:ext cx="3168352" cy="2677656"/>
          </a:xfrm>
          <a:prstGeom prst="rect">
            <a:avLst/>
          </a:prstGeom>
          <a:solidFill>
            <a:srgbClr val="FFFF00"/>
          </a:solidFill>
        </p:spPr>
        <p:txBody>
          <a:bodyPr wrap="square">
            <a:spAutoFit/>
          </a:bodyPr>
          <a:lstStyle/>
          <a:p>
            <a:pPr algn="ctr"/>
            <a:r>
              <a:rPr lang="es-CO" sz="2400" dirty="0" smtClean="0"/>
              <a:t>Todo aquel que, basado en la Biblia, se negaba a obedecer las doctrinas impuestas por la iglesia, era sometido a las más crueles torturas hasta que finalmente moría.</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
                                        <p:tgtEl>
                                          <p:spTgt spid="8"/>
                                        </p:tgtEl>
                                      </p:cBhvr>
                                    </p:animEffect>
                                    <p:anim calcmode="lin" valueType="num">
                                      <p:cBhvr>
                                        <p:cTn id="17" dur="400" fill="hold"/>
                                        <p:tgtEl>
                                          <p:spTgt spid="8"/>
                                        </p:tgtEl>
                                        <p:attrNameLst>
                                          <p:attrName>ppt_x</p:attrName>
                                        </p:attrNameLst>
                                      </p:cBhvr>
                                      <p:tavLst>
                                        <p:tav tm="0">
                                          <p:val>
                                            <p:strVal val="#ppt_x"/>
                                          </p:val>
                                        </p:tav>
                                        <p:tav tm="100000">
                                          <p:val>
                                            <p:strVal val="#ppt_x"/>
                                          </p:val>
                                        </p:tav>
                                      </p:tavLst>
                                    </p:anim>
                                    <p:anim calcmode="lin" valueType="num">
                                      <p:cBhvr>
                                        <p:cTn id="18" dur="400" fill="hold"/>
                                        <p:tgtEl>
                                          <p:spTgt spid="8"/>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92088"/>
          </a:xfrm>
        </p:spPr>
        <p:txBody>
          <a:bodyPr>
            <a:normAutofit/>
          </a:bodyPr>
          <a:lstStyle/>
          <a:p>
            <a:pPr>
              <a:buNone/>
            </a:pPr>
            <a:r>
              <a:rPr lang="es-CO" dirty="0" smtClean="0"/>
              <a:t>6). </a:t>
            </a:r>
            <a:r>
              <a:rPr lang="es-CO" dirty="0" smtClean="0">
                <a:solidFill>
                  <a:srgbClr val="FF0000"/>
                </a:solidFill>
                <a:latin typeface="Agency FB" pitchFamily="34" charset="0"/>
              </a:rPr>
              <a:t>SE EXALTÓ AL PAPA COMO CABEZA BICIBLE DE LA IGLESIA:</a:t>
            </a:r>
            <a:r>
              <a:rPr lang="es-CO" dirty="0" smtClean="0"/>
              <a:t>   </a:t>
            </a:r>
            <a:endParaRPr lang="es-CO" dirty="0"/>
          </a:p>
        </p:txBody>
      </p:sp>
      <p:sp>
        <p:nvSpPr>
          <p:cNvPr id="4" name="3 Rectángulo"/>
          <p:cNvSpPr/>
          <p:nvPr/>
        </p:nvSpPr>
        <p:spPr>
          <a:xfrm>
            <a:off x="0" y="1340768"/>
            <a:ext cx="5652120" cy="5539978"/>
          </a:xfrm>
          <a:prstGeom prst="rect">
            <a:avLst/>
          </a:prstGeom>
          <a:blipFill>
            <a:blip r:embed="rId2" cstate="print"/>
            <a:tile tx="0" ty="0" sx="100000" sy="100000" flip="none" algn="tl"/>
          </a:blipFill>
        </p:spPr>
        <p:txBody>
          <a:bodyPr wrap="square">
            <a:spAutoFit/>
          </a:bodyPr>
          <a:lstStyle/>
          <a:p>
            <a:pPr algn="ctr">
              <a:buNone/>
            </a:pPr>
            <a:r>
              <a:rPr lang="es-CO" sz="2800" dirty="0" smtClean="0"/>
              <a:t> En la pagina 54 párrafo 4 del Conflicto de los Siglos leemos: Una de las principales doctrinas del romanismo enseña que el papa es </a:t>
            </a:r>
            <a:r>
              <a:rPr lang="es-CO" sz="2800" dirty="0" smtClean="0">
                <a:solidFill>
                  <a:srgbClr val="0070C0"/>
                </a:solidFill>
              </a:rPr>
              <a:t>cabeza visible de la iglesia universal de Cristo</a:t>
            </a:r>
            <a:r>
              <a:rPr lang="es-CO" sz="2800" dirty="0" smtClean="0"/>
              <a:t>, y que fue investido de suprema autoridad sobre los obispos y los pastores  de todas partes del mundo. Aun más, se le a dado los títulos propios de la divinidad. Se le ha titulado “</a:t>
            </a:r>
            <a:r>
              <a:rPr lang="es-CO" sz="2800" dirty="0" smtClean="0">
                <a:solidFill>
                  <a:srgbClr val="0070C0"/>
                </a:solidFill>
              </a:rPr>
              <a:t>Señor Dios el Papa</a:t>
            </a:r>
            <a:r>
              <a:rPr lang="es-CO" sz="2800" dirty="0" smtClean="0"/>
              <a:t>”, y se le ha declarado </a:t>
            </a:r>
            <a:r>
              <a:rPr lang="es-CO" sz="2800" dirty="0" smtClean="0">
                <a:solidFill>
                  <a:srgbClr val="0070C0"/>
                </a:solidFill>
              </a:rPr>
              <a:t>infalible. </a:t>
            </a:r>
          </a:p>
          <a:p>
            <a:pPr>
              <a:buNone/>
            </a:pPr>
            <a:r>
              <a:rPr lang="es-CO" dirty="0" smtClean="0">
                <a:solidFill>
                  <a:srgbClr val="0070C0"/>
                </a:solidFill>
              </a:rPr>
              <a:t> </a:t>
            </a:r>
            <a:endParaRPr lang="es-CO" dirty="0">
              <a:solidFill>
                <a:srgbClr val="0070C0"/>
              </a:solidFill>
            </a:endParaRPr>
          </a:p>
        </p:txBody>
      </p:sp>
      <p:pic>
        <p:nvPicPr>
          <p:cNvPr id="22530" name="Picture 2" descr="http://t3.gstatic.com/images?q=tbn:ANd9GcSRlXzwNNKeupxLm3L-yblWRjAta6wHCAriibEgUEwVP___PRvd"/>
          <p:cNvPicPr>
            <a:picLocks noChangeAspect="1" noChangeArrowheads="1"/>
          </p:cNvPicPr>
          <p:nvPr/>
        </p:nvPicPr>
        <p:blipFill>
          <a:blip r:embed="rId3" cstate="print"/>
          <a:srcRect/>
          <a:stretch>
            <a:fillRect/>
          </a:stretch>
        </p:blipFill>
        <p:spPr bwMode="auto">
          <a:xfrm>
            <a:off x="5940152" y="1268760"/>
            <a:ext cx="2952328" cy="2448272"/>
          </a:xfrm>
          <a:prstGeom prst="rect">
            <a:avLst/>
          </a:prstGeom>
          <a:noFill/>
        </p:spPr>
      </p:pic>
      <p:sp>
        <p:nvSpPr>
          <p:cNvPr id="5" name="4 Rectángulo"/>
          <p:cNvSpPr/>
          <p:nvPr/>
        </p:nvSpPr>
        <p:spPr>
          <a:xfrm>
            <a:off x="5940152" y="3933056"/>
            <a:ext cx="2952328" cy="2862322"/>
          </a:xfrm>
          <a:prstGeom prst="rect">
            <a:avLst/>
          </a:prstGeom>
          <a:solidFill>
            <a:srgbClr val="FFFF00"/>
          </a:solidFill>
        </p:spPr>
        <p:txBody>
          <a:bodyPr wrap="square">
            <a:spAutoFit/>
          </a:bodyPr>
          <a:lstStyle/>
          <a:p>
            <a:pPr algn="ctr"/>
            <a:r>
              <a:rPr lang="es-CO" sz="2000" dirty="0" smtClean="0"/>
              <a:t>La doctrina de la supremacía papal se opone abiertamente a las enseñanzas de las Santas Escrituras.</a:t>
            </a:r>
          </a:p>
          <a:p>
            <a:pPr algn="ctr"/>
            <a:endParaRPr lang="es-CO" sz="2000" dirty="0" smtClean="0"/>
          </a:p>
          <a:p>
            <a:pPr algn="ctr"/>
            <a:r>
              <a:rPr lang="es-CO" sz="2000" dirty="0" smtClean="0"/>
              <a:t> Efesios 5:23 dice que “Cristo es la cabeza de la iglesia”.</a:t>
            </a:r>
            <a:endParaRPr lang="es-CO"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4906888" cy="5649491"/>
          </a:xfrm>
        </p:spPr>
        <p:txBody>
          <a:bodyPr>
            <a:noAutofit/>
          </a:bodyPr>
          <a:lstStyle/>
          <a:p>
            <a:pPr algn="ctr">
              <a:buNone/>
            </a:pPr>
            <a:r>
              <a:rPr lang="es-CO" sz="4800" dirty="0" smtClean="0"/>
              <a:t>  Dios no ha hecho alusión alguna en su Palabra a que Él haya elegido a un hombre para que sea cabeza de la iglesia.</a:t>
            </a:r>
            <a:endParaRPr lang="es-CO" sz="4800" dirty="0"/>
          </a:p>
        </p:txBody>
      </p:sp>
      <p:pic>
        <p:nvPicPr>
          <p:cNvPr id="4" name="Picture 4" descr="http://images02.olx.es/ui/5/33/52/1268690632_80863152_1-Fotos-de--La-Sagrada-Biblia-Catolica-Edicion-de-Lujo.jpg"/>
          <p:cNvPicPr>
            <a:picLocks noChangeAspect="1" noChangeArrowheads="1"/>
          </p:cNvPicPr>
          <p:nvPr/>
        </p:nvPicPr>
        <p:blipFill>
          <a:blip r:embed="rId2" cstate="print"/>
          <a:srcRect/>
          <a:stretch>
            <a:fillRect/>
          </a:stretch>
        </p:blipFill>
        <p:spPr bwMode="auto">
          <a:xfrm>
            <a:off x="5362575" y="1268760"/>
            <a:ext cx="3781425" cy="3600400"/>
          </a:xfrm>
          <a:prstGeom prst="rect">
            <a:avLst/>
          </a:prstGeom>
          <a:noFill/>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80"/>
          </a:xfrm>
        </p:spPr>
        <p:txBody>
          <a:bodyPr>
            <a:normAutofit/>
          </a:bodyPr>
          <a:lstStyle/>
          <a:p>
            <a:pPr>
              <a:buNone/>
            </a:pPr>
            <a:r>
              <a:rPr lang="es-CO" dirty="0" smtClean="0"/>
              <a:t>7). </a:t>
            </a:r>
            <a:r>
              <a:rPr lang="es-CO" dirty="0" smtClean="0">
                <a:solidFill>
                  <a:srgbClr val="FF0000"/>
                </a:solidFill>
                <a:latin typeface="Agency FB" pitchFamily="34" charset="0"/>
              </a:rPr>
              <a:t>SE PROHÍBE LA LACTURA DE LA BIBLIA:</a:t>
            </a:r>
          </a:p>
        </p:txBody>
      </p:sp>
      <p:sp>
        <p:nvSpPr>
          <p:cNvPr id="4" name="3 Rectángulo"/>
          <p:cNvSpPr/>
          <p:nvPr/>
        </p:nvSpPr>
        <p:spPr>
          <a:xfrm>
            <a:off x="0" y="1268760"/>
            <a:ext cx="5724128" cy="5589240"/>
          </a:xfrm>
          <a:prstGeom prst="rect">
            <a:avLst/>
          </a:prstGeom>
          <a:solidFill>
            <a:schemeClr val="accent5">
              <a:lumMod val="20000"/>
              <a:lumOff val="80000"/>
            </a:schemeClr>
          </a:solidFill>
        </p:spPr>
        <p:txBody>
          <a:bodyPr wrap="square">
            <a:spAutoFit/>
          </a:bodyPr>
          <a:lstStyle/>
          <a:p>
            <a:pPr algn="ctr"/>
            <a:r>
              <a:rPr lang="es-CO" sz="2800" dirty="0" smtClean="0"/>
              <a:t>A partir del Papa Inocencio II a través de la prohibición "</a:t>
            </a:r>
            <a:r>
              <a:rPr lang="es-CO" sz="2800" dirty="0" smtClean="0">
                <a:solidFill>
                  <a:srgbClr val="FF0000"/>
                </a:solidFill>
              </a:rPr>
              <a:t>occultis conventiculis" en el año 1199.</a:t>
            </a:r>
            <a:r>
              <a:rPr lang="es-CO" sz="2800" dirty="0" smtClean="0"/>
              <a:t> Se prohíbe la lectura de la Biblia por parte de los laicos (es decir aquellos que no fuesen sacerdotes, monjes etc. es decir cualquiera que no fuese miembro del clero), fue prohibida por centenares de años la circulación de la Biblia. No se permitía a la gente que la leyese ni que la tuviese en sus casas. </a:t>
            </a:r>
            <a:r>
              <a:rPr lang="es-CO" sz="2800" dirty="0" smtClean="0">
                <a:solidFill>
                  <a:srgbClr val="FF0000"/>
                </a:solidFill>
              </a:rPr>
              <a:t>(Lea Oseas 4: 1,2;6).</a:t>
            </a:r>
          </a:p>
          <a:p>
            <a:pPr>
              <a:buNone/>
            </a:pPr>
            <a:endParaRPr lang="es-CO" dirty="0"/>
          </a:p>
        </p:txBody>
      </p:sp>
      <p:sp>
        <p:nvSpPr>
          <p:cNvPr id="5" name="4 Rectángulo"/>
          <p:cNvSpPr/>
          <p:nvPr/>
        </p:nvSpPr>
        <p:spPr>
          <a:xfrm>
            <a:off x="5724128" y="3429000"/>
            <a:ext cx="3168352" cy="3416320"/>
          </a:xfrm>
          <a:prstGeom prst="rect">
            <a:avLst/>
          </a:prstGeom>
          <a:solidFill>
            <a:srgbClr val="FFFF00"/>
          </a:solidFill>
        </p:spPr>
        <p:txBody>
          <a:bodyPr wrap="square">
            <a:spAutoFit/>
          </a:bodyPr>
          <a:lstStyle/>
          <a:p>
            <a:pPr algn="ctr"/>
            <a:r>
              <a:rPr lang="es-CO" sz="2000" dirty="0" smtClean="0"/>
              <a:t>Esta prohibición que contradecía la orden de Cristo quien dijo: “</a:t>
            </a:r>
            <a:r>
              <a:rPr lang="es-CO" sz="2000" u="sng" dirty="0" smtClean="0">
                <a:solidFill>
                  <a:srgbClr val="0070C0"/>
                </a:solidFill>
              </a:rPr>
              <a:t>Escudriñad las Escritura”</a:t>
            </a:r>
            <a:r>
              <a:rPr lang="es-CO" sz="2000" dirty="0" smtClean="0"/>
              <a:t> </a:t>
            </a:r>
            <a:r>
              <a:rPr lang="es-CO" sz="2000" dirty="0" smtClean="0">
                <a:solidFill>
                  <a:srgbClr val="FF0000"/>
                </a:solidFill>
              </a:rPr>
              <a:t>(Juan 5:39)</a:t>
            </a:r>
            <a:r>
              <a:rPr lang="es-CO" sz="2000" dirty="0" smtClean="0"/>
              <a:t>, se terminó 766 años después con Juan XXIII en el Concilio Vaticano II que se llevó a cabo entre 1962 y 1965.</a:t>
            </a:r>
            <a:br>
              <a:rPr lang="es-CO" sz="2000" dirty="0" smtClean="0"/>
            </a:br>
            <a:r>
              <a:rPr lang="es-CO" dirty="0" smtClean="0"/>
              <a:t/>
            </a:r>
            <a:br>
              <a:rPr lang="es-CO" dirty="0" smtClean="0"/>
            </a:br>
            <a:endParaRPr lang="es-CO" dirty="0"/>
          </a:p>
        </p:txBody>
      </p:sp>
      <p:pic>
        <p:nvPicPr>
          <p:cNvPr id="20482" name="Picture 2" descr="http://t3.gstatic.com/images?q=tbn:ANd9GcQzjScMA6mZQWR6ZcNq1xRh1FCFAhs0gqBT5FsRvMRnXBsdG7My"/>
          <p:cNvPicPr>
            <a:picLocks noChangeAspect="1" noChangeArrowheads="1"/>
          </p:cNvPicPr>
          <p:nvPr/>
        </p:nvPicPr>
        <p:blipFill>
          <a:blip r:embed="rId2" cstate="print"/>
          <a:srcRect/>
          <a:stretch>
            <a:fillRect/>
          </a:stretch>
        </p:blipFill>
        <p:spPr bwMode="auto">
          <a:xfrm>
            <a:off x="5940152" y="836712"/>
            <a:ext cx="2952328" cy="25202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
                                        <p:tgtEl>
                                          <p:spTgt spid="5"/>
                                        </p:tgtEl>
                                      </p:cBhvr>
                                    </p:animEffect>
                                    <p:anim calcmode="lin" valueType="num">
                                      <p:cBhvr>
                                        <p:cTn id="13" dur="400" fill="hold"/>
                                        <p:tgtEl>
                                          <p:spTgt spid="5"/>
                                        </p:tgtEl>
                                        <p:attrNameLst>
                                          <p:attrName>ppt_x</p:attrName>
                                        </p:attrNameLst>
                                      </p:cBhvr>
                                      <p:tavLst>
                                        <p:tav tm="0">
                                          <p:val>
                                            <p:strVal val="#ppt_x"/>
                                          </p:val>
                                        </p:tav>
                                        <p:tav tm="100000">
                                          <p:val>
                                            <p:strVal val="#ppt_x"/>
                                          </p:val>
                                        </p:tav>
                                      </p:tavLst>
                                    </p:anim>
                                    <p:anim calcmode="lin" valueType="num">
                                      <p:cBhvr>
                                        <p:cTn id="14" dur="400" fill="hold"/>
                                        <p:tgtEl>
                                          <p:spTgt spid="5"/>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720080"/>
          </a:xfrm>
        </p:spPr>
        <p:txBody>
          <a:bodyPr>
            <a:normAutofit/>
          </a:bodyPr>
          <a:lstStyle/>
          <a:p>
            <a:pPr>
              <a:buNone/>
            </a:pPr>
            <a:r>
              <a:rPr lang="es-CO" dirty="0" smtClean="0"/>
              <a:t>8). </a:t>
            </a:r>
            <a:r>
              <a:rPr lang="es-CO" dirty="0" smtClean="0">
                <a:solidFill>
                  <a:srgbClr val="FF0000"/>
                </a:solidFill>
                <a:latin typeface="Agency FB" pitchFamily="34" charset="0"/>
              </a:rPr>
              <a:t>SE INTRODUCE LA ADORACIÓN DE IMÁGENES:</a:t>
            </a:r>
            <a:endParaRPr lang="es-CO" dirty="0" smtClean="0"/>
          </a:p>
        </p:txBody>
      </p:sp>
      <p:sp>
        <p:nvSpPr>
          <p:cNvPr id="4" name="3 Rectángulo"/>
          <p:cNvSpPr/>
          <p:nvPr/>
        </p:nvSpPr>
        <p:spPr>
          <a:xfrm>
            <a:off x="179512" y="1412776"/>
            <a:ext cx="4896544" cy="5078313"/>
          </a:xfrm>
          <a:prstGeom prst="rect">
            <a:avLst/>
          </a:prstGeom>
          <a:solidFill>
            <a:schemeClr val="accent1">
              <a:lumMod val="20000"/>
              <a:lumOff val="80000"/>
            </a:schemeClr>
          </a:solidFill>
        </p:spPr>
        <p:txBody>
          <a:bodyPr wrap="square">
            <a:spAutoFit/>
          </a:bodyPr>
          <a:lstStyle/>
          <a:p>
            <a:pPr algn="ctr">
              <a:buNone/>
            </a:pPr>
            <a:r>
              <a:rPr lang="es-CO" sz="3600" dirty="0" smtClean="0"/>
              <a:t>Una vez suprimido lo que descubría el error, la Biblia, </a:t>
            </a:r>
          </a:p>
          <a:p>
            <a:pPr algn="ctr">
              <a:buNone/>
            </a:pPr>
            <a:endParaRPr lang="es-CO" sz="3600" dirty="0" smtClean="0"/>
          </a:p>
          <a:p>
            <a:pPr algn="ctr">
              <a:buNone/>
            </a:pPr>
            <a:r>
              <a:rPr lang="es-CO" sz="3600" dirty="0" smtClean="0"/>
              <a:t>Satanás hizo lo que quiso. </a:t>
            </a:r>
            <a:r>
              <a:rPr lang="es-CO" sz="3600" dirty="0" smtClean="0">
                <a:solidFill>
                  <a:srgbClr val="FF0000"/>
                </a:solidFill>
              </a:rPr>
              <a:t>Daniel 7:25 </a:t>
            </a:r>
            <a:r>
              <a:rPr lang="es-CO" sz="3600" dirty="0" smtClean="0"/>
              <a:t>había dicho que el papado pensaría en “mudar los tiempos y la ley”.</a:t>
            </a:r>
          </a:p>
        </p:txBody>
      </p:sp>
      <p:pic>
        <p:nvPicPr>
          <p:cNvPr id="20482" name="Picture 2" descr="http://vivirconcristo.files.wordpress.com/2011/04/leyendo-la-biblia.jpg"/>
          <p:cNvPicPr>
            <a:picLocks noChangeAspect="1" noChangeArrowheads="1"/>
          </p:cNvPicPr>
          <p:nvPr/>
        </p:nvPicPr>
        <p:blipFill>
          <a:blip r:embed="rId2" cstate="print"/>
          <a:srcRect/>
          <a:stretch>
            <a:fillRect/>
          </a:stretch>
        </p:blipFill>
        <p:spPr bwMode="auto">
          <a:xfrm>
            <a:off x="5076056" y="1052736"/>
            <a:ext cx="3686175" cy="2760341"/>
          </a:xfrm>
          <a:prstGeom prst="rect">
            <a:avLst/>
          </a:prstGeom>
          <a:solidFill>
            <a:srgbClr val="FF0000"/>
          </a:solidFill>
        </p:spPr>
      </p:pic>
      <p:sp>
        <p:nvSpPr>
          <p:cNvPr id="6" name="5 Menos"/>
          <p:cNvSpPr/>
          <p:nvPr/>
        </p:nvSpPr>
        <p:spPr>
          <a:xfrm rot="19184803">
            <a:off x="4046164" y="1994828"/>
            <a:ext cx="5154508" cy="837165"/>
          </a:xfrm>
          <a:prstGeom prst="mathMinus">
            <a:avLst>
              <a:gd name="adj1" fmla="val 1644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Menos"/>
          <p:cNvSpPr/>
          <p:nvPr/>
        </p:nvSpPr>
        <p:spPr>
          <a:xfrm rot="13040839">
            <a:off x="4524251" y="2170515"/>
            <a:ext cx="5055042" cy="531762"/>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20484" name="Picture 4" descr="http://4.bp.blogspot.com/_bJnGF_WmPSU/R1HFaXinULI/AAAAAAAABc0/cc_qs1nulPE/s1600-R/Ley+de+Dios+rota.jpg"/>
          <p:cNvPicPr>
            <a:picLocks noChangeAspect="1" noChangeArrowheads="1"/>
          </p:cNvPicPr>
          <p:nvPr/>
        </p:nvPicPr>
        <p:blipFill>
          <a:blip r:embed="rId3" cstate="print"/>
          <a:srcRect/>
          <a:stretch>
            <a:fillRect/>
          </a:stretch>
        </p:blipFill>
        <p:spPr bwMode="auto">
          <a:xfrm>
            <a:off x="5076056" y="4019550"/>
            <a:ext cx="3709417" cy="28384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to="" calcmode="lin" valueType="num">
                                      <p:cBhvr>
                                        <p:cTn id="7" dur="1" fill="hold"/>
                                        <p:tgtEl>
                                          <p:spTgt spid="4">
                                            <p:bg/>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 to="" calcmode="lin" valueType="num">
                                      <p:cBhvr>
                                        <p:cTn id="10" dur="1" fill="hold"/>
                                        <p:tgtEl>
                                          <p:spTgt spid="4">
                                            <p:txEl>
                                              <p:pRg st="0" end="0"/>
                                            </p:txEl>
                                          </p:spTgt>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20482"/>
                                        </p:tgtEl>
                                        <p:attrNameLst>
                                          <p:attrName>style.visibility</p:attrName>
                                        </p:attrNameLst>
                                      </p:cBhvr>
                                      <p:to>
                                        <p:strVal val="visible"/>
                                      </p:to>
                                    </p:set>
                                    <p:anim to="" calcmode="lin" valueType="num">
                                      <p:cBhvr>
                                        <p:cTn id="15" dur="1" fill="hold"/>
                                        <p:tgtEl>
                                          <p:spTgt spid="20482"/>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to="" calcmode="lin" valueType="num">
                                      <p:cBhvr>
                                        <p:cTn id="20" dur="1" fill="hold"/>
                                        <p:tgtEl>
                                          <p:spTgt spid="6"/>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to="" calcmode="lin" valueType="num">
                                      <p:cBhvr>
                                        <p:cTn id="25" dur="1" fill="hold"/>
                                        <p:tgtEl>
                                          <p:spTgt spid="7"/>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4">
                                            <p:txEl>
                                              <p:pRg st="2" end="2"/>
                                            </p:txEl>
                                          </p:spTgt>
                                        </p:tgtEl>
                                        <p:attrNameLst>
                                          <p:attrName>style.visibility</p:attrName>
                                        </p:attrNameLst>
                                      </p:cBhvr>
                                      <p:to>
                                        <p:strVal val="visible"/>
                                      </p:to>
                                    </p:set>
                                    <p:anim to="" calcmode="lin" valueType="num">
                                      <p:cBhvr>
                                        <p:cTn id="30" dur="1" fill="hold"/>
                                        <p:tgtEl>
                                          <p:spTgt spid="4">
                                            <p:txEl>
                                              <p:pRg st="2" end="2"/>
                                            </p:txEl>
                                          </p:spTgt>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nodeType="clickEffect">
                                  <p:stCondLst>
                                    <p:cond delay="0"/>
                                  </p:stCondLst>
                                  <p:childTnLst>
                                    <p:set>
                                      <p:cBhvr>
                                        <p:cTn id="34" dur="1" fill="hold">
                                          <p:stCondLst>
                                            <p:cond delay="0"/>
                                          </p:stCondLst>
                                        </p:cTn>
                                        <p:tgtEl>
                                          <p:spTgt spid="20484"/>
                                        </p:tgtEl>
                                        <p:attrNameLst>
                                          <p:attrName>style.visibility</p:attrName>
                                        </p:attrNameLst>
                                      </p:cBhvr>
                                      <p:to>
                                        <p:strVal val="visible"/>
                                      </p:to>
                                    </p:set>
                                    <p:animEffect transition="in" filter="fade">
                                      <p:cBhvr>
                                        <p:cTn id="35" dur="100"/>
                                        <p:tgtEl>
                                          <p:spTgt spid="20484"/>
                                        </p:tgtEl>
                                      </p:cBhvr>
                                    </p:animEffect>
                                    <p:anim calcmode="lin" valueType="num">
                                      <p:cBhvr>
                                        <p:cTn id="36" dur="400" fill="hold"/>
                                        <p:tgtEl>
                                          <p:spTgt spid="20484"/>
                                        </p:tgtEl>
                                        <p:attrNameLst>
                                          <p:attrName>ppt_x</p:attrName>
                                        </p:attrNameLst>
                                      </p:cBhvr>
                                      <p:tavLst>
                                        <p:tav tm="0">
                                          <p:val>
                                            <p:strVal val="#ppt_x"/>
                                          </p:val>
                                        </p:tav>
                                        <p:tav tm="100000">
                                          <p:val>
                                            <p:strVal val="#ppt_x"/>
                                          </p:val>
                                        </p:tav>
                                      </p:tavLst>
                                    </p:anim>
                                    <p:anim calcmode="lin" valueType="num">
                                      <p:cBhvr>
                                        <p:cTn id="37" dur="400" fill="hold"/>
                                        <p:tgtEl>
                                          <p:spTgt spid="20484"/>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2048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2048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P spid="6" grpId="0" animBg="1"/>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184576" cy="6453336"/>
          </a:xfrm>
          <a:solidFill>
            <a:schemeClr val="accent4">
              <a:lumMod val="20000"/>
              <a:lumOff val="80000"/>
            </a:schemeClr>
          </a:solidFill>
        </p:spPr>
        <p:txBody>
          <a:bodyPr>
            <a:normAutofit lnSpcReduction="10000"/>
          </a:bodyPr>
          <a:lstStyle/>
          <a:p>
            <a:pPr algn="ctr">
              <a:buNone/>
            </a:pPr>
            <a:r>
              <a:rPr lang="es-CO" dirty="0" smtClean="0"/>
              <a:t>    Para dar a los convertidos del paganismo algo que equivaliera al culto de los ídolos – ya que estos adoraban dioses paganos – y para animarlos a que aceptaran nominalmente el cristianismo, se introdujeron gradualmente en el culto cristiano la adoración de imágenes y reliquias cristianas. </a:t>
            </a:r>
            <a:r>
              <a:rPr lang="es-CO" dirty="0" smtClean="0">
                <a:solidFill>
                  <a:srgbClr val="FF0000"/>
                </a:solidFill>
              </a:rPr>
              <a:t>(Concilio de Nicea, 787 d.C.). </a:t>
            </a:r>
          </a:p>
          <a:p>
            <a:endParaRPr lang="es-CO" dirty="0"/>
          </a:p>
        </p:txBody>
      </p:sp>
      <p:pic>
        <p:nvPicPr>
          <p:cNvPr id="1026" name="Picture 2" descr="http://t1.gstatic.com/images?q=tbn:ANd9GcTC7rEl0kEtL057IP8sh6E5Ksn4ShU5yP8P7csN6m1O80fJK2qz"/>
          <p:cNvPicPr>
            <a:picLocks noChangeAspect="1" noChangeArrowheads="1"/>
          </p:cNvPicPr>
          <p:nvPr/>
        </p:nvPicPr>
        <p:blipFill>
          <a:blip r:embed="rId2" cstate="print"/>
          <a:srcRect/>
          <a:stretch>
            <a:fillRect/>
          </a:stretch>
        </p:blipFill>
        <p:spPr bwMode="auto">
          <a:xfrm>
            <a:off x="5580112" y="404664"/>
            <a:ext cx="3312368" cy="2660129"/>
          </a:xfrm>
          <a:prstGeom prst="rect">
            <a:avLst/>
          </a:prstGeom>
          <a:noFill/>
        </p:spPr>
      </p:pic>
      <p:pic>
        <p:nvPicPr>
          <p:cNvPr id="1028" name="Picture 4" descr="http://t1.gstatic.com/images?q=tbn:ANd9GcR0tZ1g4mpXOsvPEz5l5UDn-FIBNQxKf215dvKM5wOSSthRkiBa"/>
          <p:cNvPicPr>
            <a:picLocks noChangeAspect="1" noChangeArrowheads="1"/>
          </p:cNvPicPr>
          <p:nvPr/>
        </p:nvPicPr>
        <p:blipFill>
          <a:blip r:embed="rId3" cstate="print"/>
          <a:srcRect/>
          <a:stretch>
            <a:fillRect/>
          </a:stretch>
        </p:blipFill>
        <p:spPr bwMode="auto">
          <a:xfrm>
            <a:off x="5508104" y="3789040"/>
            <a:ext cx="3312368" cy="2304256"/>
          </a:xfrm>
          <a:prstGeom prst="rect">
            <a:avLst/>
          </a:prstGeom>
          <a:noFill/>
        </p:spPr>
      </p:pic>
      <p:sp>
        <p:nvSpPr>
          <p:cNvPr id="6" name="5 Rectángulo"/>
          <p:cNvSpPr/>
          <p:nvPr/>
        </p:nvSpPr>
        <p:spPr>
          <a:xfrm>
            <a:off x="5436096" y="6165304"/>
            <a:ext cx="1656184" cy="707886"/>
          </a:xfrm>
          <a:prstGeom prst="rect">
            <a:avLst/>
          </a:prstGeom>
        </p:spPr>
        <p:txBody>
          <a:bodyPr wrap="square">
            <a:spAutoFit/>
          </a:bodyPr>
          <a:lstStyle/>
          <a:p>
            <a:r>
              <a:rPr lang="es-CO" sz="2000" dirty="0" smtClean="0"/>
              <a:t>Amón-Ra Dios Del Sol</a:t>
            </a:r>
            <a:endParaRPr lang="es-CO" sz="2000" dirty="0"/>
          </a:p>
        </p:txBody>
      </p:sp>
      <p:sp>
        <p:nvSpPr>
          <p:cNvPr id="7" name="6 Rectángulo"/>
          <p:cNvSpPr/>
          <p:nvPr/>
        </p:nvSpPr>
        <p:spPr>
          <a:xfrm flipH="1">
            <a:off x="7308304" y="6165304"/>
            <a:ext cx="1835696" cy="400110"/>
          </a:xfrm>
          <a:prstGeom prst="rect">
            <a:avLst/>
          </a:prstGeom>
        </p:spPr>
        <p:txBody>
          <a:bodyPr wrap="square">
            <a:spAutoFit/>
          </a:bodyPr>
          <a:lstStyle/>
          <a:p>
            <a:r>
              <a:rPr lang="es-CO" sz="2000" dirty="0" smtClean="0"/>
              <a:t>Cristo</a:t>
            </a:r>
            <a:endParaRPr lang="es-CO" sz="2000" dirty="0"/>
          </a:p>
        </p:txBody>
      </p:sp>
      <p:sp>
        <p:nvSpPr>
          <p:cNvPr id="8" name="7 Rectángulo"/>
          <p:cNvSpPr/>
          <p:nvPr/>
        </p:nvSpPr>
        <p:spPr>
          <a:xfrm>
            <a:off x="5580112" y="3140968"/>
            <a:ext cx="1800200" cy="400110"/>
          </a:xfrm>
          <a:prstGeom prst="rect">
            <a:avLst/>
          </a:prstGeom>
        </p:spPr>
        <p:txBody>
          <a:bodyPr wrap="square">
            <a:spAutoFit/>
          </a:bodyPr>
          <a:lstStyle/>
          <a:p>
            <a:r>
              <a:rPr lang="es-CO" sz="2000" dirty="0" smtClean="0"/>
              <a:t> Isis de Egipto</a:t>
            </a:r>
            <a:endParaRPr lang="es-CO" sz="2000" dirty="0"/>
          </a:p>
        </p:txBody>
      </p:sp>
      <p:sp>
        <p:nvSpPr>
          <p:cNvPr id="9" name="8 Rectángulo"/>
          <p:cNvSpPr/>
          <p:nvPr/>
        </p:nvSpPr>
        <p:spPr>
          <a:xfrm>
            <a:off x="7380312" y="3140968"/>
            <a:ext cx="1763688" cy="400110"/>
          </a:xfrm>
          <a:prstGeom prst="rect">
            <a:avLst/>
          </a:prstGeom>
        </p:spPr>
        <p:txBody>
          <a:bodyPr wrap="square">
            <a:spAutoFit/>
          </a:bodyPr>
          <a:lstStyle/>
          <a:p>
            <a:r>
              <a:rPr lang="es-CO" sz="2000" dirty="0" smtClean="0"/>
              <a:t>Virgen María</a:t>
            </a: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
                                        <p:tgtEl>
                                          <p:spTgt spid="8"/>
                                        </p:tgtEl>
                                      </p:cBhvr>
                                    </p:animEffect>
                                    <p:anim calcmode="lin" valueType="num">
                                      <p:cBhvr>
                                        <p:cTn id="13" dur="400" fill="hold"/>
                                        <p:tgtEl>
                                          <p:spTgt spid="8"/>
                                        </p:tgtEl>
                                        <p:attrNameLst>
                                          <p:attrName>ppt_x</p:attrName>
                                        </p:attrNameLst>
                                      </p:cBhvr>
                                      <p:tavLst>
                                        <p:tav tm="0">
                                          <p:val>
                                            <p:strVal val="#ppt_x"/>
                                          </p:val>
                                        </p:tav>
                                        <p:tav tm="100000">
                                          <p:val>
                                            <p:strVal val="#ppt_x"/>
                                          </p:val>
                                        </p:tav>
                                      </p:tavLst>
                                    </p:anim>
                                    <p:anim calcmode="lin" valueType="num">
                                      <p:cBhvr>
                                        <p:cTn id="14" dur="400" fill="hold"/>
                                        <p:tgtEl>
                                          <p:spTgt spid="8"/>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
                                        <p:tgtEl>
                                          <p:spTgt spid="9"/>
                                        </p:tgtEl>
                                      </p:cBhvr>
                                    </p:animEffect>
                                    <p:anim calcmode="lin" valueType="num">
                                      <p:cBhvr>
                                        <p:cTn id="22" dur="400" fill="hold"/>
                                        <p:tgtEl>
                                          <p:spTgt spid="9"/>
                                        </p:tgtEl>
                                        <p:attrNameLst>
                                          <p:attrName>ppt_x</p:attrName>
                                        </p:attrNameLst>
                                      </p:cBhvr>
                                      <p:tavLst>
                                        <p:tav tm="0">
                                          <p:val>
                                            <p:strVal val="#ppt_x"/>
                                          </p:val>
                                        </p:tav>
                                        <p:tav tm="100000">
                                          <p:val>
                                            <p:strVal val="#ppt_x"/>
                                          </p:val>
                                        </p:tav>
                                      </p:tavLst>
                                    </p:anim>
                                    <p:anim calcmode="lin" valueType="num">
                                      <p:cBhvr>
                                        <p:cTn id="23" dur="400" fill="hold"/>
                                        <p:tgtEl>
                                          <p:spTgt spid="9"/>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1028"/>
                                        </p:tgtEl>
                                        <p:attrNameLst>
                                          <p:attrName>style.visibility</p:attrName>
                                        </p:attrNameLst>
                                      </p:cBhvr>
                                      <p:to>
                                        <p:strVal val="visible"/>
                                      </p:to>
                                    </p:set>
                                    <p:anim to="" calcmode="lin" valueType="num">
                                      <p:cBhvr>
                                        <p:cTn id="30" dur="1" fill="hold"/>
                                        <p:tgtEl>
                                          <p:spTgt spid="1028"/>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6">
                                            <p:txEl>
                                              <p:pRg st="0" end="0"/>
                                            </p:txEl>
                                          </p:spTgt>
                                        </p:tgtEl>
                                        <p:attrNameLst>
                                          <p:attrName>style.visibility</p:attrName>
                                        </p:attrNameLst>
                                      </p:cBhvr>
                                      <p:to>
                                        <p:strVal val="visible"/>
                                      </p:to>
                                    </p:set>
                                    <p:anim to="" calcmode="lin" valueType="num">
                                      <p:cBhvr>
                                        <p:cTn id="35" dur="1" fill="hold"/>
                                        <p:tgtEl>
                                          <p:spTgt spid="6">
                                            <p:txEl>
                                              <p:pRg st="0" end="0"/>
                                            </p:txEl>
                                          </p:spTgt>
                                        </p:tgtEl>
                                        <p:attrNameLst>
                                          <p:attrName/>
                                        </p:attrNameLst>
                                      </p:cBhvr>
                                    </p:anim>
                                  </p:childTnLst>
                                </p:cTn>
                              </p:par>
                            </p:childTnLst>
                          </p:cTn>
                        </p:par>
                      </p:childTnLst>
                    </p:cTn>
                  </p:par>
                  <p:par>
                    <p:cTn id="36" fill="hold">
                      <p:stCondLst>
                        <p:cond delay="indefinite"/>
                      </p:stCondLst>
                      <p:childTnLst>
                        <p:par>
                          <p:cTn id="37" fill="hold">
                            <p:stCondLst>
                              <p:cond delay="0"/>
                            </p:stCondLst>
                            <p:childTnLst>
                              <p:par>
                                <p:cTn id="38" presetID="43" presetClass="entr" presetSubtype="0" fill="hold" nodeType="clickEffect">
                                  <p:stCondLst>
                                    <p:cond delay="0"/>
                                  </p:stCondLst>
                                  <p:childTnLst>
                                    <p:set>
                                      <p:cBhvr>
                                        <p:cTn id="39" dur="1" fill="hold">
                                          <p:stCondLst>
                                            <p:cond delay="0"/>
                                          </p:stCondLst>
                                        </p:cTn>
                                        <p:tgtEl>
                                          <p:spTgt spid="7">
                                            <p:txEl>
                                              <p:pRg st="0" end="0"/>
                                            </p:txEl>
                                          </p:spTgt>
                                        </p:tgtEl>
                                        <p:attrNameLst>
                                          <p:attrName>style.visibility</p:attrName>
                                        </p:attrNameLst>
                                      </p:cBhvr>
                                      <p:to>
                                        <p:strVal val="visible"/>
                                      </p:to>
                                    </p:set>
                                    <p:animEffect transition="in" filter="fade">
                                      <p:cBhvr>
                                        <p:cTn id="40" dur="100"/>
                                        <p:tgtEl>
                                          <p:spTgt spid="7">
                                            <p:txEl>
                                              <p:pRg st="0" end="0"/>
                                            </p:txEl>
                                          </p:spTgt>
                                        </p:tgtEl>
                                      </p:cBhvr>
                                    </p:animEffect>
                                    <p:anim calcmode="lin" valueType="num">
                                      <p:cBhvr>
                                        <p:cTn id="41" dur="4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42" dur="400" fill="hold"/>
                                        <p:tgtEl>
                                          <p:spTgt spid="7">
                                            <p:txEl>
                                              <p:pRg st="0" end="0"/>
                                            </p:txEl>
                                          </p:spTgt>
                                        </p:tgtEl>
                                        <p:attrNameLst>
                                          <p:attrName>ppt_y</p:attrName>
                                        </p:attrNameLst>
                                      </p:cBhvr>
                                      <p:tavLst>
                                        <p:tav tm="0">
                                          <p:val>
                                            <p:strVal val="#ppt_y+0.31"/>
                                          </p:val>
                                        </p:tav>
                                        <p:tav tm="100000">
                                          <p:val>
                                            <p:strVal val="#ppt_y+0.31"/>
                                          </p:val>
                                        </p:tav>
                                      </p:tavLst>
                                    </p:anim>
                                    <p:anim calcmode="lin" valueType="num">
                                      <p:cBhvr>
                                        <p:cTn id="43" dur="600" decel="50000" fill="hold">
                                          <p:stCondLst>
                                            <p:cond delay="400"/>
                                          </p:stCondLst>
                                        </p:cTn>
                                        <p:tgtEl>
                                          <p:spTgt spid="7">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4" dur="600" decel="50000" fill="hold">
                                          <p:stCondLst>
                                            <p:cond delay="400"/>
                                          </p:stCondLst>
                                        </p:cTn>
                                        <p:tgtEl>
                                          <p:spTgt spid="7">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720080"/>
          </a:xfrm>
        </p:spPr>
        <p:txBody>
          <a:bodyPr>
            <a:normAutofit/>
          </a:bodyPr>
          <a:lstStyle/>
          <a:p>
            <a:pPr>
              <a:buNone/>
            </a:pPr>
            <a:r>
              <a:rPr lang="es-CO" dirty="0" smtClean="0"/>
              <a:t>9). </a:t>
            </a:r>
            <a:r>
              <a:rPr lang="es-CO" dirty="0" smtClean="0">
                <a:solidFill>
                  <a:srgbClr val="FF0000"/>
                </a:solidFill>
                <a:latin typeface="Agency FB" pitchFamily="34" charset="0"/>
              </a:rPr>
              <a:t>SE BORRA DE LA LEY EL SEGUNDO MANDAMIENTO:</a:t>
            </a:r>
          </a:p>
        </p:txBody>
      </p:sp>
      <p:sp>
        <p:nvSpPr>
          <p:cNvPr id="4" name="3 Rectángulo"/>
          <p:cNvSpPr/>
          <p:nvPr/>
        </p:nvSpPr>
        <p:spPr>
          <a:xfrm>
            <a:off x="0" y="1196753"/>
            <a:ext cx="4644008" cy="5509200"/>
          </a:xfrm>
          <a:prstGeom prst="rect">
            <a:avLst/>
          </a:prstGeom>
          <a:solidFill>
            <a:srgbClr val="FFC000"/>
          </a:solidFill>
        </p:spPr>
        <p:txBody>
          <a:bodyPr wrap="square">
            <a:spAutoFit/>
          </a:bodyPr>
          <a:lstStyle/>
          <a:p>
            <a:pPr algn="ctr">
              <a:buNone/>
            </a:pPr>
            <a:r>
              <a:rPr lang="es-CO" sz="3200" dirty="0" smtClean="0"/>
              <a:t>Para remate de su obra sacrílega, Roma se atrevió a borrar de la ley de Dios el segundo mandamiento, que prohíbe la adoración de las imágenes,</a:t>
            </a:r>
          </a:p>
          <a:p>
            <a:pPr algn="ctr">
              <a:buNone/>
            </a:pPr>
            <a:endParaRPr lang="es-CO" sz="3200" dirty="0" smtClean="0"/>
          </a:p>
          <a:p>
            <a:pPr algn="ctr">
              <a:buNone/>
            </a:pPr>
            <a:r>
              <a:rPr lang="es-CO" sz="3200" dirty="0" smtClean="0"/>
              <a:t> y a dividir en dos el ultimo mandamiento para conservar el numero de estos.</a:t>
            </a:r>
          </a:p>
        </p:txBody>
      </p:sp>
      <p:pic>
        <p:nvPicPr>
          <p:cNvPr id="19458" name="Picture 2" descr="http://t1.gstatic.com/images?q=tbn:ANd9GcQ4ucrFWFjRQZZFyN9U2ZpqksGFar4k8ICdmBykm81A8NKfndl1ng"/>
          <p:cNvPicPr>
            <a:picLocks noChangeAspect="1" noChangeArrowheads="1"/>
          </p:cNvPicPr>
          <p:nvPr/>
        </p:nvPicPr>
        <p:blipFill>
          <a:blip r:embed="rId2" cstate="print"/>
          <a:srcRect/>
          <a:stretch>
            <a:fillRect/>
          </a:stretch>
        </p:blipFill>
        <p:spPr bwMode="auto">
          <a:xfrm>
            <a:off x="4932040" y="1268761"/>
            <a:ext cx="3888432" cy="3168352"/>
          </a:xfrm>
          <a:prstGeom prst="rect">
            <a:avLst/>
          </a:prstGeom>
          <a:noFill/>
        </p:spPr>
      </p:pic>
      <p:sp>
        <p:nvSpPr>
          <p:cNvPr id="6" name="5 Flecha derecha"/>
          <p:cNvSpPr/>
          <p:nvPr/>
        </p:nvSpPr>
        <p:spPr>
          <a:xfrm rot="19471606">
            <a:off x="4241682" y="2498464"/>
            <a:ext cx="978408" cy="41049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Flecha derecha"/>
          <p:cNvSpPr/>
          <p:nvPr/>
        </p:nvSpPr>
        <p:spPr>
          <a:xfrm rot="19946590">
            <a:off x="3717449" y="4077106"/>
            <a:ext cx="1358615" cy="333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Rectángulo"/>
          <p:cNvSpPr/>
          <p:nvPr/>
        </p:nvSpPr>
        <p:spPr>
          <a:xfrm>
            <a:off x="4788024" y="4437112"/>
            <a:ext cx="4104456" cy="2246769"/>
          </a:xfrm>
          <a:prstGeom prst="rect">
            <a:avLst/>
          </a:prstGeom>
          <a:solidFill>
            <a:srgbClr val="FFFF00"/>
          </a:solidFill>
        </p:spPr>
        <p:txBody>
          <a:bodyPr wrap="square">
            <a:spAutoFit/>
          </a:bodyPr>
          <a:lstStyle/>
          <a:p>
            <a:pPr algn="ctr"/>
            <a:r>
              <a:rPr lang="es-CO" sz="2800" dirty="0" smtClean="0"/>
              <a:t>Si usted desea comprobarlo, compare el Catecismo con la Biblia católica Fénix Torres Amat </a:t>
            </a:r>
            <a:r>
              <a:rPr lang="es-CO" sz="2800" dirty="0" smtClean="0">
                <a:solidFill>
                  <a:srgbClr val="FF0000"/>
                </a:solidFill>
              </a:rPr>
              <a:t>(Éxodo 20:3-17).</a:t>
            </a:r>
            <a:endParaRPr lang="es-CO" sz="28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100"/>
                                        <p:tgtEl>
                                          <p:spTgt spid="4">
                                            <p:bg/>
                                          </p:spTgt>
                                        </p:tgtEl>
                                      </p:cBhvr>
                                    </p:animEffect>
                                    <p:anim calcmode="lin" valueType="num">
                                      <p:cBhvr>
                                        <p:cTn id="8" dur="400" fill="hold"/>
                                        <p:tgtEl>
                                          <p:spTgt spid="4">
                                            <p:bg/>
                                          </p:spTgt>
                                        </p:tgtEl>
                                        <p:attrNameLst>
                                          <p:attrName>ppt_x</p:attrName>
                                        </p:attrNameLst>
                                      </p:cBhvr>
                                      <p:tavLst>
                                        <p:tav tm="0">
                                          <p:val>
                                            <p:strVal val="#ppt_x"/>
                                          </p:val>
                                        </p:tav>
                                        <p:tav tm="100000">
                                          <p:val>
                                            <p:strVal val="#ppt_x"/>
                                          </p:val>
                                        </p:tav>
                                      </p:tavLst>
                                    </p:anim>
                                    <p:anim calcmode="lin" valueType="num">
                                      <p:cBhvr>
                                        <p:cTn id="9" dur="400" fill="hold"/>
                                        <p:tgtEl>
                                          <p:spTgt spid="4">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2" presetID="43" presetClass="entr" presetSubtype="0" fill="hold" grpId="0" nodeType="with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
                                        <p:tgtEl>
                                          <p:spTgt spid="4">
                                            <p:txEl>
                                              <p:pRg st="0" end="0"/>
                                            </p:txEl>
                                          </p:spTgt>
                                        </p:tgtEl>
                                      </p:cBhvr>
                                    </p:animEffect>
                                    <p:anim calcmode="lin" valueType="num">
                                      <p:cBhvr>
                                        <p:cTn id="15"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400" fill="hold"/>
                                        <p:tgtEl>
                                          <p:spTgt spid="4">
                                            <p:txEl>
                                              <p:pRg st="0" end="0"/>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to="" calcmode="lin" valueType="num">
                                      <p:cBhvr>
                                        <p:cTn id="23" dur="1" fill="hold"/>
                                        <p:tgtEl>
                                          <p:spTgt spid="6"/>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43" presetClass="entr" presetSubtype="0" fill="hold"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100"/>
                                        <p:tgtEl>
                                          <p:spTgt spid="4">
                                            <p:txEl>
                                              <p:pRg st="2" end="2"/>
                                            </p:txEl>
                                          </p:spTgt>
                                        </p:tgtEl>
                                      </p:cBhvr>
                                    </p:animEffect>
                                    <p:anim calcmode="lin" valueType="num">
                                      <p:cBhvr>
                                        <p:cTn id="29" dur="4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0" dur="400" fill="hold"/>
                                        <p:tgtEl>
                                          <p:spTgt spid="4">
                                            <p:txEl>
                                              <p:pRg st="2" end="2"/>
                                            </p:txEl>
                                          </p:spTgt>
                                        </p:tgtEl>
                                        <p:attrNameLst>
                                          <p:attrName>ppt_y</p:attrName>
                                        </p:attrNameLst>
                                      </p:cBhvr>
                                      <p:tavLst>
                                        <p:tav tm="0">
                                          <p:val>
                                            <p:strVal val="#ppt_y+0.31"/>
                                          </p:val>
                                        </p:tav>
                                        <p:tav tm="100000">
                                          <p:val>
                                            <p:strVal val="#ppt_y+0.31"/>
                                          </p:val>
                                        </p:tav>
                                      </p:tavLst>
                                    </p:anim>
                                    <p:anim calcmode="lin" valueType="num">
                                      <p:cBhvr>
                                        <p:cTn id="31" dur="600" decel="50000" fill="hold">
                                          <p:stCondLst>
                                            <p:cond delay="400"/>
                                          </p:stCondLst>
                                        </p:cTn>
                                        <p:tgtEl>
                                          <p:spTgt spid="4">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2" dur="600" decel="50000" fill="hold">
                                          <p:stCondLst>
                                            <p:cond delay="400"/>
                                          </p:stCondLst>
                                        </p:cTn>
                                        <p:tgtEl>
                                          <p:spTgt spid="4">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3"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
                                        <p:tgtEl>
                                          <p:spTgt spid="7"/>
                                        </p:tgtEl>
                                      </p:cBhvr>
                                    </p:animEffect>
                                    <p:anim calcmode="lin" valueType="num">
                                      <p:cBhvr>
                                        <p:cTn id="38" dur="400" fill="hold"/>
                                        <p:tgtEl>
                                          <p:spTgt spid="7"/>
                                        </p:tgtEl>
                                        <p:attrNameLst>
                                          <p:attrName>ppt_x</p:attrName>
                                        </p:attrNameLst>
                                      </p:cBhvr>
                                      <p:tavLst>
                                        <p:tav tm="0">
                                          <p:val>
                                            <p:strVal val="#ppt_x"/>
                                          </p:val>
                                        </p:tav>
                                        <p:tav tm="100000">
                                          <p:val>
                                            <p:strVal val="#ppt_x"/>
                                          </p:val>
                                        </p:tav>
                                      </p:tavLst>
                                    </p:anim>
                                    <p:anim calcmode="lin" valueType="num">
                                      <p:cBhvr>
                                        <p:cTn id="39" dur="400" fill="hold"/>
                                        <p:tgtEl>
                                          <p:spTgt spid="7"/>
                                        </p:tgtEl>
                                        <p:attrNameLst>
                                          <p:attrName>ppt_y</p:attrName>
                                        </p:attrNameLst>
                                      </p:cBhvr>
                                      <p:tavLst>
                                        <p:tav tm="0">
                                          <p:val>
                                            <p:strVal val="#ppt_y+0.31"/>
                                          </p:val>
                                        </p:tav>
                                        <p:tav tm="100000">
                                          <p:val>
                                            <p:strVal val="#ppt_y+0.31"/>
                                          </p:val>
                                        </p:tav>
                                      </p:tavLst>
                                    </p:anim>
                                    <p:anim calcmode="lin" valueType="num">
                                      <p:cBhvr>
                                        <p:cTn id="40"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1"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4" presetClass="entr" presetSubtype="0"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to="" calcmode="lin" valueType="num">
                                      <p:cBhvr>
                                        <p:cTn id="46"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P spid="6" grpId="0" animBg="1"/>
      <p:bldP spid="7" grpId="0" animBg="1"/>
      <p:bldP spid="8"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720080"/>
          </a:xfrm>
        </p:spPr>
        <p:txBody>
          <a:bodyPr>
            <a:normAutofit/>
          </a:bodyPr>
          <a:lstStyle/>
          <a:p>
            <a:pPr>
              <a:buNone/>
            </a:pPr>
            <a:r>
              <a:rPr lang="es-CO" dirty="0" smtClean="0"/>
              <a:t>10). </a:t>
            </a:r>
            <a:r>
              <a:rPr lang="es-CO" dirty="0" smtClean="0">
                <a:solidFill>
                  <a:srgbClr val="FF0000"/>
                </a:solidFill>
                <a:latin typeface="Agency FB" pitchFamily="34" charset="0"/>
              </a:rPr>
              <a:t>SE INTRODUCE EL DOMINGO EN LA IGLESIA:</a:t>
            </a:r>
            <a:r>
              <a:rPr lang="es-CO" dirty="0" smtClean="0"/>
              <a:t> </a:t>
            </a:r>
          </a:p>
        </p:txBody>
      </p:sp>
      <p:sp>
        <p:nvSpPr>
          <p:cNvPr id="4" name="3 Rectángulo"/>
          <p:cNvSpPr/>
          <p:nvPr/>
        </p:nvSpPr>
        <p:spPr>
          <a:xfrm>
            <a:off x="323528" y="1340768"/>
            <a:ext cx="4896544" cy="5262979"/>
          </a:xfrm>
          <a:prstGeom prst="rect">
            <a:avLst/>
          </a:prstGeom>
        </p:spPr>
        <p:txBody>
          <a:bodyPr wrap="square">
            <a:spAutoFit/>
          </a:bodyPr>
          <a:lstStyle/>
          <a:p>
            <a:pPr algn="ctr">
              <a:buNone/>
            </a:pPr>
            <a:r>
              <a:rPr lang="es-CO" sz="2800" dirty="0" smtClean="0"/>
              <a:t>El espíritu de concesión al paganismo fomentó aún más el desprecio de la autoridad del cielo…. Satanás atentó también contra el cuarto mandamiento y trató de echar a un lado el antiguo sábado, el día que Dios avía bendecido y santificado </a:t>
            </a:r>
            <a:r>
              <a:rPr lang="es-CO" sz="2800" dirty="0" smtClean="0">
                <a:solidFill>
                  <a:srgbClr val="FF0000"/>
                </a:solidFill>
              </a:rPr>
              <a:t>(Gén.2:2,3)</a:t>
            </a:r>
            <a:r>
              <a:rPr lang="es-CO" sz="2800" dirty="0" smtClean="0"/>
              <a:t>, para colocar en su lugar el día festivo observado por los paganos como “el venerable día del sol”. </a:t>
            </a:r>
          </a:p>
        </p:txBody>
      </p:sp>
      <p:pic>
        <p:nvPicPr>
          <p:cNvPr id="5" name="Picture 2" descr="http://t1.gstatic.com/images?q=tbn:ANd9GcQ4ucrFWFjRQZZFyN9U2ZpqksGFar4k8ICdmBykm81A8NKfndl1ng"/>
          <p:cNvPicPr>
            <a:picLocks noChangeAspect="1" noChangeArrowheads="1"/>
          </p:cNvPicPr>
          <p:nvPr/>
        </p:nvPicPr>
        <p:blipFill>
          <a:blip r:embed="rId2" cstate="print"/>
          <a:srcRect/>
          <a:stretch>
            <a:fillRect/>
          </a:stretch>
        </p:blipFill>
        <p:spPr bwMode="auto">
          <a:xfrm>
            <a:off x="6407696" y="1916832"/>
            <a:ext cx="2736304" cy="3168352"/>
          </a:xfrm>
          <a:prstGeom prst="rect">
            <a:avLst/>
          </a:prstGeom>
          <a:noFill/>
        </p:spPr>
      </p:pic>
      <p:sp>
        <p:nvSpPr>
          <p:cNvPr id="6" name="5 Flecha derecha"/>
          <p:cNvSpPr/>
          <p:nvPr/>
        </p:nvSpPr>
        <p:spPr>
          <a:xfrm>
            <a:off x="5076056" y="2780928"/>
            <a:ext cx="1410456" cy="3672408"/>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solidFill>
                  <a:srgbClr val="002060"/>
                </a:solidFill>
              </a:rPr>
              <a:t>Se cambió el sábado por el domingo</a:t>
            </a:r>
            <a:endParaRPr lang="es-CO" b="1" dirty="0">
              <a:solidFill>
                <a:srgbClr val="002060"/>
              </a:solidFill>
            </a:endParaRPr>
          </a:p>
        </p:txBody>
      </p:sp>
      <p:sp>
        <p:nvSpPr>
          <p:cNvPr id="7" name="6 Rectángulo"/>
          <p:cNvSpPr/>
          <p:nvPr/>
        </p:nvSpPr>
        <p:spPr>
          <a:xfrm>
            <a:off x="6516216" y="5157191"/>
            <a:ext cx="2448272" cy="1569660"/>
          </a:xfrm>
          <a:prstGeom prst="rect">
            <a:avLst/>
          </a:prstGeom>
          <a:solidFill>
            <a:srgbClr val="FFFF00"/>
          </a:solidFill>
        </p:spPr>
        <p:txBody>
          <a:bodyPr wrap="square">
            <a:spAutoFit/>
          </a:bodyPr>
          <a:lstStyle/>
          <a:p>
            <a:pPr algn="ctr"/>
            <a:r>
              <a:rPr lang="es-CO" sz="2400" i="1" dirty="0" smtClean="0"/>
              <a:t>y Fuera de cambiarlo, lo pasaron al tercer lugar.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
                                        <p:tgtEl>
                                          <p:spTgt spid="6"/>
                                        </p:tgtEl>
                                      </p:cBhvr>
                                    </p:animEffect>
                                    <p:anim calcmode="lin" valueType="num">
                                      <p:cBhvr>
                                        <p:cTn id="13" dur="400" fill="hold"/>
                                        <p:tgtEl>
                                          <p:spTgt spid="6"/>
                                        </p:tgtEl>
                                        <p:attrNameLst>
                                          <p:attrName>ppt_x</p:attrName>
                                        </p:attrNameLst>
                                      </p:cBhvr>
                                      <p:tavLst>
                                        <p:tav tm="0">
                                          <p:val>
                                            <p:strVal val="#ppt_x"/>
                                          </p:val>
                                        </p:tav>
                                        <p:tav tm="100000">
                                          <p:val>
                                            <p:strVal val="#ppt_x"/>
                                          </p:val>
                                        </p:tav>
                                      </p:tavLst>
                                    </p:anim>
                                    <p:anim calcmode="lin" valueType="num">
                                      <p:cBhvr>
                                        <p:cTn id="14" dur="400" fill="hold"/>
                                        <p:tgtEl>
                                          <p:spTgt spid="6"/>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20680"/>
          </a:xfrm>
          <a:blipFill>
            <a:blip r:embed="rId2" cstate="print"/>
            <a:tile tx="0" ty="0" sx="100000" sy="100000" flip="none" algn="tl"/>
          </a:blipFill>
        </p:spPr>
        <p:txBody>
          <a:bodyPr>
            <a:normAutofit fontScale="92500" lnSpcReduction="10000"/>
          </a:bodyPr>
          <a:lstStyle/>
          <a:p>
            <a:pPr algn="ctr">
              <a:buNone/>
            </a:pPr>
            <a:r>
              <a:rPr lang="es-CO" dirty="0" smtClean="0"/>
              <a:t>     En los primeros siglos el verdadero día de reposo, el sábado, había sido guardado por todos los cristianos, los cuales siendo celosos de dar honra a Dios y creyendo que su ley es inmutable, respetaban escrupulosamente la santidad de sus preceptos….</a:t>
            </a:r>
          </a:p>
          <a:p>
            <a:endParaRPr lang="es-CO" dirty="0" smtClean="0"/>
          </a:p>
          <a:p>
            <a:pPr algn="ctr">
              <a:buNone/>
            </a:pPr>
            <a:r>
              <a:rPr lang="es-CO" dirty="0" smtClean="0"/>
              <a:t>    Pero Satanás procedió con gran sutileza por medio de sus agentes para llegar al fin que se propusiera. Para llamar la atención de las gentes hacia el domingo, fue declarado día de fiesta en honor a la resurrección de Cristo. Se celebraban servicios religiosos en ese día; no obstante se lo consideraba como día de recreo, y seguía guardándose piadosamente el sábado.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688632" cy="6048672"/>
          </a:xfrm>
        </p:spPr>
        <p:txBody>
          <a:bodyPr>
            <a:normAutofit lnSpcReduction="10000"/>
          </a:bodyPr>
          <a:lstStyle/>
          <a:p>
            <a:pPr algn="ctr">
              <a:buNone/>
            </a:pPr>
            <a:r>
              <a:rPr lang="es-CO" dirty="0" smtClean="0"/>
              <a:t>    </a:t>
            </a:r>
            <a:r>
              <a:rPr lang="es-CO" sz="3600" dirty="0" smtClean="0"/>
              <a:t>Con el fin de preparar el terreno para la realización de sus fines, </a:t>
            </a:r>
            <a:r>
              <a:rPr lang="es-CO" sz="3600" i="1" dirty="0" smtClean="0">
                <a:solidFill>
                  <a:srgbClr val="0070C0"/>
                </a:solidFill>
              </a:rPr>
              <a:t>Satanás indujo a los judíos, antes del advenimiento de Cristo, a que recargaran el sábado con las más rigurosas exacciones, de modo que su observancia fuese una pesada carga….hízolo despreciar como institución judaica.</a:t>
            </a:r>
          </a:p>
          <a:p>
            <a:endParaRPr lang="es-CO" i="1" dirty="0" smtClean="0">
              <a:solidFill>
                <a:srgbClr val="0070C0"/>
              </a:solidFill>
            </a:endParaRPr>
          </a:p>
        </p:txBody>
      </p:sp>
      <p:pic>
        <p:nvPicPr>
          <p:cNvPr id="16386" name="Picture 2" descr="http://t2.gstatic.com/images?q=tbn:ANd9GcRKOzwHQGd4rpScQ-vgrbhfOk6RZ8-dOHSD541BdsEuI_zX5_NR"/>
          <p:cNvPicPr>
            <a:picLocks noChangeAspect="1" noChangeArrowheads="1"/>
          </p:cNvPicPr>
          <p:nvPr/>
        </p:nvPicPr>
        <p:blipFill>
          <a:blip r:embed="rId2" cstate="print"/>
          <a:srcRect/>
          <a:stretch>
            <a:fillRect/>
          </a:stretch>
        </p:blipFill>
        <p:spPr bwMode="auto">
          <a:xfrm>
            <a:off x="6084168" y="1052736"/>
            <a:ext cx="2808312" cy="4248472"/>
          </a:xfrm>
          <a:prstGeom prst="rect">
            <a:avLst/>
          </a:prstGeom>
          <a:noFill/>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6120680" cy="6120680"/>
          </a:xfrm>
          <a:solidFill>
            <a:schemeClr val="accent3">
              <a:lumMod val="20000"/>
              <a:lumOff val="80000"/>
            </a:schemeClr>
          </a:solidFill>
        </p:spPr>
        <p:txBody>
          <a:bodyPr>
            <a:normAutofit/>
          </a:bodyPr>
          <a:lstStyle/>
          <a:p>
            <a:pPr algn="ctr">
              <a:buNone/>
            </a:pPr>
            <a:r>
              <a:rPr lang="es-CO" dirty="0" smtClean="0"/>
              <a:t>   </a:t>
            </a:r>
          </a:p>
          <a:p>
            <a:pPr algn="ctr">
              <a:buNone/>
            </a:pPr>
            <a:r>
              <a:rPr lang="es-CO" dirty="0" smtClean="0"/>
              <a:t>Mientras que los cristianos seguían observando generalmente el domingo como día de fiesta alegre, </a:t>
            </a:r>
          </a:p>
          <a:p>
            <a:pPr algn="ctr">
              <a:buNone/>
            </a:pPr>
            <a:endParaRPr lang="es-CO" dirty="0" smtClean="0"/>
          </a:p>
          <a:p>
            <a:pPr algn="ctr">
              <a:buNone/>
            </a:pPr>
            <a:r>
              <a:rPr lang="es-CO" dirty="0" smtClean="0"/>
              <a:t>el diablo los indujo a hacer del sábado un día de ayuno, de tristeza y de abatimiento para hacer patente su odio al judaísmo.</a:t>
            </a:r>
          </a:p>
          <a:p>
            <a:endParaRPr lang="es-CO" dirty="0" smtClean="0"/>
          </a:p>
        </p:txBody>
      </p:sp>
      <p:pic>
        <p:nvPicPr>
          <p:cNvPr id="15362" name="Picture 2" descr="http://t1.gstatic.com/images?q=tbn:ANd9GcRKCOydrfetNKP28H9mGa_o-HcoaOQ58uhgpavwkH1R-v1ZYReM0g"/>
          <p:cNvPicPr>
            <a:picLocks noChangeAspect="1" noChangeArrowheads="1"/>
          </p:cNvPicPr>
          <p:nvPr/>
        </p:nvPicPr>
        <p:blipFill>
          <a:blip r:embed="rId2" cstate="print"/>
          <a:srcRect/>
          <a:stretch>
            <a:fillRect/>
          </a:stretch>
        </p:blipFill>
        <p:spPr bwMode="auto">
          <a:xfrm>
            <a:off x="6524625" y="404664"/>
            <a:ext cx="2619375" cy="2535164"/>
          </a:xfrm>
          <a:prstGeom prst="rect">
            <a:avLst/>
          </a:prstGeom>
          <a:noFill/>
        </p:spPr>
      </p:pic>
      <p:sp>
        <p:nvSpPr>
          <p:cNvPr id="15364" name="AutoShape 4"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63500" y="-738188"/>
            <a:ext cx="2057400" cy="15430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5366" name="AutoShape 6"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63500" y="-738188"/>
            <a:ext cx="2057400" cy="15430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5368" name="Picture 8" descr="http://t0.gstatic.com/images?q=tbn:ANd9GcRdaTSu_3S3v_bOllmg_WZPc27JrNHv0R1zHWFY5krwMIoj356OWA"/>
          <p:cNvPicPr>
            <a:picLocks noChangeAspect="1" noChangeArrowheads="1"/>
          </p:cNvPicPr>
          <p:nvPr/>
        </p:nvPicPr>
        <p:blipFill>
          <a:blip r:embed="rId3" cstate="print"/>
          <a:srcRect/>
          <a:stretch>
            <a:fillRect/>
          </a:stretch>
        </p:blipFill>
        <p:spPr bwMode="auto">
          <a:xfrm>
            <a:off x="6516216" y="3356992"/>
            <a:ext cx="2448272" cy="26639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15368"/>
                                        </p:tgtEl>
                                        <p:attrNameLst>
                                          <p:attrName>style.visibility</p:attrName>
                                        </p:attrNameLst>
                                      </p:cBhvr>
                                      <p:to>
                                        <p:strVal val="visible"/>
                                      </p:to>
                                    </p:set>
                                    <p:anim to="" calcmode="lin" valueType="num">
                                      <p:cBhvr>
                                        <p:cTn id="25" dur="1" fill="hold"/>
                                        <p:tgtEl>
                                          <p:spTgt spid="15368"/>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to="" calcmode="lin" valueType="num">
                                      <p:cBhvr>
                                        <p:cTn id="30"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400600" cy="6192688"/>
          </a:xfrm>
          <a:gradFill>
            <a:gsLst>
              <a:gs pos="48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lnSpcReduction="10000"/>
          </a:bodyPr>
          <a:lstStyle/>
          <a:p>
            <a:pPr algn="ctr">
              <a:buNone/>
            </a:pPr>
            <a:r>
              <a:rPr lang="es-CO" i="1" dirty="0" smtClean="0"/>
              <a:t>    Nota. Lo que realizó Satanás poco antes de la venida de Cristo, haciendo difícil la observancia del sábado, </a:t>
            </a:r>
          </a:p>
          <a:p>
            <a:pPr algn="ctr">
              <a:buNone/>
            </a:pPr>
            <a:endParaRPr lang="es-CO" i="1" dirty="0" smtClean="0"/>
          </a:p>
          <a:p>
            <a:pPr algn="ctr">
              <a:buNone/>
            </a:pPr>
            <a:r>
              <a:rPr lang="es-CO" i="1" dirty="0" smtClean="0"/>
              <a:t>  se repetirá antes de la segunda venida de Cristo, tanto que si alguien quiere guardar el sábado hoy, conforme Dios lo ordena, le es difícil conseguir trabajo, pero si es fácil guardar el día no autorizado por Dios.</a:t>
            </a:r>
            <a:r>
              <a:rPr lang="es-CO" dirty="0" smtClean="0"/>
              <a:t>  </a:t>
            </a:r>
            <a:endParaRPr lang="es-CO" dirty="0"/>
          </a:p>
        </p:txBody>
      </p:sp>
      <p:pic>
        <p:nvPicPr>
          <p:cNvPr id="97282" name="Picture 2" descr="http://t3.gstatic.com/images?q=tbn:ANd9GcRqv3OIMiiyqmTfAR2Ee9qcnT9NtHycm98RY7YBSWX4RgRWhtOQMA"/>
          <p:cNvPicPr>
            <a:picLocks noChangeAspect="1" noChangeArrowheads="1"/>
          </p:cNvPicPr>
          <p:nvPr/>
        </p:nvPicPr>
        <p:blipFill>
          <a:blip r:embed="rId2" cstate="print"/>
          <a:srcRect/>
          <a:stretch>
            <a:fillRect/>
          </a:stretch>
        </p:blipFill>
        <p:spPr bwMode="auto">
          <a:xfrm>
            <a:off x="5868144" y="404664"/>
            <a:ext cx="2952328" cy="2759199"/>
          </a:xfrm>
          <a:prstGeom prst="rect">
            <a:avLst/>
          </a:prstGeom>
          <a:noFill/>
        </p:spPr>
      </p:pic>
      <p:pic>
        <p:nvPicPr>
          <p:cNvPr id="97284" name="Picture 4" descr="http://3.bp.blogspot.com/-3KXUw5-Kaww/TiTJOybLN1I/AAAAAAAABqY/1KjDzqrJd_o/s1600/la-segunda-venida-de-cristo.jpg"/>
          <p:cNvPicPr>
            <a:picLocks noChangeAspect="1" noChangeArrowheads="1"/>
          </p:cNvPicPr>
          <p:nvPr/>
        </p:nvPicPr>
        <p:blipFill>
          <a:blip r:embed="rId3" cstate="print"/>
          <a:srcRect/>
          <a:stretch>
            <a:fillRect/>
          </a:stretch>
        </p:blipFill>
        <p:spPr bwMode="auto">
          <a:xfrm>
            <a:off x="5796136" y="3501008"/>
            <a:ext cx="3114303" cy="291045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97284"/>
                                        </p:tgtEl>
                                        <p:attrNameLst>
                                          <p:attrName>style.visibility</p:attrName>
                                        </p:attrNameLst>
                                      </p:cBhvr>
                                      <p:to>
                                        <p:strVal val="visible"/>
                                      </p:to>
                                    </p:set>
                                    <p:anim calcmode="lin" valueType="num">
                                      <p:cBhvr>
                                        <p:cTn id="7" dur="1000" fill="hold"/>
                                        <p:tgtEl>
                                          <p:spTgt spid="97284"/>
                                        </p:tgtEl>
                                        <p:attrNameLst>
                                          <p:attrName>ppt_w</p:attrName>
                                        </p:attrNameLst>
                                      </p:cBhvr>
                                      <p:tavLst>
                                        <p:tav tm="0">
                                          <p:val>
                                            <p:strVal val="#ppt_w*0.70"/>
                                          </p:val>
                                        </p:tav>
                                        <p:tav tm="100000">
                                          <p:val>
                                            <p:strVal val="#ppt_w"/>
                                          </p:val>
                                        </p:tav>
                                      </p:tavLst>
                                    </p:anim>
                                    <p:anim calcmode="lin" valueType="num">
                                      <p:cBhvr>
                                        <p:cTn id="8" dur="1000" fill="hold"/>
                                        <p:tgtEl>
                                          <p:spTgt spid="97284"/>
                                        </p:tgtEl>
                                        <p:attrNameLst>
                                          <p:attrName>ppt_h</p:attrName>
                                        </p:attrNameLst>
                                      </p:cBhvr>
                                      <p:tavLst>
                                        <p:tav tm="0">
                                          <p:val>
                                            <p:strVal val="#ppt_h"/>
                                          </p:val>
                                        </p:tav>
                                        <p:tav tm="100000">
                                          <p:val>
                                            <p:strVal val="#ppt_h"/>
                                          </p:val>
                                        </p:tav>
                                      </p:tavLst>
                                    </p:anim>
                                    <p:animEffect transition="in" filter="fade">
                                      <p:cBhvr>
                                        <p:cTn id="9" dur="1000"/>
                                        <p:tgtEl>
                                          <p:spTgt spid="97284"/>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
                                        <p:tgtEl>
                                          <p:spTgt spid="3">
                                            <p:txEl>
                                              <p:pRg st="2" end="2"/>
                                            </p:txEl>
                                          </p:spTgt>
                                        </p:tgtEl>
                                      </p:cBhvr>
                                    </p:animEffect>
                                    <p:anim calcmode="lin" valueType="num">
                                      <p:cBhvr>
                                        <p:cTn id="15"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720080"/>
          </a:xfrm>
        </p:spPr>
        <p:txBody>
          <a:bodyPr>
            <a:normAutofit/>
          </a:bodyPr>
          <a:lstStyle/>
          <a:p>
            <a:pPr>
              <a:buNone/>
            </a:pPr>
            <a:r>
              <a:rPr lang="es-CO" dirty="0" smtClean="0"/>
              <a:t>11). </a:t>
            </a:r>
            <a:r>
              <a:rPr lang="es-CO" dirty="0" smtClean="0">
                <a:solidFill>
                  <a:srgbClr val="FF0000"/>
                </a:solidFill>
                <a:latin typeface="Agency FB" pitchFamily="34" charset="0"/>
              </a:rPr>
              <a:t>SE APLICA EL CELIBATO PARA LOS SACERDOTES:</a:t>
            </a:r>
          </a:p>
        </p:txBody>
      </p:sp>
      <p:sp>
        <p:nvSpPr>
          <p:cNvPr id="4" name="3 Rectángulo"/>
          <p:cNvSpPr/>
          <p:nvPr/>
        </p:nvSpPr>
        <p:spPr>
          <a:xfrm>
            <a:off x="323528" y="1340768"/>
            <a:ext cx="4896544" cy="5509200"/>
          </a:xfrm>
          <a:prstGeom prst="rect">
            <a:avLst/>
          </a:prstGeom>
          <a:solidFill>
            <a:schemeClr val="accent3">
              <a:lumMod val="40000"/>
              <a:lumOff val="60000"/>
            </a:schemeClr>
          </a:solidFill>
        </p:spPr>
        <p:txBody>
          <a:bodyPr wrap="square">
            <a:spAutoFit/>
          </a:bodyPr>
          <a:lstStyle/>
          <a:p>
            <a:pPr algn="ctr">
              <a:buNone/>
            </a:pPr>
            <a:r>
              <a:rPr lang="es-CO" sz="3200" dirty="0" smtClean="0">
                <a:solidFill>
                  <a:srgbClr val="FF0000"/>
                </a:solidFill>
              </a:rPr>
              <a:t>1 Tim.4:1-3</a:t>
            </a:r>
            <a:r>
              <a:rPr lang="es-CO" sz="3200" dirty="0" smtClean="0"/>
              <a:t>.</a:t>
            </a:r>
            <a:r>
              <a:rPr lang="es-CO" sz="3200" b="1" baseline="30000" dirty="0" smtClean="0"/>
              <a:t> </a:t>
            </a:r>
            <a:r>
              <a:rPr lang="es-CO" sz="3200" b="1" dirty="0" smtClean="0"/>
              <a:t>Pero el Espíritu dice manifiestamente, que en los postreros tiempos algunos apostatarán de la fe, escuchando a espíritus de error y a doctrinas de demonios; que con hipocresía hablarán mentira, teniendo cauterizada la conciencia, </a:t>
            </a:r>
            <a:r>
              <a:rPr lang="es-CO" sz="3200" b="1" baseline="30000" dirty="0" smtClean="0"/>
              <a:t> </a:t>
            </a:r>
            <a:r>
              <a:rPr lang="es-CO" sz="3200" b="1" i="1" dirty="0" smtClean="0">
                <a:solidFill>
                  <a:srgbClr val="0070C0"/>
                </a:solidFill>
              </a:rPr>
              <a:t>prohibirán casarse ….</a:t>
            </a:r>
            <a:endParaRPr lang="es-CO" sz="3200" i="1" dirty="0" smtClean="0">
              <a:solidFill>
                <a:srgbClr val="0070C0"/>
              </a:solidFill>
            </a:endParaRPr>
          </a:p>
        </p:txBody>
      </p:sp>
      <p:pic>
        <p:nvPicPr>
          <p:cNvPr id="14338" name="Picture 2" descr="http://t3.gstatic.com/images?q=tbn:ANd9GcSWGY8F4rslm12iRo9cJHA-Ej8H9SJFdwilRVjz1N_YsLbz2XxpjQ"/>
          <p:cNvPicPr>
            <a:picLocks noChangeAspect="1" noChangeArrowheads="1"/>
          </p:cNvPicPr>
          <p:nvPr/>
        </p:nvPicPr>
        <p:blipFill>
          <a:blip r:embed="rId2" cstate="print"/>
          <a:srcRect/>
          <a:stretch>
            <a:fillRect/>
          </a:stretch>
        </p:blipFill>
        <p:spPr bwMode="auto">
          <a:xfrm>
            <a:off x="5940152" y="1844824"/>
            <a:ext cx="2736304" cy="388843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10000"/>
          </a:bodyPr>
          <a:lstStyle/>
          <a:p>
            <a:pPr algn="ctr">
              <a:buNone/>
            </a:pPr>
            <a:r>
              <a:rPr lang="es-CO" dirty="0" smtClean="0"/>
              <a:t>     Pablo amonesta contra los conceptos fanáticos que los gnósticos introdujeron en el cristianismo y que luego fueron perpetuados., </a:t>
            </a:r>
            <a:r>
              <a:rPr lang="es-CO" i="1" u="sng" dirty="0" smtClean="0">
                <a:solidFill>
                  <a:srgbClr val="0070C0"/>
                </a:solidFill>
              </a:rPr>
              <a:t>por el sistema monástico. </a:t>
            </a:r>
          </a:p>
          <a:p>
            <a:endParaRPr lang="es-CO" dirty="0" smtClean="0"/>
          </a:p>
          <a:p>
            <a:pPr algn="ctr">
              <a:buNone/>
            </a:pPr>
            <a:r>
              <a:rPr lang="es-CO" dirty="0" smtClean="0"/>
              <a:t>    Los gnósticos creían que </a:t>
            </a:r>
            <a:r>
              <a:rPr lang="es-CO" i="1" dirty="0" smtClean="0">
                <a:solidFill>
                  <a:srgbClr val="0070C0"/>
                </a:solidFill>
              </a:rPr>
              <a:t>toda la materia era mala y que había que reprimir y eliminar todas las pasiones del cuerpo material</a:t>
            </a:r>
            <a:r>
              <a:rPr lang="es-CO" dirty="0" smtClean="0"/>
              <a:t>.  De acuerdo con esta teoría, el matrimonio se convertía en una concesión a las concupiscencias de la carne, y por lo tanto era pecaminoso. </a:t>
            </a:r>
          </a:p>
          <a:p>
            <a:endParaRPr lang="es-CO" dirty="0" smtClean="0"/>
          </a:p>
          <a:p>
            <a:pPr algn="ctr">
              <a:buNone/>
            </a:pPr>
            <a:r>
              <a:rPr lang="es-CO" dirty="0" smtClean="0"/>
              <a:t>     Pablo aclara que el matrimonio es una institución de origen divino  y que combatirlo sería atacar la sabiduría infinita y los bondadosos propósitos de Dios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
                                        <p:tgtEl>
                                          <p:spTgt spid="3">
                                            <p:txEl>
                                              <p:pRg st="2" end="2"/>
                                            </p:txEl>
                                          </p:spTgt>
                                        </p:tgtEl>
                                      </p:cBhvr>
                                    </p:animEffect>
                                    <p:anim calcmode="lin" valueType="num">
                                      <p:cBhvr>
                                        <p:cTn id="17"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100"/>
                                        <p:tgtEl>
                                          <p:spTgt spid="3">
                                            <p:txEl>
                                              <p:pRg st="4" end="4"/>
                                            </p:txEl>
                                          </p:spTgt>
                                        </p:tgtEl>
                                      </p:cBhvr>
                                    </p:animEffect>
                                    <p:anim calcmode="lin" valueType="num">
                                      <p:cBhvr>
                                        <p:cTn id="26"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792088"/>
          </a:xfrm>
        </p:spPr>
        <p:txBody>
          <a:bodyPr>
            <a:normAutofit/>
          </a:bodyPr>
          <a:lstStyle/>
          <a:p>
            <a:pPr algn="ctr">
              <a:buNone/>
            </a:pPr>
            <a:r>
              <a:rPr lang="es-CO" sz="3600" u="sng" dirty="0" smtClean="0">
                <a:solidFill>
                  <a:srgbClr val="FF0000"/>
                </a:solidFill>
              </a:rPr>
              <a:t>Dios mismo estableció el matrimonio:</a:t>
            </a:r>
            <a:endParaRPr lang="es-CO" u="sng" dirty="0" smtClean="0">
              <a:solidFill>
                <a:srgbClr val="FF0000"/>
              </a:solidFill>
            </a:endParaRPr>
          </a:p>
        </p:txBody>
      </p:sp>
      <p:sp>
        <p:nvSpPr>
          <p:cNvPr id="4" name="3 Rectángulo"/>
          <p:cNvSpPr/>
          <p:nvPr/>
        </p:nvSpPr>
        <p:spPr>
          <a:xfrm>
            <a:off x="395536" y="1268760"/>
            <a:ext cx="5616624" cy="5078313"/>
          </a:xfrm>
          <a:prstGeom prst="rect">
            <a:avLst/>
          </a:prstGeom>
        </p:spPr>
        <p:txBody>
          <a:bodyPr wrap="square">
            <a:spAutoFit/>
          </a:bodyPr>
          <a:lstStyle/>
          <a:p>
            <a:pPr algn="ctr">
              <a:buNone/>
            </a:pPr>
            <a:r>
              <a:rPr lang="es-CO" sz="3600" dirty="0" smtClean="0">
                <a:solidFill>
                  <a:srgbClr val="FF0000"/>
                </a:solidFill>
              </a:rPr>
              <a:t>Gén.2:18. </a:t>
            </a:r>
            <a:r>
              <a:rPr lang="es-CO" sz="3600" dirty="0" smtClean="0"/>
              <a:t>Y dijo Jehová Dios: </a:t>
            </a:r>
            <a:r>
              <a:rPr lang="es-CO" sz="3600" u="sng" dirty="0" smtClean="0"/>
              <a:t>No es bueno que el hombre esté solo</a:t>
            </a:r>
            <a:r>
              <a:rPr lang="es-CO" sz="3600" dirty="0" smtClean="0"/>
              <a:t>; le haré ayuda idónea para él. Entonces Jehová Dios hizo caer sueño profundo sobre Adán, y mientras éste dormía, tomó una de sus costillas, y cerró la carne en su lugar.</a:t>
            </a:r>
          </a:p>
        </p:txBody>
      </p:sp>
      <p:sp>
        <p:nvSpPr>
          <p:cNvPr id="5" name="4 Rectángulo"/>
          <p:cNvSpPr/>
          <p:nvPr/>
        </p:nvSpPr>
        <p:spPr>
          <a:xfrm>
            <a:off x="5940152" y="4581128"/>
            <a:ext cx="3024336" cy="2308324"/>
          </a:xfrm>
          <a:prstGeom prst="rect">
            <a:avLst/>
          </a:prstGeom>
          <a:solidFill>
            <a:srgbClr val="FFFF00"/>
          </a:solidFill>
        </p:spPr>
        <p:txBody>
          <a:bodyPr wrap="square">
            <a:spAutoFit/>
          </a:bodyPr>
          <a:lstStyle/>
          <a:p>
            <a:pPr algn="ctr">
              <a:buNone/>
            </a:pPr>
            <a:r>
              <a:rPr lang="es-CO" sz="2400" dirty="0" smtClean="0"/>
              <a:t> </a:t>
            </a:r>
            <a:r>
              <a:rPr lang="es-CO" sz="2400" dirty="0" smtClean="0">
                <a:solidFill>
                  <a:srgbClr val="FF0000"/>
                </a:solidFill>
              </a:rPr>
              <a:t>(verso 22).</a:t>
            </a:r>
            <a:r>
              <a:rPr lang="es-CO" sz="2400" dirty="0" smtClean="0"/>
              <a:t> Y de la costilla que Jehová Dios tomó del hombre, hizo una mujer, y la trajo al hombre.</a:t>
            </a:r>
          </a:p>
        </p:txBody>
      </p:sp>
      <p:pic>
        <p:nvPicPr>
          <p:cNvPr id="12290" name="Picture 2" descr="http://t0.gstatic.com/images?q=tbn:ANd9GcSRa5Tuhu-QWGB9xPLx57-emRWT5cHvv5uLMdM-iAsA3etIJhuV"/>
          <p:cNvPicPr>
            <a:picLocks noChangeAspect="1" noChangeArrowheads="1"/>
          </p:cNvPicPr>
          <p:nvPr/>
        </p:nvPicPr>
        <p:blipFill>
          <a:blip r:embed="rId2" cstate="print"/>
          <a:srcRect/>
          <a:stretch>
            <a:fillRect/>
          </a:stretch>
        </p:blipFill>
        <p:spPr bwMode="auto">
          <a:xfrm>
            <a:off x="6084168" y="1412776"/>
            <a:ext cx="2808312" cy="29386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987008" cy="3528392"/>
          </a:xfrm>
        </p:spPr>
        <p:txBody>
          <a:bodyPr>
            <a:normAutofit lnSpcReduction="10000"/>
          </a:bodyPr>
          <a:lstStyle/>
          <a:p>
            <a:pPr algn="ctr">
              <a:buNone/>
            </a:pPr>
            <a:r>
              <a:rPr lang="es-CO" dirty="0" smtClean="0"/>
              <a:t>   </a:t>
            </a:r>
            <a:r>
              <a:rPr lang="es-CO" dirty="0" smtClean="0">
                <a:solidFill>
                  <a:srgbClr val="FF0000"/>
                </a:solidFill>
              </a:rPr>
              <a:t>Gén.1:28</a:t>
            </a:r>
            <a:r>
              <a:rPr lang="es-CO" dirty="0" smtClean="0"/>
              <a:t>. Y los bendijo Dios, y les dijo: Fructificad y multiplicaos; llenad la tierra,</a:t>
            </a:r>
          </a:p>
          <a:p>
            <a:endParaRPr lang="es-CO" dirty="0" smtClean="0"/>
          </a:p>
          <a:p>
            <a:pPr algn="ctr">
              <a:buNone/>
            </a:pPr>
            <a:r>
              <a:rPr lang="es-CO" dirty="0" smtClean="0"/>
              <a:t>    Y vio Dios todo lo que había hecho, y he aquí que era bueno en gran manera</a:t>
            </a:r>
            <a:r>
              <a:rPr lang="es-CO" dirty="0" smtClean="0">
                <a:solidFill>
                  <a:srgbClr val="FF0000"/>
                </a:solidFill>
              </a:rPr>
              <a:t> (Gén. 1:31)</a:t>
            </a:r>
            <a:r>
              <a:rPr lang="es-CO" dirty="0" smtClean="0"/>
              <a:t>.</a:t>
            </a:r>
          </a:p>
          <a:p>
            <a:endParaRPr lang="es-CO" dirty="0"/>
          </a:p>
        </p:txBody>
      </p:sp>
      <p:pic>
        <p:nvPicPr>
          <p:cNvPr id="11266" name="Picture 2" descr="http://t1.gstatic.com/images?q=tbn:ANd9GcThAWdVJzMbRAUPbz4wkZbhT-inA2wE9cBn0ntptMuqVp_Daoyi_g"/>
          <p:cNvPicPr>
            <a:picLocks noChangeAspect="1" noChangeArrowheads="1"/>
          </p:cNvPicPr>
          <p:nvPr/>
        </p:nvPicPr>
        <p:blipFill>
          <a:blip r:embed="rId2" cstate="print"/>
          <a:srcRect/>
          <a:stretch>
            <a:fillRect/>
          </a:stretch>
        </p:blipFill>
        <p:spPr bwMode="auto">
          <a:xfrm>
            <a:off x="6444208" y="620688"/>
            <a:ext cx="2362200" cy="3240360"/>
          </a:xfrm>
          <a:prstGeom prst="rect">
            <a:avLst/>
          </a:prstGeom>
          <a:noFill/>
        </p:spPr>
      </p:pic>
      <p:sp>
        <p:nvSpPr>
          <p:cNvPr id="5" name="4 Rectángulo"/>
          <p:cNvSpPr/>
          <p:nvPr/>
        </p:nvSpPr>
        <p:spPr>
          <a:xfrm>
            <a:off x="323528" y="4365105"/>
            <a:ext cx="8568952" cy="2246769"/>
          </a:xfrm>
          <a:prstGeom prst="rect">
            <a:avLst/>
          </a:prstGeom>
          <a:solidFill>
            <a:srgbClr val="FFC000"/>
          </a:solidFill>
        </p:spPr>
        <p:txBody>
          <a:bodyPr wrap="square">
            <a:spAutoFit/>
          </a:bodyPr>
          <a:lstStyle/>
          <a:p>
            <a:pPr algn="ctr"/>
            <a:r>
              <a:rPr lang="es-CO" sz="2800" dirty="0" smtClean="0"/>
              <a:t>Pareciera que la iglesia al implantar el celibato estuviera diciendo que el plan de Dios no es bueno, lo cual es contrario a lo que dijo Dios después de terminada la creación: “</a:t>
            </a:r>
            <a:r>
              <a:rPr lang="es-CO" sz="2800" dirty="0" smtClean="0">
                <a:solidFill>
                  <a:srgbClr val="0070C0"/>
                </a:solidFill>
              </a:rPr>
              <a:t>Y vio Dios todo lo que había hecho, y he aquí que era bueno en gran manera</a:t>
            </a:r>
            <a:r>
              <a:rPr lang="es-CO" sz="2800" dirty="0" smtClean="0"/>
              <a:t>”. </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to="" calcmode="lin" valueType="num">
                                      <p:cBhvr>
                                        <p:cTn id="7" dur="1" fill="hold"/>
                                        <p:tgtEl>
                                          <p:spTgt spid="3">
                                            <p:txEl>
                                              <p:pRg st="2" end="2"/>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
                                        <p:tgtEl>
                                          <p:spTgt spid="5"/>
                                        </p:tgtEl>
                                      </p:cBhvr>
                                    </p:animEffect>
                                    <p:anim calcmode="lin" valueType="num">
                                      <p:cBhvr>
                                        <p:cTn id="13" dur="400" fill="hold"/>
                                        <p:tgtEl>
                                          <p:spTgt spid="5"/>
                                        </p:tgtEl>
                                        <p:attrNameLst>
                                          <p:attrName>ppt_x</p:attrName>
                                        </p:attrNameLst>
                                      </p:cBhvr>
                                      <p:tavLst>
                                        <p:tav tm="0">
                                          <p:val>
                                            <p:strVal val="#ppt_x"/>
                                          </p:val>
                                        </p:tav>
                                        <p:tav tm="100000">
                                          <p:val>
                                            <p:strVal val="#ppt_x"/>
                                          </p:val>
                                        </p:tav>
                                      </p:tavLst>
                                    </p:anim>
                                    <p:anim calcmode="lin" valueType="num">
                                      <p:cBhvr>
                                        <p:cTn id="14" dur="400" fill="hold"/>
                                        <p:tgtEl>
                                          <p:spTgt spid="5"/>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5112568" cy="6597352"/>
          </a:xfrm>
          <a:solidFill>
            <a:schemeClr val="accent6">
              <a:lumMod val="20000"/>
              <a:lumOff val="80000"/>
            </a:schemeClr>
          </a:solidFill>
        </p:spPr>
        <p:txBody>
          <a:bodyPr>
            <a:normAutofit fontScale="77500" lnSpcReduction="20000"/>
          </a:bodyPr>
          <a:lstStyle/>
          <a:p>
            <a:pPr algn="ctr">
              <a:buNone/>
            </a:pPr>
            <a:r>
              <a:rPr lang="es-CO" dirty="0" smtClean="0"/>
              <a:t>   </a:t>
            </a:r>
            <a:r>
              <a:rPr lang="es-CO" sz="4200" dirty="0" smtClean="0"/>
              <a:t>La iglesia de Roma implantó el celibato en </a:t>
            </a:r>
            <a:r>
              <a:rPr lang="es-CO" sz="4200" i="1" dirty="0" smtClean="0">
                <a:solidFill>
                  <a:srgbClr val="0070C0"/>
                </a:solidFill>
              </a:rPr>
              <a:t>el sistema monástico, </a:t>
            </a:r>
            <a:r>
              <a:rPr lang="es-CO" sz="4200" dirty="0" smtClean="0"/>
              <a:t>lo cual contradice las condiciones de las Sagradas Escrituras para ser sacerdote, según</a:t>
            </a:r>
            <a:r>
              <a:rPr lang="es-CO" sz="4200" i="1" dirty="0" smtClean="0">
                <a:solidFill>
                  <a:srgbClr val="0070C0"/>
                </a:solidFill>
              </a:rPr>
              <a:t> </a:t>
            </a:r>
            <a:r>
              <a:rPr lang="es-CO" sz="4200" i="1" dirty="0" smtClean="0">
                <a:solidFill>
                  <a:srgbClr val="FF0000"/>
                </a:solidFill>
              </a:rPr>
              <a:t>1 Tim.3.2.</a:t>
            </a:r>
          </a:p>
          <a:p>
            <a:pPr algn="ctr">
              <a:buNone/>
            </a:pPr>
            <a:endParaRPr lang="es-CO" sz="4200" i="1" dirty="0" smtClean="0">
              <a:solidFill>
                <a:srgbClr val="FF0000"/>
              </a:solidFill>
            </a:endParaRPr>
          </a:p>
          <a:p>
            <a:pPr algn="ctr">
              <a:buNone/>
            </a:pPr>
            <a:r>
              <a:rPr lang="es-CO" sz="4200" i="1" dirty="0" smtClean="0"/>
              <a:t> “</a:t>
            </a:r>
            <a:r>
              <a:rPr lang="es-CO" sz="4200" dirty="0" smtClean="0"/>
              <a:t>Conviene, pues, que el </a:t>
            </a:r>
            <a:r>
              <a:rPr lang="es-CO" sz="4200" u="sng" dirty="0" smtClean="0">
                <a:solidFill>
                  <a:srgbClr val="0070C0"/>
                </a:solidFill>
              </a:rPr>
              <a:t>obispo</a:t>
            </a:r>
            <a:r>
              <a:rPr lang="es-CO" sz="4200" dirty="0" smtClean="0"/>
              <a:t> sea irreprensible, </a:t>
            </a:r>
            <a:r>
              <a:rPr lang="es-CO" sz="4200" i="1" dirty="0" smtClean="0">
                <a:solidFill>
                  <a:srgbClr val="0070C0"/>
                </a:solidFill>
              </a:rPr>
              <a:t>marido de una mujer</a:t>
            </a:r>
            <a:r>
              <a:rPr lang="es-CO" sz="4200" dirty="0" smtClean="0"/>
              <a:t>, solícito, templado, compuesto, hospedador, apto para enseñar”</a:t>
            </a:r>
            <a:r>
              <a:rPr lang="es-CO" i="1" dirty="0" smtClean="0"/>
              <a:t>   </a:t>
            </a:r>
            <a:endParaRPr lang="es-CO" i="1" dirty="0" smtClean="0">
              <a:solidFill>
                <a:srgbClr val="0070C0"/>
              </a:solidFill>
            </a:endParaRPr>
          </a:p>
        </p:txBody>
      </p:sp>
      <p:pic>
        <p:nvPicPr>
          <p:cNvPr id="10242" name="Picture 2" descr="http://t1.gstatic.com/images?q=tbn:ANd9GcQb_n79FpzlvDnZ1fsfTKf8k65o5_joqqnbKi1nh08Ui3SYFeYB-A"/>
          <p:cNvPicPr>
            <a:picLocks noChangeAspect="1" noChangeArrowheads="1"/>
          </p:cNvPicPr>
          <p:nvPr/>
        </p:nvPicPr>
        <p:blipFill>
          <a:blip r:embed="rId2" cstate="print"/>
          <a:srcRect/>
          <a:stretch>
            <a:fillRect/>
          </a:stretch>
        </p:blipFill>
        <p:spPr bwMode="auto">
          <a:xfrm>
            <a:off x="5364088" y="1268760"/>
            <a:ext cx="3456384" cy="43204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 to="" calcmode="lin" valueType="num">
                                      <p:cBhvr>
                                        <p:cTn id="7" dur="1" fill="hold"/>
                                        <p:tgtEl>
                                          <p:spTgt spid="1024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050904" cy="6048672"/>
          </a:xfrm>
        </p:spPr>
        <p:txBody>
          <a:bodyPr>
            <a:normAutofit lnSpcReduction="10000"/>
          </a:bodyPr>
          <a:lstStyle/>
          <a:p>
            <a:pPr algn="ctr">
              <a:buNone/>
            </a:pPr>
            <a:r>
              <a:rPr lang="es-CO" i="1" dirty="0" smtClean="0"/>
              <a:t> </a:t>
            </a:r>
            <a:r>
              <a:rPr lang="es-CO" sz="3600" i="1" dirty="0" smtClean="0"/>
              <a:t>El celibato, ha sido causa de escándalos dentro de la iglesia Romana, ya que muchas veces se han denunciado casos de “</a:t>
            </a:r>
            <a:r>
              <a:rPr lang="es-CO" sz="3600" i="1" u="sng" dirty="0" smtClean="0">
                <a:solidFill>
                  <a:srgbClr val="0070C0"/>
                </a:solidFill>
              </a:rPr>
              <a:t>pedofilia</a:t>
            </a:r>
            <a:r>
              <a:rPr lang="es-CO" sz="3600" i="1" dirty="0" smtClean="0"/>
              <a:t>” en diferentes lugares del mundo – es decir: </a:t>
            </a:r>
            <a:r>
              <a:rPr lang="es-CO" sz="3600" i="1" u="sng" dirty="0" smtClean="0"/>
              <a:t>algunos sacerdotes han tenido  relaciones sexuales con niños-</a:t>
            </a:r>
            <a:r>
              <a:rPr lang="es-CO" sz="3600" i="1" dirty="0" smtClean="0"/>
              <a:t>.</a:t>
            </a:r>
            <a:endParaRPr lang="es-CO" sz="3600" i="1" dirty="0" smtClean="0">
              <a:solidFill>
                <a:srgbClr val="0070C0"/>
              </a:solidFill>
            </a:endParaRPr>
          </a:p>
          <a:p>
            <a:endParaRPr lang="es-CO" dirty="0"/>
          </a:p>
        </p:txBody>
      </p:sp>
      <p:pic>
        <p:nvPicPr>
          <p:cNvPr id="98306" name="Picture 2" descr="http://t0.gstatic.com/images?q=tbn:ANd9GcT7-Cd4bN3ZbFFwV7T6iTD3FFK5PtDKxkt-bmzG92UL_eZec6R_"/>
          <p:cNvPicPr>
            <a:picLocks noChangeAspect="1" noChangeArrowheads="1"/>
          </p:cNvPicPr>
          <p:nvPr/>
        </p:nvPicPr>
        <p:blipFill>
          <a:blip r:embed="rId2" cstate="print"/>
          <a:srcRect/>
          <a:stretch>
            <a:fillRect/>
          </a:stretch>
        </p:blipFill>
        <p:spPr bwMode="auto">
          <a:xfrm>
            <a:off x="5580112" y="980728"/>
            <a:ext cx="3312368" cy="4536504"/>
          </a:xfrm>
          <a:prstGeom prst="rect">
            <a:avLst/>
          </a:prstGeom>
          <a:noFill/>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4968552" cy="6192688"/>
          </a:xfrm>
        </p:spPr>
        <p:txBody>
          <a:bodyPr>
            <a:normAutofit fontScale="92500" lnSpcReduction="10000"/>
          </a:bodyPr>
          <a:lstStyle/>
          <a:p>
            <a:pPr algn="ctr">
              <a:buNone/>
            </a:pPr>
            <a:r>
              <a:rPr lang="es-CO" dirty="0" smtClean="0"/>
              <a:t>    </a:t>
            </a:r>
            <a:r>
              <a:rPr lang="es-CO" sz="4000" dirty="0" smtClean="0"/>
              <a:t> Por eso el apóstol Pablo dice: “En cuanto a las cosas de que me escribisteis, bueno le sería al hombre no tocar mujer; pero a causa de las </a:t>
            </a:r>
            <a:r>
              <a:rPr lang="es-CO" sz="4000" i="1" dirty="0" smtClean="0">
                <a:solidFill>
                  <a:srgbClr val="0070C0"/>
                </a:solidFill>
              </a:rPr>
              <a:t>fornicaciones</a:t>
            </a:r>
            <a:r>
              <a:rPr lang="es-CO" sz="4000" dirty="0" smtClean="0"/>
              <a:t>, cada uno tenga su propia </a:t>
            </a:r>
            <a:r>
              <a:rPr lang="es-CO" sz="4000" i="1" dirty="0" smtClean="0">
                <a:solidFill>
                  <a:srgbClr val="0070C0"/>
                </a:solidFill>
              </a:rPr>
              <a:t>mujer</a:t>
            </a:r>
            <a:r>
              <a:rPr lang="es-CO" sz="4000" dirty="0" smtClean="0"/>
              <a:t>, y cada una tenga su propio </a:t>
            </a:r>
            <a:r>
              <a:rPr lang="es-CO" sz="4000" i="1" dirty="0" smtClean="0">
                <a:solidFill>
                  <a:srgbClr val="0070C0"/>
                </a:solidFill>
              </a:rPr>
              <a:t>marido</a:t>
            </a:r>
            <a:r>
              <a:rPr lang="es-CO" sz="4000" dirty="0" smtClean="0"/>
              <a:t>. </a:t>
            </a:r>
            <a:r>
              <a:rPr lang="es-CO" sz="4000" dirty="0" smtClean="0">
                <a:solidFill>
                  <a:srgbClr val="FF0000"/>
                </a:solidFill>
              </a:rPr>
              <a:t>1 Cor. 7:1-2.</a:t>
            </a:r>
            <a:endParaRPr lang="es-CO" sz="4000" dirty="0">
              <a:solidFill>
                <a:srgbClr val="FF0000"/>
              </a:solidFill>
            </a:endParaRPr>
          </a:p>
        </p:txBody>
      </p:sp>
      <p:pic>
        <p:nvPicPr>
          <p:cNvPr id="9218" name="Picture 2" descr="http://t0.gstatic.com/images?q=tbn:ANd9GcRIxbffh2zXoAp2Bv4Z7v5mbP0Oh5o8dCqf71oSThllPKqYy1oX"/>
          <p:cNvPicPr>
            <a:picLocks noChangeAspect="1" noChangeArrowheads="1"/>
          </p:cNvPicPr>
          <p:nvPr/>
        </p:nvPicPr>
        <p:blipFill>
          <a:blip r:embed="rId2" cstate="print"/>
          <a:srcRect/>
          <a:stretch>
            <a:fillRect/>
          </a:stretch>
        </p:blipFill>
        <p:spPr bwMode="auto">
          <a:xfrm>
            <a:off x="5292080" y="1052736"/>
            <a:ext cx="3312368" cy="4104456"/>
          </a:xfrm>
          <a:prstGeom prst="rect">
            <a:avLst/>
          </a:prstGeom>
          <a:noFill/>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584176"/>
          </a:xfrm>
        </p:spPr>
        <p:txBody>
          <a:bodyPr>
            <a:normAutofit/>
          </a:bodyPr>
          <a:lstStyle/>
          <a:p>
            <a:pPr algn="ctr">
              <a:buNone/>
            </a:pPr>
            <a:r>
              <a:rPr lang="es-CO" dirty="0" smtClean="0"/>
              <a:t>    La Biblia registra que Aarón, el primer sacerdote nombrado por Dios, era casado </a:t>
            </a:r>
            <a:r>
              <a:rPr lang="es-CO" dirty="0" smtClean="0">
                <a:solidFill>
                  <a:srgbClr val="FF0000"/>
                </a:solidFill>
              </a:rPr>
              <a:t>Éxodo 6:20.</a:t>
            </a:r>
          </a:p>
        </p:txBody>
      </p:sp>
      <p:sp>
        <p:nvSpPr>
          <p:cNvPr id="4" name="3 Rectángulo"/>
          <p:cNvSpPr/>
          <p:nvPr/>
        </p:nvSpPr>
        <p:spPr>
          <a:xfrm>
            <a:off x="323528" y="2274838"/>
            <a:ext cx="6480720" cy="4031873"/>
          </a:xfrm>
          <a:prstGeom prst="rect">
            <a:avLst/>
          </a:prstGeom>
        </p:spPr>
        <p:txBody>
          <a:bodyPr wrap="square">
            <a:spAutoFit/>
          </a:bodyPr>
          <a:lstStyle/>
          <a:p>
            <a:pPr algn="ctr">
              <a:buNone/>
            </a:pPr>
            <a:r>
              <a:rPr lang="es-CO" sz="3200" dirty="0" smtClean="0"/>
              <a:t>Y</a:t>
            </a:r>
            <a:r>
              <a:rPr lang="es-CO" sz="3200" dirty="0" smtClean="0">
                <a:solidFill>
                  <a:srgbClr val="0070C0"/>
                </a:solidFill>
              </a:rPr>
              <a:t> tomóse Aarón por mujer á Elisabeth</a:t>
            </a:r>
            <a:r>
              <a:rPr lang="es-CO" sz="3200" dirty="0" smtClean="0"/>
              <a:t>, hija de Aminadab, hermana de Naasón; la cual le parió á Nadab, y á Abiú, y á Eleazar, y á Ithamar.</a:t>
            </a:r>
          </a:p>
          <a:p>
            <a:pPr algn="ctr">
              <a:buNone/>
            </a:pPr>
            <a:endParaRPr lang="es-CO" sz="3200" dirty="0" smtClean="0"/>
          </a:p>
          <a:p>
            <a:pPr algn="ctr">
              <a:buNone/>
            </a:pPr>
            <a:r>
              <a:rPr lang="es-CO" sz="3200" dirty="0" smtClean="0"/>
              <a:t>    San Pedro era casado: La suegra de Simón estaba acostada con fiebre, y le hablaron de ella” </a:t>
            </a:r>
            <a:r>
              <a:rPr lang="es-CO" sz="3200" dirty="0" smtClean="0">
                <a:solidFill>
                  <a:srgbClr val="FF0000"/>
                </a:solidFill>
              </a:rPr>
              <a:t>(Marcos 1:30).</a:t>
            </a:r>
          </a:p>
        </p:txBody>
      </p:sp>
      <p:sp>
        <p:nvSpPr>
          <p:cNvPr id="8194" name="AutoShape 2" descr="data:image/jpeg;base64,/9j/4AAQSkZJRgABAQAAAQABAAD/2wBDAAkGBwgHBgkIBwgKCgkLDRYPDQwMDRsUFRAWIB0iIiAdHx8kKDQsJCYxJx8fLT0tMTU3Ojo6Iys/RD84QzQ5Ojf/2wBDAQoKCg0MDRoPDxo3JR8lNzc3Nzc3Nzc3Nzc3Nzc3Nzc3Nzc3Nzc3Nzc3Nzc3Nzc3Nzc3Nzc3Nzc3Nzc3Nzc3Nzf/wAARCAClAHYDASIAAhEBAxEB/8QAHAAAAQUBAQEAAAAAAAAAAAAAAgABAwQGBQcI/8QAOhAAAgEDAwIEBQMCBAUFAAAAAQIDAAQREiExBUEGE1FhFCJxgZEHMqFCwSNyseFSYoKS8BUXJDPR/8QAGgEAAgMBAQAAAAAAAAAAAAAAAQIAAwQFBv/EACYRAAICAgEDBAIDAAAAAAAAAAABAhEDIQQSMUEFEyIyQlFhgZH/2gAMAwEAAhEDEQA/APRZGZQNDMN+FY0DSzDUVd8Z9TRnmmAJXHvSLSK4ukR+bMd/MfbsSacvNwZG29GO9OEIAGc45osbURrAWaXOCzD/AKjQ621DMh3P/EaMrt6mg8vBxjbtR0NYjI2P3t/3UIeTkyHHb5qlHyqcgfegmfylytvJKcDIjHH1pZzjBdTCk5OkD5jaee9MG2IDHIrq9Hew6hCzJGCyHB1E/wB/vVbqMSRXIjj2BBYgdsEClx5Y5Y9USSi4umVQxJHz5x6UbMc7GmVDg5P0pjGc81aAHWRnLY9KElj+459KfTgHcE0gGZQcioQClTkEHelUIW+2cilxTj9nA3NNyKVASocftPrTU2cU+agBcU3JogMMCeKeNdRJyF9M1Ow1Au8dvE887JGicvI2kVnb/pUF073Esvlma5DrNDIxLSIpADAjYAf0+2fpq4YbO4V471o3dWJXOP8ADGdv49apdd6x0XoUtxcvcA308QIgU62kKg6CF9cZGfYelVZYdWhoypnA6ff3Fh4qs/iblCl3GUKMukhvmxkdsgLj6H1rR+YbgtNgBScA57VgvCnQer+JGsvEPXJ47S3YieG3gJ13GxCtIxPoTgD14r0Ly1VNKkDPA9PahihHGqQ2SXW7IqYgf1ECnxvTEZ9PvVxTVAjIPA0nk0hgDGkGnCAdqbjgGiGwd+yL96VEPpSohDHA2H4p1BxwMY5olAKgmmPlZwDj6UoUgeaQGftT5XUMnAosx4OGJqNgcbBxupwPxVfqXVLLpcMb3TfO7hYo1GWkY9gP/MCrWnYZ4PtmsNOE6x4+ukliM0fTLURovIEh3bb3yB/0ijVpv9BTpo5HjfxpcPdjp9vb2saOAZpCxeQrqIwOADgHkHZgdqyqXtp0wTTdOe9vL6VDGj3Q1eUN9lGSSeBz/v6NZi06rdmO96MsFtGgAgeNWEgB07sd/f8AFVUsuhRdchjTo8AVJUKeTDGpLZ2Bx74OQNtt/SmHL4zSg0+oaWLNF34J/Dd7ceFeiw2l/cPdxx6pJZHUBYUwCQDzpBOAD3zwMCtL0LxD0rrsbS2FyHdDhonBV153weRtzXm/jp0tbOSG3nGq9vG1Io4jRc6c/wCYpn1+1Y7p/UZ+k9RtOoWzlZYZVJI/qUn5gfXIrRg4s54Xlb/oqyZlGagj6IZ1y2CTj2pgwJIptWpFPGRnTSIyPSkRG22IyAZyOeKDzRnaiIPYVEykniigqiUNnelQxcYNKiEnQrjGdu9NgMvvjsKNAQjMPmBNJSAurAO+5J4+1JYy7EQzvtgUS788AUc2WxjjsQeaYIwJPY9qK2K1sfUI4Wd8aUUkk9sV534EMl8/iLqJlUSTTqS5bHyEk4z644rddbtbm76Je29rJFDPLAyrJKSFUnuSOKwvg7p154c6nP0i/SC6hvlWaGWBvlZUGCwz2BIHuSOM073hkl3Yv5IvJ0yC3hmisL6+uYJX81hMzMVcA4QNjIBz6Y2qzZXNxqsbOOIK3nowuDFpyDGM4fO5+bGCOc0n6VFbtcWaX93bsGDErGDqbGNzg6ue2KGzvLWyNtH1Lq0rw2jfKnwrhdarpySI845zj8muQoTu5PRtbtaWzJfqdG0cfRgyqMvfEELp28yPGftj81hpwPKYkZC/Nj6VsfHXUbHqtjbSWl350lr1G4RSpBSSKTS2VPfBCjHIwTxisvBbTXbmK3ieV8ZKIpJx9q9VwOl8eaZyORfupo+gYJFeGPQcqUVlPqCP9qlTdd6z/g24e48M9Nkdy8i24jkJ5Dr8pH1yCK0CfKo1b5Ga5TWzWLYnFA+QduKbWDp53oXY8Z29KlASHVm5AzSoQxA2pURi6v8A9ZGsLvxQDA1DCnPcUSgeXqIJOfxQkUgE9DHfjmrQZ00LFF5rOxUDOBVC4uEtojI+DjbA7msdJ40uZre7D2Xw0lqCyaZPM4445J52yKryZlB15LYY3NWemr/8WAO7ambkEcDPAFYhop+o+K7q6e30WNoGhhfGly76dWgjgfKCT6nHO1d206g98p6hKQbZFRYs5+ZySSPsCoPuDRs7xGa5VHMceEQLgEJjJxk9yfXtVv42J5oz91bXIW5i6b1WzjjC6rhLyMmZQR+4N7/T15rjRtdXfSnWDrvTZYjlnks7dp3wQBjbbGffn811l6MkqXlzCZofMJlK+YhJATsMcZO4HffvXA8PRQr4egnmuE+JZQpj3JkwOcDGNh6etZHSi3RojakijedL6PP1KGzDXDSzzBpRKFRlcjHC/tXC537+udvRvBHhyPo3hiC3kjgS9ljPxM0RyXYk7huccbVkmt+m2KwR9K8yWQyn4jy4QgVT/Vn0BAH2Ga13g3rPxlmyybNjVznuQw/IH/dWnDOTj03oonBKVkUSxW0k1osHw6xvhEHdOQ3tk5/HvVs4A2xj3puoaZeuM4yVNuuMjcurHb8NQySbDBGCKehSPO52B+lCeeMU5Hf1pqJAu1KhpVCHQBBiwedXao8fNzU6p/hg7etRFTqOaQNaILiNJ08p49SMcMfQYNUvDnQrG0S4ieFZpmZ1kkkTd0B2H+XFdLy9QUnIGsYI9at2CItxM7kknJJ+5FVNLrsaLajRG0cUqw2aqqqHGB2AU7n+1czq8bW51yuwi1gtgcDMh2PGf2/iuxaAzXcgRWGBpDE8DOT/ADXH8RSaH825YtZq4WRUcqwyGAII4p5t0CHc4cNpAvS/irC4E0MZmlVppS8jAnTqI7j5dh9u1czwlcQT9Bt2kn+FniLFUaMBmUOw3J2J27D+ocV1rexkfp4ulFvOkVtlY4Ww6ggsNW+TnJPH5rjeDbiOKxkhaNWmDu9u0MJCM2tsr655Pp+KzPeNmhr5nVaSIzJZQzXD3jSKJ2ZBpCk5bAGdtzvxtzUvg1AL2RTjQj3C5G40+YefwKBLmKKaGGK3uhcGTXMXy2RyT6AA5HpxS8GT+e3U0DD/AAr2QMVIOAwyP5P8VbglpCZkdSW6lu7y3uLaS3+ECs3kYAdlbIDZPO4HPNW18tl+Q/LyKx/UuhyWKW6SXXmaYnRJnbRoAbI47gHbH/DWj6TBJDYRtJObgyKrM3A1YxkD3wKXDOfuOL7AnCPSmi13pqLPvQ1rKRdqVKlUIdQKxhUg45H81ATk4z9BnmrYYLbjcZBzUDYdFXK59cVUnsnZEwCvHEsbbBhqPG+M0ywukki6yTrI4+n+9Fa6kI2UguAc1fnmWGVdSgKWwuO5I70rW7GvRHDA9uYkUncnNZjrbeVHeT3qGaPzWWPyzoKAJ6+p3x6jFaia5TUArDV61i+pvFfzTQQaL2a0uT59qrBGTKKFHvt3psitaJD7IhgsIounll+DWEQI3kBjHKflA+Y5+bOK4nh2a3m6fIjq5ngbRaiLu6galOPzvzvV3qL9at7i3jt+g9PuJXbAlMuWUgABiAvGAO/AA9KLovTJLCxNj5N2180zlpUbQpZixbOO3oPQCss4y9u49zTGfz2WrW+M1zZQRWsvnCbVMQrH5cZLnjAz3O3aub+nUwk6p4rjJywv1Y7DgqQP9DXXa0EF8sUsPkCB/Ne6mlJDnSdtz9+f9Ky36czwP438VfCy64XEbLj+rBIJ/k1oxRpIpyO5M9CmgimASaNZEByFcZGfWncBEAAAUcAdqJjjtUUj6hjFXV5KgGNNSpUSCpUqVQh1AnyKSu2OPao2UNIMAZzsAcUkYjsT25ppP3ZXjnHpWe6YrpqxzdR2qJ5gBUyKoyN9zj+9R33Ug0jiOInbUNtjgDagv4GubUxRt5b/ALkfnB7Vkr4dVu7yPpl2y2yyZ1zq+dP+UEc/X75rm83NyY5EsdKL8s28fHjnG2bBWEiI6/tddQ+4zXh/i+4lh8Z9TktpZIJEnIWSGRkYbDuDmvckVI1VVVVQDAA4wNv7V8/deuPi+v8AULjOfMuHIPtnA/ivTem4+uT6lZyuTNxj8SW38RdctpfNh6xfasY+ecyAj0w2anuPF3iG5d2fq0y6xhlRUUH+K4tIV3HxMDd9KMSzZF5J7y+vLtdN3eXU6A5Ecs7sgPspOB+K0X6TTiHxpc2+oBbi1bt+7SQRWVcbe9XPC99/6Z4v6Xc74acRuABuG2x+SK5nqGGMV8VRp42RuVM+gHHY1GUHIFTPkHBxscGhrlG4rsKGpXGMeveo6hBAZHelSyRwoP2pVCF9SQh3PIqF2ZDnse9SatNQlmIwWzvxWPK/0LDaJssUIydR2BzVG76Tb3jlbjzZIy2ryy5C5/gj8irYOV5980wP/Nmj7cMqXWrGWSUOxI2s27LGADpIXt2xzXgfiDo970i+dLyJ1DO2iQj5ZMHfSe9e9Ak4Hoc1U6/4R6f4pgt1vHlikt1ASSNjkA5JGOK6XE5DwTvwU5cayr+T5+xSxXrEv6Ox5zF1ib9gyzIuNWd9sZ443/Nc7/2jvtQ0dQj0knUWTONhjg78sO2Me9dhep4W92ZHxZnm7Cr3hjpz9U8RdOhQgNBOJmJ4AG/+oFbU/pZdQ5e66gqJhCAE3yc6s78Db6710ouiWHhyzElhrMgcGSZ2yxUHcc7DL5wB2rDzOZDNqBbgwSg7Zt3zqOwyaBi44WhR2ljRs5BGVyOxpvMwcHj1Ncy0jYASSTk70PepHUMSQajpk7IPSoTSqELkh/0qM0cp3xUdYcvcEFoOMnfbNHEGdgEXHtQRHGc7UWoKDjcjfAqyDUI2yNWwrgmBTxqbbYcUfSusWyhoLu5CzB9nlGkNtxn1/wDyuLe3kyy6QmonfJriXP8Ais5lXUCclQefzXDyerShnuPZeDbi4ynE9NE8bRM0bpIP+VgaaMny2bBAJz821eL3fhmO7jDdNmvOluCSvwshVfuoOOa7ljdz9G8PJZdTmkv7tUJkmyXaQl3wO+MLprq4vU8GVWnv9Mqnx5Qddz0a7USKQxjyVIwWFYXxz1PpPQ+kvLeXcTSOpEdvFIC8hxwB2Hv2zXjU/TvE080svmXSI7lgjXLZAJ45q90z9O7++tFuZbkRPIxGgQmRvqTnvWmXKwR25IR4ci8BXX6l+IL24Ahlhs4iMJHEh2HuSd6udG8VdW6lIsEkskrqcjQuAR6Z7d66Fl+lriEPJJMzKc6XUDPsMGtR0XwmvTirEgAjZQo+XffOTWXLOGRVCLb/AMDG09s7fQnuZbYfEEg6diew7D7b1f8AalbxeVH5aksFGMnvSPO9bMEHCCTEk7YqVKlVwpZmHzj/AC1HSpVz8ncMPqg8bbnP1qTSI0JTYilSq5fUVfYqzAOgJH9RAHYVRe0iLhgoBY+lKlXmebCKy6RthJpaGjHkxKoAIPHt/wCYoOplhDlSoO43XNKlWXs9FkHc0Z09KiMpkkkdiu+M4HPp9q0VhHIsSNG8arp2Xy/96VKroNt7NPJ+p17YPJagSMp1HBwuP71Gy6QR6HFKlXreMl0I47+zEq54JFKRNI2P5FKlV4Cs0rKcUqVKoQ//2Q=="/>
          <p:cNvSpPr>
            <a:spLocks noChangeAspect="1" noChangeArrowheads="1"/>
          </p:cNvSpPr>
          <p:nvPr/>
        </p:nvSpPr>
        <p:spPr bwMode="auto">
          <a:xfrm>
            <a:off x="63500" y="-441325"/>
            <a:ext cx="657225" cy="9239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8196" name="Picture 4" descr="http://www.peniel-mdq.com/images/hoja5.gif"/>
          <p:cNvPicPr>
            <a:picLocks noChangeAspect="1" noChangeArrowheads="1"/>
          </p:cNvPicPr>
          <p:nvPr/>
        </p:nvPicPr>
        <p:blipFill>
          <a:blip r:embed="rId2" cstate="print"/>
          <a:srcRect/>
          <a:stretch>
            <a:fillRect/>
          </a:stretch>
        </p:blipFill>
        <p:spPr bwMode="auto">
          <a:xfrm>
            <a:off x="7164288" y="1700808"/>
            <a:ext cx="1571625" cy="2200275"/>
          </a:xfrm>
          <a:prstGeom prst="rect">
            <a:avLst/>
          </a:prstGeom>
          <a:noFill/>
        </p:spPr>
      </p:pic>
      <p:pic>
        <p:nvPicPr>
          <p:cNvPr id="8198" name="Picture 6" descr="http://t3.gstatic.com/images?q=tbn:ANd9GcSjQRmI5bpIL7TsqtCr1WoE5dKBNdw3DTjdYpwGK-CQLnLuQpfiJg"/>
          <p:cNvPicPr>
            <a:picLocks noChangeAspect="1" noChangeArrowheads="1"/>
          </p:cNvPicPr>
          <p:nvPr/>
        </p:nvPicPr>
        <p:blipFill>
          <a:blip r:embed="rId3" cstate="print"/>
          <a:srcRect/>
          <a:stretch>
            <a:fillRect/>
          </a:stretch>
        </p:blipFill>
        <p:spPr bwMode="auto">
          <a:xfrm>
            <a:off x="7020272" y="4005064"/>
            <a:ext cx="1743075" cy="26193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to="" calcmode="lin" valueType="num">
                                      <p:cBhvr>
                                        <p:cTn id="7" dur="1" fill="hold"/>
                                        <p:tgtEl>
                                          <p:spTgt spid="4">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8198"/>
                                        </p:tgtEl>
                                        <p:attrNameLst>
                                          <p:attrName>style.visibility</p:attrName>
                                        </p:attrNameLst>
                                      </p:cBhvr>
                                      <p:to>
                                        <p:strVal val="visible"/>
                                      </p:to>
                                    </p:set>
                                    <p:anim to="" calcmode="lin" valueType="num">
                                      <p:cBhvr>
                                        <p:cTn id="12" dur="1" fill="hold"/>
                                        <p:tgtEl>
                                          <p:spTgt spid="819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
                                        <p:tgtEl>
                                          <p:spTgt spid="4">
                                            <p:txEl>
                                              <p:pRg st="2" end="2"/>
                                            </p:txEl>
                                          </p:spTgt>
                                        </p:tgtEl>
                                      </p:cBhvr>
                                    </p:animEffect>
                                    <p:anim calcmode="lin" valueType="num">
                                      <p:cBhvr>
                                        <p:cTn id="18" dur="4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400" fill="hold"/>
                                        <p:tgtEl>
                                          <p:spTgt spid="4">
                                            <p:txEl>
                                              <p:pRg st="2" end="2"/>
                                            </p:txEl>
                                          </p:spTgt>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4">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4">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pPr algn="ctr">
              <a:buNone/>
            </a:pPr>
            <a:r>
              <a:rPr lang="es-CO" dirty="0" smtClean="0"/>
              <a:t>     Tener relaciones sexuales dentro del matrimonio no es pecado: </a:t>
            </a:r>
            <a:r>
              <a:rPr lang="es-CO" dirty="0" smtClean="0">
                <a:solidFill>
                  <a:srgbClr val="FF0000"/>
                </a:solidFill>
              </a:rPr>
              <a:t>Génesis 5:21-24.</a:t>
            </a:r>
            <a:r>
              <a:rPr lang="es-CO" baseline="30000" dirty="0" smtClean="0"/>
              <a:t>  </a:t>
            </a:r>
          </a:p>
          <a:p>
            <a:pPr>
              <a:buNone/>
            </a:pPr>
            <a:endParaRPr lang="es-CO" baseline="30000" dirty="0" smtClean="0"/>
          </a:p>
          <a:p>
            <a:pPr>
              <a:buNone/>
            </a:pPr>
            <a:r>
              <a:rPr lang="es-CO" baseline="30000" dirty="0" smtClean="0"/>
              <a:t>     </a:t>
            </a:r>
            <a:endParaRPr lang="es-CO" dirty="0" smtClean="0"/>
          </a:p>
        </p:txBody>
      </p:sp>
      <p:sp>
        <p:nvSpPr>
          <p:cNvPr id="4" name="3 Rectángulo"/>
          <p:cNvSpPr/>
          <p:nvPr/>
        </p:nvSpPr>
        <p:spPr>
          <a:xfrm>
            <a:off x="395536" y="1844824"/>
            <a:ext cx="5544616" cy="4401205"/>
          </a:xfrm>
          <a:prstGeom prst="rect">
            <a:avLst/>
          </a:prstGeom>
          <a:solidFill>
            <a:srgbClr val="FFC000"/>
          </a:solidFill>
        </p:spPr>
        <p:txBody>
          <a:bodyPr wrap="square">
            <a:spAutoFit/>
          </a:bodyPr>
          <a:lstStyle/>
          <a:p>
            <a:pPr algn="ctr">
              <a:buNone/>
            </a:pPr>
            <a:r>
              <a:rPr lang="es-CO" sz="2800" dirty="0" smtClean="0"/>
              <a:t>Vivió Enoc sesenta y cinco años, y engendró a Matusalén.  Y caminó Enoc con Dios, después que engendró a Matusalén, trescientos años, y engendró hijos e hijas.</a:t>
            </a:r>
          </a:p>
          <a:p>
            <a:pPr algn="ctr">
              <a:buNone/>
            </a:pPr>
            <a:endParaRPr lang="es-CO" sz="2800" dirty="0" smtClean="0"/>
          </a:p>
          <a:p>
            <a:pPr algn="ctr">
              <a:buNone/>
            </a:pPr>
            <a:r>
              <a:rPr lang="es-CO" sz="2800" dirty="0" smtClean="0"/>
              <a:t>  Y fueron todos los días de Enoc trescientos sesenta y cinco años.  Caminó, pues, Enoc con Dios, y desapareció, porque le llevó Dios. </a:t>
            </a:r>
          </a:p>
        </p:txBody>
      </p:sp>
      <p:pic>
        <p:nvPicPr>
          <p:cNvPr id="99332" name="Picture 4" descr="http://t1.gstatic.com/images?q=tbn:ANd9GcQr56tXaEQaAghykFm7_GIkuo0W41oV8oay6ebU7JTarHyO3Czp9A"/>
          <p:cNvPicPr>
            <a:picLocks noChangeAspect="1" noChangeArrowheads="1"/>
          </p:cNvPicPr>
          <p:nvPr/>
        </p:nvPicPr>
        <p:blipFill>
          <a:blip r:embed="rId2" cstate="print"/>
          <a:srcRect/>
          <a:stretch>
            <a:fillRect/>
          </a:stretch>
        </p:blipFill>
        <p:spPr bwMode="auto">
          <a:xfrm>
            <a:off x="6300192" y="3789040"/>
            <a:ext cx="2376264" cy="2520280"/>
          </a:xfrm>
          <a:prstGeom prst="rect">
            <a:avLst/>
          </a:prstGeom>
          <a:noFill/>
        </p:spPr>
      </p:pic>
      <p:pic>
        <p:nvPicPr>
          <p:cNvPr id="99334" name="Picture 6" descr="http://t0.gstatic.com/images?q=tbn:ANd9GcSZEooKPH-Hma0HzsEuN_NQ4Ey-1w-3W4SMa-6WdfPBtFSOFYr7lg"/>
          <p:cNvPicPr>
            <a:picLocks noChangeAspect="1" noChangeArrowheads="1"/>
          </p:cNvPicPr>
          <p:nvPr/>
        </p:nvPicPr>
        <p:blipFill>
          <a:blip r:embed="rId3" cstate="print"/>
          <a:srcRect/>
          <a:stretch>
            <a:fillRect/>
          </a:stretch>
        </p:blipFill>
        <p:spPr bwMode="auto">
          <a:xfrm>
            <a:off x="6012160" y="1628800"/>
            <a:ext cx="2016224" cy="20162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to="" calcmode="lin" valueType="num">
                                      <p:cBhvr>
                                        <p:cTn id="7" dur="1" fill="hold"/>
                                        <p:tgtEl>
                                          <p:spTgt spid="4">
                                            <p:bg/>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 to="" calcmode="lin" valueType="num">
                                      <p:cBhvr>
                                        <p:cTn id="10" dur="1" fill="hold"/>
                                        <p:tgtEl>
                                          <p:spTgt spid="4">
                                            <p:txEl>
                                              <p:pRg st="0" end="0"/>
                                            </p:txEl>
                                          </p:spTgt>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99332"/>
                                        </p:tgtEl>
                                        <p:attrNameLst>
                                          <p:attrName>style.visibility</p:attrName>
                                        </p:attrNameLst>
                                      </p:cBhvr>
                                      <p:to>
                                        <p:strVal val="visible"/>
                                      </p:to>
                                    </p:set>
                                    <p:anim to="" calcmode="lin" valueType="num">
                                      <p:cBhvr>
                                        <p:cTn id="15" dur="1" fill="hold"/>
                                        <p:tgtEl>
                                          <p:spTgt spid="99332"/>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43" presetClass="entr" presetSubtype="0" fill="hold"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fade">
                                      <p:cBhvr>
                                        <p:cTn id="20" dur="100"/>
                                        <p:tgtEl>
                                          <p:spTgt spid="4">
                                            <p:txEl>
                                              <p:pRg st="2" end="2"/>
                                            </p:txEl>
                                          </p:spTgt>
                                        </p:tgtEl>
                                      </p:cBhvr>
                                    </p:animEffect>
                                    <p:anim calcmode="lin" valueType="num">
                                      <p:cBhvr>
                                        <p:cTn id="21" dur="4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2" dur="400" fill="hold"/>
                                        <p:tgtEl>
                                          <p:spTgt spid="4">
                                            <p:txEl>
                                              <p:pRg st="2" end="2"/>
                                            </p:txEl>
                                          </p:spTgt>
                                        </p:tgtEl>
                                        <p:attrNameLst>
                                          <p:attrName>ppt_y</p:attrName>
                                        </p:attrNameLst>
                                      </p:cBhvr>
                                      <p:tavLst>
                                        <p:tav tm="0">
                                          <p:val>
                                            <p:strVal val="#ppt_y+0.31"/>
                                          </p:val>
                                        </p:tav>
                                        <p:tav tm="100000">
                                          <p:val>
                                            <p:strVal val="#ppt_y+0.31"/>
                                          </p:val>
                                        </p:tav>
                                      </p:tavLst>
                                    </p:anim>
                                    <p:anim calcmode="lin" valueType="num">
                                      <p:cBhvr>
                                        <p:cTn id="23" dur="600" decel="50000" fill="hold">
                                          <p:stCondLst>
                                            <p:cond delay="400"/>
                                          </p:stCondLst>
                                        </p:cTn>
                                        <p:tgtEl>
                                          <p:spTgt spid="4">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4" dur="600" decel="50000" fill="hold">
                                          <p:stCondLst>
                                            <p:cond delay="400"/>
                                          </p:stCondLst>
                                        </p:cTn>
                                        <p:tgtEl>
                                          <p:spTgt spid="4">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076056" cy="6120680"/>
          </a:xfrm>
        </p:spPr>
        <p:txBody>
          <a:bodyPr>
            <a:normAutofit/>
          </a:bodyPr>
          <a:lstStyle/>
          <a:p>
            <a:pPr algn="ctr">
              <a:buNone/>
            </a:pPr>
            <a:r>
              <a:rPr lang="es-CO" dirty="0" smtClean="0"/>
              <a:t>    </a:t>
            </a:r>
            <a:r>
              <a:rPr lang="es-CO" sz="4400" dirty="0" smtClean="0">
                <a:solidFill>
                  <a:srgbClr val="FF0000"/>
                </a:solidFill>
              </a:rPr>
              <a:t>Heb.13:4.</a:t>
            </a:r>
            <a:r>
              <a:rPr lang="es-ES" sz="4400" dirty="0" smtClean="0"/>
              <a:t>  Honroso es en </a:t>
            </a:r>
            <a:r>
              <a:rPr lang="es-ES" sz="4400" u="sng" dirty="0" smtClean="0"/>
              <a:t>todos </a:t>
            </a:r>
            <a:r>
              <a:rPr lang="es-ES" sz="4400" dirty="0" smtClean="0"/>
              <a:t>el matrimonio, y el lecho sin mancilla; mas á los fornicarios y á los adúlteros juzgará Dios</a:t>
            </a:r>
            <a:r>
              <a:rPr lang="es-CO" sz="4400" dirty="0" smtClean="0"/>
              <a:t> </a:t>
            </a:r>
          </a:p>
        </p:txBody>
      </p:sp>
      <p:pic>
        <p:nvPicPr>
          <p:cNvPr id="100354" name="Picture 2" descr="http://t2.gstatic.com/images?q=tbn:ANd9GcQ-FyKHL24UkWjzFOfJ46DQ2H1VBt_jTErJzPeiuOs0NlMuSbbHcA"/>
          <p:cNvPicPr>
            <a:picLocks noChangeAspect="1" noChangeArrowheads="1"/>
          </p:cNvPicPr>
          <p:nvPr/>
        </p:nvPicPr>
        <p:blipFill>
          <a:blip r:embed="rId2" cstate="print"/>
          <a:srcRect/>
          <a:stretch>
            <a:fillRect/>
          </a:stretch>
        </p:blipFill>
        <p:spPr bwMode="auto">
          <a:xfrm>
            <a:off x="5148064" y="1340768"/>
            <a:ext cx="3672408" cy="3672408"/>
          </a:xfrm>
          <a:prstGeom prst="rect">
            <a:avLst/>
          </a:prstGeom>
          <a:noFill/>
        </p:spPr>
      </p:pic>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79"/>
          </a:xfrm>
        </p:spPr>
        <p:txBody>
          <a:bodyPr>
            <a:normAutofit/>
          </a:bodyPr>
          <a:lstStyle/>
          <a:p>
            <a:pPr>
              <a:buNone/>
            </a:pPr>
            <a:r>
              <a:rPr lang="es-CO" dirty="0" smtClean="0"/>
              <a:t>12).</a:t>
            </a:r>
            <a:r>
              <a:rPr lang="es-CO" dirty="0" smtClean="0">
                <a:solidFill>
                  <a:srgbClr val="FF0000"/>
                </a:solidFill>
                <a:latin typeface="Agency FB" pitchFamily="34" charset="0"/>
              </a:rPr>
              <a:t> SE SENTARON EN EL TEMPLO DE DIOS COMO DIOS:</a:t>
            </a:r>
          </a:p>
          <a:p>
            <a:pPr>
              <a:buNone/>
            </a:pPr>
            <a:endParaRPr lang="es-CO" dirty="0" smtClean="0">
              <a:solidFill>
                <a:srgbClr val="FF0000"/>
              </a:solidFill>
              <a:latin typeface="Agency FB" pitchFamily="34" charset="0"/>
            </a:endParaRPr>
          </a:p>
        </p:txBody>
      </p:sp>
      <p:pic>
        <p:nvPicPr>
          <p:cNvPr id="103426" name="Picture 2" descr="http://t2.gstatic.com/images?q=tbn:ANd9GcSThJoJGqdlNYBqKThUTYQlvSXYUir6NuEJoJyDFzn_3ZMU5L2f"/>
          <p:cNvPicPr>
            <a:picLocks noChangeAspect="1" noChangeArrowheads="1"/>
          </p:cNvPicPr>
          <p:nvPr/>
        </p:nvPicPr>
        <p:blipFill>
          <a:blip r:embed="rId2" cstate="print"/>
          <a:srcRect/>
          <a:stretch>
            <a:fillRect/>
          </a:stretch>
        </p:blipFill>
        <p:spPr bwMode="auto">
          <a:xfrm>
            <a:off x="5868144" y="1268760"/>
            <a:ext cx="3048000" cy="2520280"/>
          </a:xfrm>
          <a:prstGeom prst="rect">
            <a:avLst/>
          </a:prstGeom>
          <a:noFill/>
        </p:spPr>
      </p:pic>
      <p:sp>
        <p:nvSpPr>
          <p:cNvPr id="5" name="4 Rectángulo"/>
          <p:cNvSpPr/>
          <p:nvPr/>
        </p:nvSpPr>
        <p:spPr>
          <a:xfrm>
            <a:off x="5724128" y="3933056"/>
            <a:ext cx="3419872" cy="3046988"/>
          </a:xfrm>
          <a:prstGeom prst="rect">
            <a:avLst/>
          </a:prstGeom>
        </p:spPr>
        <p:txBody>
          <a:bodyPr wrap="square">
            <a:spAutoFit/>
          </a:bodyPr>
          <a:lstStyle/>
          <a:p>
            <a:pPr algn="ctr"/>
            <a:r>
              <a:rPr lang="es-CO" sz="2400" b="1" dirty="0" smtClean="0">
                <a:solidFill>
                  <a:srgbClr val="FF0000"/>
                </a:solidFill>
              </a:rPr>
              <a:t>oponiéndose, y levantándose contra todo lo que se llama Dios, o divinidad; tanto que se sienta en el templo de Dios como Dios, haciéndose parecer Dios.</a:t>
            </a:r>
            <a:endParaRPr lang="es-CO" sz="2400" dirty="0">
              <a:solidFill>
                <a:srgbClr val="FF0000"/>
              </a:solidFill>
            </a:endParaRPr>
          </a:p>
        </p:txBody>
      </p:sp>
      <p:sp>
        <p:nvSpPr>
          <p:cNvPr id="6" name="5 Rectángulo"/>
          <p:cNvSpPr/>
          <p:nvPr/>
        </p:nvSpPr>
        <p:spPr>
          <a:xfrm>
            <a:off x="395536" y="1268760"/>
            <a:ext cx="5328592" cy="5016758"/>
          </a:xfrm>
          <a:prstGeom prst="rect">
            <a:avLst/>
          </a:prstGeom>
          <a:solidFill>
            <a:schemeClr val="accent3">
              <a:lumMod val="40000"/>
              <a:lumOff val="60000"/>
            </a:schemeClr>
          </a:solidFill>
        </p:spPr>
        <p:txBody>
          <a:bodyPr wrap="square">
            <a:spAutoFit/>
          </a:bodyPr>
          <a:lstStyle/>
          <a:p>
            <a:pPr algn="ctr">
              <a:buNone/>
            </a:pPr>
            <a:r>
              <a:rPr lang="es-CO" sz="4000" dirty="0" smtClean="0">
                <a:solidFill>
                  <a:srgbClr val="FF0000"/>
                </a:solidFill>
              </a:rPr>
              <a:t>2 Tes.2:3,4</a:t>
            </a:r>
            <a:r>
              <a:rPr lang="es-CO" sz="4000" dirty="0" smtClean="0"/>
              <a:t>. No os engañe nadie en ninguna manera; porque </a:t>
            </a:r>
            <a:r>
              <a:rPr lang="es-CO" sz="4000" i="1" dirty="0" smtClean="0"/>
              <a:t>no vendrá sin que venga antes la apostasía, y se manifieste el hombre de pecado, el hijo de perdición, </a:t>
            </a:r>
            <a:endParaRPr lang="es-CO" sz="4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978896" cy="3456384"/>
          </a:xfrm>
          <a:solidFill>
            <a:schemeClr val="accent2">
              <a:lumMod val="20000"/>
              <a:lumOff val="80000"/>
            </a:schemeClr>
          </a:solidFill>
        </p:spPr>
        <p:txBody>
          <a:bodyPr>
            <a:normAutofit lnSpcReduction="10000"/>
          </a:bodyPr>
          <a:lstStyle/>
          <a:p>
            <a:pPr algn="ctr">
              <a:buNone/>
            </a:pPr>
            <a:r>
              <a:rPr lang="es-CO" dirty="0" smtClean="0"/>
              <a:t>    Antes de que los hermanos pudieran esperar la venida de Cristo, debía manifestarse el hombre de pecado y hacer su obra de ensalzamiento y blasfemia.  </a:t>
            </a:r>
          </a:p>
        </p:txBody>
      </p:sp>
      <p:pic>
        <p:nvPicPr>
          <p:cNvPr id="102402" name="Picture 2" descr="http://t1.gstatic.com/images?q=tbn:ANd9GcT26fk00lH_7fnI3wgfPDspNNk4bJ_i4sDRNJXZJPGKRrgFUIuT"/>
          <p:cNvPicPr>
            <a:picLocks noChangeAspect="1" noChangeArrowheads="1"/>
          </p:cNvPicPr>
          <p:nvPr/>
        </p:nvPicPr>
        <p:blipFill>
          <a:blip r:embed="rId2" cstate="print"/>
          <a:srcRect/>
          <a:stretch>
            <a:fillRect/>
          </a:stretch>
        </p:blipFill>
        <p:spPr bwMode="auto">
          <a:xfrm>
            <a:off x="5724128" y="476672"/>
            <a:ext cx="3419872" cy="3256384"/>
          </a:xfrm>
          <a:prstGeom prst="rect">
            <a:avLst/>
          </a:prstGeom>
          <a:noFill/>
        </p:spPr>
      </p:pic>
      <p:sp>
        <p:nvSpPr>
          <p:cNvPr id="5" name="4 Rectángulo"/>
          <p:cNvSpPr/>
          <p:nvPr/>
        </p:nvSpPr>
        <p:spPr>
          <a:xfrm>
            <a:off x="395536" y="4725144"/>
            <a:ext cx="8352928" cy="2062103"/>
          </a:xfrm>
          <a:prstGeom prst="rect">
            <a:avLst/>
          </a:prstGeom>
          <a:solidFill>
            <a:schemeClr val="accent2">
              <a:lumMod val="20000"/>
              <a:lumOff val="80000"/>
            </a:schemeClr>
          </a:solidFill>
        </p:spPr>
        <p:txBody>
          <a:bodyPr wrap="square">
            <a:spAutoFit/>
          </a:bodyPr>
          <a:lstStyle/>
          <a:p>
            <a:pPr algn="ctr"/>
            <a:r>
              <a:rPr lang="es-CO" sz="3200" dirty="0" smtClean="0"/>
              <a:t>Ese gran suceso debía ser precedido por una apostasía; se revelaría una forma de anticristo, y debía actuar la levadura de apostasía con poder creciente hasta el fin del tiempo (RH 31-7-1888).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a:gradFill>
            <a:gsLst>
              <a:gs pos="61000">
                <a:srgbClr val="FFEFD1"/>
              </a:gs>
              <a:gs pos="64999">
                <a:srgbClr val="F0EBD5"/>
              </a:gs>
              <a:gs pos="100000">
                <a:srgbClr val="D1C39F"/>
              </a:gs>
            </a:gsLst>
            <a:lin ang="5400000" scaled="0"/>
          </a:gradFill>
        </p:spPr>
        <p:txBody>
          <a:bodyPr>
            <a:normAutofit fontScale="85000" lnSpcReduction="20000"/>
          </a:bodyPr>
          <a:lstStyle/>
          <a:p>
            <a:pPr algn="ctr">
              <a:buNone/>
            </a:pPr>
            <a:r>
              <a:rPr lang="es-CO" sz="3300" dirty="0" smtClean="0">
                <a:solidFill>
                  <a:srgbClr val="FF0000"/>
                </a:solidFill>
              </a:rPr>
              <a:t> Hay uno señalado en la profecía como el hombre de pecado.</a:t>
            </a:r>
          </a:p>
          <a:p>
            <a:pPr algn="ctr">
              <a:buNone/>
            </a:pPr>
            <a:r>
              <a:rPr lang="es-CO" sz="3300" dirty="0" smtClean="0">
                <a:solidFill>
                  <a:srgbClr val="FF0000"/>
                </a:solidFill>
              </a:rPr>
              <a:t> Es el representante de Satanás.</a:t>
            </a:r>
          </a:p>
          <a:p>
            <a:pPr algn="ctr">
              <a:buNone/>
            </a:pPr>
            <a:endParaRPr lang="es-CO" dirty="0" smtClean="0"/>
          </a:p>
          <a:p>
            <a:pPr algn="ctr">
              <a:buNone/>
            </a:pPr>
            <a:r>
              <a:rPr lang="es-CO" dirty="0" smtClean="0"/>
              <a:t> Aceptando las sugestiones de Satanás acerca de la ley de Dios </a:t>
            </a:r>
            <a:r>
              <a:rPr lang="es-CO" u="sng" dirty="0" smtClean="0">
                <a:solidFill>
                  <a:srgbClr val="0070C0"/>
                </a:solidFill>
              </a:rPr>
              <a:t>-que es tan inmutable como el trono divino-</a:t>
            </a:r>
            <a:r>
              <a:rPr lang="es-CO" dirty="0" smtClean="0"/>
              <a:t>, aparece este hombre de pecado y manifiesta ante el mundo que él ha cambiado la ley, y que el primer día de la semana es ahora el día de reposo y no el séptimo día. </a:t>
            </a:r>
          </a:p>
          <a:p>
            <a:pPr algn="ctr">
              <a:buNone/>
            </a:pPr>
            <a:endParaRPr lang="es-CO" dirty="0" smtClean="0"/>
          </a:p>
          <a:p>
            <a:pPr algn="ctr">
              <a:buNone/>
            </a:pPr>
            <a:r>
              <a:rPr lang="es-CO" dirty="0" smtClean="0"/>
              <a:t>    Profesando </a:t>
            </a:r>
            <a:r>
              <a:rPr lang="es-CO" u="sng" dirty="0" smtClean="0">
                <a:solidFill>
                  <a:srgbClr val="0070C0"/>
                </a:solidFill>
              </a:rPr>
              <a:t>infalibilidad</a:t>
            </a:r>
            <a:r>
              <a:rPr lang="es-CO" dirty="0" smtClean="0"/>
              <a:t> exige el derecho de cambiar la ley de Dios para adaptarla según sus propios fines. Al hacerlo se exalta por encima de Dios y deja que el mundo deduzca que Dios es </a:t>
            </a:r>
            <a:r>
              <a:rPr lang="es-CO" u="sng" dirty="0" smtClean="0">
                <a:solidFill>
                  <a:srgbClr val="0070C0"/>
                </a:solidFill>
              </a:rPr>
              <a:t>falible</a:t>
            </a:r>
            <a:r>
              <a:rPr lang="es-CO" dirty="0" smtClean="0"/>
              <a:t>.  Si fuera cierto que Dios hizo una forma de gobierno que necesita ser cambiado, esto demostraría sin duda su falibilidad.</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896544" cy="6192688"/>
          </a:xfrm>
        </p:spPr>
        <p:txBody>
          <a:bodyPr>
            <a:normAutofit/>
          </a:bodyPr>
          <a:lstStyle/>
          <a:p>
            <a:pPr algn="ctr">
              <a:buNone/>
            </a:pPr>
            <a:r>
              <a:rPr lang="es-CO" dirty="0" smtClean="0"/>
              <a:t>    </a:t>
            </a:r>
            <a:r>
              <a:rPr lang="es-CO" sz="4400" dirty="0" smtClean="0"/>
              <a:t> </a:t>
            </a:r>
            <a:r>
              <a:rPr lang="es-CO" sz="4800" dirty="0" smtClean="0"/>
              <a:t>Pero Cristo declaró que ni una jota ni una tilde perecerían mientras los cielos y la tierra permanecieran </a:t>
            </a:r>
            <a:r>
              <a:rPr lang="es-CO" sz="4800" dirty="0" smtClean="0">
                <a:solidFill>
                  <a:srgbClr val="FF0000"/>
                </a:solidFill>
              </a:rPr>
              <a:t>(Mateo 5:17,18).  </a:t>
            </a:r>
            <a:endParaRPr lang="es-CO" sz="4800" dirty="0">
              <a:solidFill>
                <a:srgbClr val="FF0000"/>
              </a:solidFill>
            </a:endParaRPr>
          </a:p>
        </p:txBody>
      </p:sp>
      <p:pic>
        <p:nvPicPr>
          <p:cNvPr id="4" name="Picture 2" descr="http://t1.gstatic.com/images?q=tbn:ANd9GcQ4ucrFWFjRQZZFyN9U2ZpqksGFar4k8ICdmBykm81A8NKfndl1ng"/>
          <p:cNvPicPr>
            <a:picLocks noChangeAspect="1" noChangeArrowheads="1"/>
          </p:cNvPicPr>
          <p:nvPr/>
        </p:nvPicPr>
        <p:blipFill>
          <a:blip r:embed="rId2" cstate="print"/>
          <a:srcRect/>
          <a:stretch>
            <a:fillRect/>
          </a:stretch>
        </p:blipFill>
        <p:spPr bwMode="auto">
          <a:xfrm>
            <a:off x="5364088" y="260648"/>
            <a:ext cx="3456384" cy="3168352"/>
          </a:xfrm>
          <a:prstGeom prst="rect">
            <a:avLst/>
          </a:prstGeom>
          <a:noFill/>
        </p:spPr>
      </p:pic>
      <p:sp>
        <p:nvSpPr>
          <p:cNvPr id="5" name="4 Rectángulo"/>
          <p:cNvSpPr/>
          <p:nvPr/>
        </p:nvSpPr>
        <p:spPr>
          <a:xfrm>
            <a:off x="5364088" y="3501008"/>
            <a:ext cx="3456384" cy="2677656"/>
          </a:xfrm>
          <a:prstGeom prst="rect">
            <a:avLst/>
          </a:prstGeom>
          <a:solidFill>
            <a:srgbClr val="FFFF00"/>
          </a:solidFill>
        </p:spPr>
        <p:txBody>
          <a:bodyPr wrap="square">
            <a:spAutoFit/>
          </a:bodyPr>
          <a:lstStyle/>
          <a:p>
            <a:pPr algn="ctr"/>
            <a:r>
              <a:rPr lang="es-CO" sz="2400" b="1" dirty="0" smtClean="0"/>
              <a:t>La obra que él vino a hacer fue precisamente exaltar esa ley, y mostrar a los mundos creados y al cielo que Dios es justo y que su ley no necesita ser cambiada. </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256584" cy="6120680"/>
          </a:xfrm>
          <a:solidFill>
            <a:schemeClr val="accent2">
              <a:lumMod val="40000"/>
              <a:lumOff val="60000"/>
            </a:schemeClr>
          </a:solidFill>
        </p:spPr>
        <p:txBody>
          <a:bodyPr>
            <a:normAutofit/>
          </a:bodyPr>
          <a:lstStyle/>
          <a:p>
            <a:pPr algn="ctr">
              <a:buNone/>
            </a:pPr>
            <a:r>
              <a:rPr lang="es-CO" dirty="0" smtClean="0"/>
              <a:t>    Pero aquí está el hombre que es la mano derecha de Satanás listo para continuar con la obra que Satanás comenzó en el cielo, esto es, tratar de enmendar la ley de Dios. </a:t>
            </a:r>
          </a:p>
          <a:p>
            <a:pPr algn="ctr">
              <a:buNone/>
            </a:pPr>
            <a:r>
              <a:rPr lang="es-CO" dirty="0" smtClean="0"/>
              <a:t>Y el mundo cristiano ha aprobado sus esfuerzos adoptando este hijo del papado: la institución del domingo. </a:t>
            </a:r>
            <a:endParaRPr lang="es-CO" dirty="0"/>
          </a:p>
        </p:txBody>
      </p:sp>
      <p:sp>
        <p:nvSpPr>
          <p:cNvPr id="4" name="3 Rectángulo"/>
          <p:cNvSpPr/>
          <p:nvPr/>
        </p:nvSpPr>
        <p:spPr>
          <a:xfrm>
            <a:off x="5652120" y="2924943"/>
            <a:ext cx="3240360" cy="3785652"/>
          </a:xfrm>
          <a:prstGeom prst="rect">
            <a:avLst/>
          </a:prstGeom>
          <a:solidFill>
            <a:schemeClr val="accent5">
              <a:lumMod val="20000"/>
              <a:lumOff val="80000"/>
            </a:schemeClr>
          </a:solidFill>
        </p:spPr>
        <p:txBody>
          <a:bodyPr wrap="square">
            <a:spAutoFit/>
          </a:bodyPr>
          <a:lstStyle/>
          <a:p>
            <a:pPr algn="ctr">
              <a:buNone/>
            </a:pPr>
            <a:r>
              <a:rPr lang="es-CO" sz="2000" dirty="0" smtClean="0">
                <a:solidFill>
                  <a:srgbClr val="FF0000"/>
                </a:solidFill>
              </a:rPr>
              <a:t>Lo han prohijado, y continuarán haciéndolo hasta que el protestantismo le extienda la mano de camaradería al poder romano. </a:t>
            </a:r>
          </a:p>
          <a:p>
            <a:pPr algn="ctr">
              <a:buNone/>
            </a:pPr>
            <a:r>
              <a:rPr lang="es-CO" sz="2000" dirty="0" smtClean="0">
                <a:solidFill>
                  <a:srgbClr val="FF0000"/>
                </a:solidFill>
              </a:rPr>
              <a:t>Esta profecía se cumplió durante el periodo del cuarto sello, 1260 días, del 538 al 1798, cuando se sentaron las bases sobre las cuales se regiría la iglesia de Roma.</a:t>
            </a:r>
          </a:p>
        </p:txBody>
      </p:sp>
      <p:pic>
        <p:nvPicPr>
          <p:cNvPr id="5" name="Picture 2" descr="http://t1.gstatic.com/images?q=tbn:ANd9GcT26fk00lH_7fnI3wgfPDspNNk4bJ_i4sDRNJXZJPGKRrgFUIuT"/>
          <p:cNvPicPr>
            <a:picLocks noChangeAspect="1" noChangeArrowheads="1"/>
          </p:cNvPicPr>
          <p:nvPr/>
        </p:nvPicPr>
        <p:blipFill>
          <a:blip r:embed="rId2" cstate="print"/>
          <a:srcRect/>
          <a:stretch>
            <a:fillRect/>
          </a:stretch>
        </p:blipFill>
        <p:spPr bwMode="auto">
          <a:xfrm>
            <a:off x="6084168" y="188640"/>
            <a:ext cx="2376264" cy="25922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Effect transition="in" filter="fade">
                                      <p:cBhvr>
                                        <p:cTn id="12" dur="100"/>
                                        <p:tgtEl>
                                          <p:spTgt spid="4">
                                            <p:bg/>
                                          </p:spTgt>
                                        </p:tgtEl>
                                      </p:cBhvr>
                                    </p:animEffect>
                                    <p:anim calcmode="lin" valueType="num">
                                      <p:cBhvr>
                                        <p:cTn id="13" dur="400" fill="hold"/>
                                        <p:tgtEl>
                                          <p:spTgt spid="4">
                                            <p:bg/>
                                          </p:spTgt>
                                        </p:tgtEl>
                                        <p:attrNameLst>
                                          <p:attrName>ppt_x</p:attrName>
                                        </p:attrNameLst>
                                      </p:cBhvr>
                                      <p:tavLst>
                                        <p:tav tm="0">
                                          <p:val>
                                            <p:strVal val="#ppt_x"/>
                                          </p:val>
                                        </p:tav>
                                        <p:tav tm="100000">
                                          <p:val>
                                            <p:strVal val="#ppt_x"/>
                                          </p:val>
                                        </p:tav>
                                      </p:tavLst>
                                    </p:anim>
                                    <p:anim calcmode="lin" valueType="num">
                                      <p:cBhvr>
                                        <p:cTn id="14" dur="400" fill="hold"/>
                                        <p:tgtEl>
                                          <p:spTgt spid="4">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4">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4">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7" presetID="43" presetClass="entr" presetSubtype="0" fill="hold" grpId="0" nodeType="with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100"/>
                                        <p:tgtEl>
                                          <p:spTgt spid="4">
                                            <p:txEl>
                                              <p:pRg st="0" end="0"/>
                                            </p:txEl>
                                          </p:spTgt>
                                        </p:tgtEl>
                                      </p:cBhvr>
                                    </p:animEffect>
                                    <p:anim calcmode="lin" valueType="num">
                                      <p:cBhvr>
                                        <p:cTn id="20"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1" dur="400" fill="hold"/>
                                        <p:tgtEl>
                                          <p:spTgt spid="4">
                                            <p:txEl>
                                              <p:pRg st="0" end="0"/>
                                            </p:txEl>
                                          </p:spTgt>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4">
                                            <p:txEl>
                                              <p:pRg st="1" end="1"/>
                                            </p:txEl>
                                          </p:spTgt>
                                        </p:tgtEl>
                                        <p:attrNameLst>
                                          <p:attrName>style.visibility</p:attrName>
                                        </p:attrNameLst>
                                      </p:cBhvr>
                                      <p:to>
                                        <p:strVal val="visible"/>
                                      </p:to>
                                    </p:set>
                                    <p:anim calcmode="lin" valueType="num">
                                      <p:cBhvr>
                                        <p:cTn id="28"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0.gstatic.com/images?q=tbn:ANd9GcQ51YBJW1uVQ1uHwDI8u0Xg2gvs2iOH17mCPNipelA_OmLX4OKB"/>
          <p:cNvPicPr>
            <a:picLocks noGrp="1" noChangeAspect="1" noChangeArrowheads="1"/>
          </p:cNvPicPr>
          <p:nvPr>
            <p:ph idx="1"/>
          </p:nvPr>
        </p:nvPicPr>
        <p:blipFill>
          <a:blip r:embed="rId2" cstate="print"/>
          <a:srcRect/>
          <a:stretch>
            <a:fillRect/>
          </a:stretch>
        </p:blipFill>
        <p:spPr bwMode="auto">
          <a:xfrm>
            <a:off x="5724128" y="3645024"/>
            <a:ext cx="2734424" cy="2487156"/>
          </a:xfrm>
          <a:prstGeom prst="rect">
            <a:avLst/>
          </a:prstGeom>
          <a:noFill/>
        </p:spPr>
      </p:pic>
      <p:sp>
        <p:nvSpPr>
          <p:cNvPr id="6" name="5 Bisel"/>
          <p:cNvSpPr/>
          <p:nvPr/>
        </p:nvSpPr>
        <p:spPr>
          <a:xfrm>
            <a:off x="683568" y="620688"/>
            <a:ext cx="7992888" cy="2736304"/>
          </a:xfrm>
          <a:prstGeom prst="beve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dirty="0" smtClean="0">
                <a:solidFill>
                  <a:srgbClr val="002060"/>
                </a:solidFill>
                <a:latin typeface="Algerian" pitchFamily="82" charset="0"/>
              </a:rPr>
              <a:t>Quinto sello</a:t>
            </a:r>
            <a:r>
              <a:rPr lang="es-CO" dirty="0" smtClean="0"/>
              <a:t/>
            </a:r>
            <a:br>
              <a:rPr lang="es-CO" dirty="0" smtClean="0"/>
            </a:br>
            <a:r>
              <a:rPr lang="es-CO" dirty="0" smtClean="0"/>
              <a:t> </a:t>
            </a:r>
            <a:r>
              <a:rPr lang="es-CO" sz="4000" dirty="0" smtClean="0">
                <a:solidFill>
                  <a:srgbClr val="002060"/>
                </a:solidFill>
                <a:latin typeface="Agency FB" pitchFamily="34" charset="0"/>
              </a:rPr>
              <a:t>Es la época de la persecución a la reforma</a:t>
            </a:r>
            <a:endParaRPr lang="es-CO" sz="4000" dirty="0">
              <a:solidFill>
                <a:srgbClr val="002060"/>
              </a:solidFill>
              <a:latin typeface="Agency FB" pitchFamily="34" charset="0"/>
            </a:endParaRPr>
          </a:p>
        </p:txBody>
      </p:sp>
      <p:sp>
        <p:nvSpPr>
          <p:cNvPr id="7" name="6 Rectángulo"/>
          <p:cNvSpPr/>
          <p:nvPr/>
        </p:nvSpPr>
        <p:spPr>
          <a:xfrm>
            <a:off x="1403648" y="4221088"/>
            <a:ext cx="3096344" cy="1200329"/>
          </a:xfrm>
          <a:prstGeom prst="rect">
            <a:avLst/>
          </a:prstGeom>
        </p:spPr>
        <p:txBody>
          <a:bodyPr wrap="square">
            <a:spAutoFit/>
          </a:bodyPr>
          <a:lstStyle/>
          <a:p>
            <a:r>
              <a:rPr lang="es-CO" sz="3600" b="1" dirty="0" smtClean="0"/>
              <a:t>Texto Bíblico Apoc.6: 9-11. </a:t>
            </a:r>
            <a:endParaRPr lang="es-CO"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to="" calcmode="lin" valueType="num">
                                      <p:cBhvr>
                                        <p:cTn id="7"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496944" cy="5976664"/>
          </a:xfrm>
          <a:gradFill>
            <a:gsLst>
              <a:gs pos="36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pPr algn="ctr">
              <a:buNone/>
            </a:pPr>
            <a:r>
              <a:rPr lang="es-CO" dirty="0" smtClean="0"/>
              <a:t>      </a:t>
            </a:r>
            <a:r>
              <a:rPr lang="es-CO" dirty="0" smtClean="0">
                <a:solidFill>
                  <a:srgbClr val="FF0000"/>
                </a:solidFill>
              </a:rPr>
              <a:t>Apoc.6: 9-11</a:t>
            </a:r>
            <a:r>
              <a:rPr lang="es-CO" dirty="0" smtClean="0"/>
              <a:t>.Cuando abrió el quinto sello, vi bajo el altar las almas de los que habían sido muertos por causa de la palabra de Dios y por el testimonio que tenían. 10.  Y clamaban a gran voz, diciendo: ¿Hasta cuándo, Señor, santo y verdadero, no juzgas y vengas nuestra sangre en los que moran en la tierra? 11. Y se les dieron vestiduras blancas, y se les dijo que descansasen todavía un poco de tiempo, hasta que se completara el número de sus consiervos y sus hermanos, que también habían de ser muertos como ellos.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11560" y="980728"/>
            <a:ext cx="8208912" cy="830997"/>
          </a:xfrm>
          <a:prstGeom prst="rect">
            <a:avLst/>
          </a:prstGeom>
        </p:spPr>
        <p:txBody>
          <a:bodyPr wrap="square">
            <a:spAutoFit/>
          </a:bodyPr>
          <a:lstStyle/>
          <a:p>
            <a:r>
              <a:rPr lang="es-CO" sz="4800" dirty="0" smtClean="0">
                <a:latin typeface="Algerian" pitchFamily="82" charset="0"/>
              </a:rPr>
              <a:t>Periodo del quinto sello</a:t>
            </a:r>
            <a:endParaRPr lang="es-CO" sz="4800" dirty="0">
              <a:latin typeface="Algerian" pitchFamily="82" charset="0"/>
            </a:endParaRPr>
          </a:p>
        </p:txBody>
      </p:sp>
      <p:sp>
        <p:nvSpPr>
          <p:cNvPr id="5" name="4 Menos"/>
          <p:cNvSpPr/>
          <p:nvPr/>
        </p:nvSpPr>
        <p:spPr>
          <a:xfrm>
            <a:off x="-900608" y="3068960"/>
            <a:ext cx="10873208" cy="864096"/>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Menos"/>
          <p:cNvSpPr/>
          <p:nvPr/>
        </p:nvSpPr>
        <p:spPr>
          <a:xfrm rot="16200000">
            <a:off x="8010128" y="2655168"/>
            <a:ext cx="1296144" cy="9716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Menos"/>
          <p:cNvSpPr/>
          <p:nvPr/>
        </p:nvSpPr>
        <p:spPr>
          <a:xfrm rot="16200000">
            <a:off x="-155257" y="2734188"/>
            <a:ext cx="1210107" cy="899592"/>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Rectángulo"/>
          <p:cNvSpPr/>
          <p:nvPr/>
        </p:nvSpPr>
        <p:spPr>
          <a:xfrm>
            <a:off x="611560" y="2780928"/>
            <a:ext cx="7920880" cy="523220"/>
          </a:xfrm>
          <a:prstGeom prst="rect">
            <a:avLst/>
          </a:prstGeom>
        </p:spPr>
        <p:txBody>
          <a:bodyPr wrap="square">
            <a:spAutoFit/>
          </a:bodyPr>
          <a:lstStyle/>
          <a:p>
            <a:r>
              <a:rPr lang="es-CO" sz="2800" dirty="0" smtClean="0"/>
              <a:t>1798                                      al                                    1833</a:t>
            </a:r>
          </a:p>
        </p:txBody>
      </p:sp>
      <p:sp>
        <p:nvSpPr>
          <p:cNvPr id="9" name="8 Rectángulo"/>
          <p:cNvSpPr/>
          <p:nvPr/>
        </p:nvSpPr>
        <p:spPr>
          <a:xfrm>
            <a:off x="2339752" y="3789040"/>
            <a:ext cx="4464495" cy="707886"/>
          </a:xfrm>
          <a:prstGeom prst="rect">
            <a:avLst/>
          </a:prstGeom>
        </p:spPr>
        <p:txBody>
          <a:bodyPr wrap="square">
            <a:spAutoFit/>
          </a:bodyPr>
          <a:lstStyle/>
          <a:p>
            <a:pPr algn="ctr"/>
            <a:r>
              <a:rPr lang="es-CO" sz="4000" dirty="0" smtClean="0">
                <a:solidFill>
                  <a:srgbClr val="002060"/>
                </a:solidFill>
                <a:latin typeface="Agency FB" pitchFamily="34" charset="0"/>
              </a:rPr>
              <a:t>Persecución a la reforma</a:t>
            </a:r>
            <a:endParaRPr lang="es-CO" sz="4000" dirty="0">
              <a:solidFill>
                <a:srgbClr val="002060"/>
              </a:solidFill>
              <a:latin typeface="Agency FB"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112568" cy="6192688"/>
          </a:xfrm>
          <a:solidFill>
            <a:schemeClr val="accent2">
              <a:lumMod val="20000"/>
              <a:lumOff val="80000"/>
            </a:schemeClr>
          </a:solidFill>
        </p:spPr>
        <p:txBody>
          <a:bodyPr>
            <a:noAutofit/>
          </a:bodyPr>
          <a:lstStyle/>
          <a:p>
            <a:pPr algn="ctr">
              <a:buNone/>
            </a:pPr>
            <a:r>
              <a:rPr lang="es-CO" sz="3600" dirty="0" smtClean="0"/>
              <a:t>Recordemos que el Cordero es Cristo, el rollo tiene siete sellos, los cuales contienen la historia de la iglesia a partir de la muerte de Jesús en la cruz hasta su segunda venida, estos trascurren paralelamente con las siete iglesias. </a:t>
            </a:r>
            <a:endParaRPr lang="es-CO" sz="3600" dirty="0"/>
          </a:p>
        </p:txBody>
      </p:sp>
      <p:pic>
        <p:nvPicPr>
          <p:cNvPr id="4" name="Picture 2" descr="http://apocalipsis18-4.com/7selloslibro.jpg"/>
          <p:cNvPicPr>
            <a:picLocks noChangeAspect="1" noChangeArrowheads="1"/>
          </p:cNvPicPr>
          <p:nvPr/>
        </p:nvPicPr>
        <p:blipFill>
          <a:blip r:embed="rId2" cstate="print"/>
          <a:srcRect/>
          <a:stretch>
            <a:fillRect/>
          </a:stretch>
        </p:blipFill>
        <p:spPr bwMode="auto">
          <a:xfrm>
            <a:off x="5436096" y="836712"/>
            <a:ext cx="3384376" cy="5112568"/>
          </a:xfrm>
          <a:prstGeom prst="rect">
            <a:avLst/>
          </a:prstGeom>
          <a:noFill/>
        </p:spPr>
      </p:pic>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a:bodyPr>
          <a:lstStyle/>
          <a:p>
            <a:r>
              <a:rPr lang="es-CO" sz="3600" dirty="0" smtClean="0">
                <a:latin typeface="Algerian" pitchFamily="82" charset="0"/>
              </a:rPr>
              <a:t>¿Qué representaba este “altar?</a:t>
            </a:r>
            <a:endParaRPr lang="es-CO" sz="3600" dirty="0"/>
          </a:p>
        </p:txBody>
      </p:sp>
      <p:sp>
        <p:nvSpPr>
          <p:cNvPr id="3" name="2 Marcador de contenido"/>
          <p:cNvSpPr>
            <a:spLocks noGrp="1"/>
          </p:cNvSpPr>
          <p:nvPr>
            <p:ph idx="1"/>
          </p:nvPr>
        </p:nvSpPr>
        <p:spPr>
          <a:xfrm>
            <a:off x="323528" y="1600200"/>
            <a:ext cx="4536504" cy="4853136"/>
          </a:xfrm>
        </p:spPr>
        <p:txBody>
          <a:bodyPr>
            <a:normAutofit fontScale="92500" lnSpcReduction="10000"/>
          </a:bodyPr>
          <a:lstStyle/>
          <a:p>
            <a:pPr algn="ctr">
              <a:buNone/>
            </a:pPr>
            <a:r>
              <a:rPr lang="es-CO" dirty="0" smtClean="0"/>
              <a:t>    </a:t>
            </a:r>
            <a:r>
              <a:rPr lang="es-CO" sz="4000" dirty="0" smtClean="0"/>
              <a:t>Este altar, presentado en el cuadro profético, hacía recordar el altar de bronce del santuario hebreo, donde los corderos, en lugar del pecador eran sacrificados. </a:t>
            </a:r>
            <a:endParaRPr lang="es-CO" sz="4000" dirty="0"/>
          </a:p>
        </p:txBody>
      </p:sp>
      <p:pic>
        <p:nvPicPr>
          <p:cNvPr id="1026" name="Picture 2" descr="http://i7xnig.bay.livefilestore.com/y1pxHkef3-GpnzSGQ02htLudfCYi-zKZ0fRRv7tBPONHOEleXVwfKOLXzoTxmMbxm2TYIqzSeQsN5wN_D1h3FVANeoJAwiuF8wu/clip_image002_0006.jpg"/>
          <p:cNvPicPr>
            <a:picLocks noChangeAspect="1" noChangeArrowheads="1"/>
          </p:cNvPicPr>
          <p:nvPr/>
        </p:nvPicPr>
        <p:blipFill>
          <a:blip r:embed="rId2" cstate="print"/>
          <a:srcRect/>
          <a:stretch>
            <a:fillRect/>
          </a:stretch>
        </p:blipFill>
        <p:spPr bwMode="auto">
          <a:xfrm>
            <a:off x="5148064" y="1628800"/>
            <a:ext cx="3456384" cy="2736304"/>
          </a:xfrm>
          <a:prstGeom prst="rect">
            <a:avLst/>
          </a:prstGeom>
          <a:noFill/>
        </p:spPr>
      </p:pic>
      <p:sp>
        <p:nvSpPr>
          <p:cNvPr id="5" name="4 Rectángulo"/>
          <p:cNvSpPr/>
          <p:nvPr/>
        </p:nvSpPr>
        <p:spPr>
          <a:xfrm>
            <a:off x="5220072" y="4509119"/>
            <a:ext cx="3456384" cy="1200329"/>
          </a:xfrm>
          <a:prstGeom prst="rect">
            <a:avLst/>
          </a:prstGeom>
          <a:solidFill>
            <a:srgbClr val="FFFF00"/>
          </a:solidFill>
        </p:spPr>
        <p:txBody>
          <a:bodyPr wrap="square">
            <a:spAutoFit/>
          </a:bodyPr>
          <a:lstStyle/>
          <a:p>
            <a:pPr algn="ctr"/>
            <a:r>
              <a:rPr lang="es-CO" sz="2400" dirty="0" smtClean="0"/>
              <a:t> La sangre de la víctima  era derramada en la base del altar </a:t>
            </a:r>
            <a:r>
              <a:rPr lang="es-CO" sz="2400" dirty="0" smtClean="0">
                <a:solidFill>
                  <a:srgbClr val="FF0000"/>
                </a:solidFill>
              </a:rPr>
              <a:t>(Lea Lev.4:7)</a:t>
            </a:r>
            <a:r>
              <a:rPr lang="es-CO" sz="2400" dirty="0" smtClean="0"/>
              <a:t>.  </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546848" cy="6192688"/>
          </a:xfrm>
        </p:spPr>
        <p:txBody>
          <a:bodyPr>
            <a:normAutofit fontScale="92500" lnSpcReduction="10000"/>
          </a:bodyPr>
          <a:lstStyle/>
          <a:p>
            <a:pPr algn="ctr">
              <a:buNone/>
            </a:pPr>
            <a:r>
              <a:rPr lang="es-CO" dirty="0" smtClean="0"/>
              <a:t>    </a:t>
            </a:r>
            <a:r>
              <a:rPr lang="es-CO" sz="4300" dirty="0" smtClean="0"/>
              <a:t>Este altar no puede ser el altar del santuario terrenal ya este había sido destruido en el año 70 d.C. por los romanos. Además, allí no se sacrificaban seres humanos.</a:t>
            </a:r>
            <a:endParaRPr lang="es-CO" dirty="0" smtClean="0"/>
          </a:p>
          <a:p>
            <a:pPr algn="ctr">
              <a:buNone/>
            </a:pPr>
            <a:r>
              <a:rPr lang="es-CO" dirty="0" smtClean="0"/>
              <a:t>    </a:t>
            </a:r>
            <a:endParaRPr lang="es-CO" dirty="0"/>
          </a:p>
        </p:txBody>
      </p:sp>
      <p:pic>
        <p:nvPicPr>
          <p:cNvPr id="12290" name="Picture 2" descr="http://t0.gstatic.com/images?q=tbn:ANd9GcTXz2_SqiP0UqlRCnL4A747kDqTFfR7xZc-GXhptv6sSjBStao_"/>
          <p:cNvPicPr>
            <a:picLocks noChangeAspect="1" noChangeArrowheads="1"/>
          </p:cNvPicPr>
          <p:nvPr/>
        </p:nvPicPr>
        <p:blipFill>
          <a:blip r:embed="rId2" cstate="print"/>
          <a:srcRect/>
          <a:stretch>
            <a:fillRect/>
          </a:stretch>
        </p:blipFill>
        <p:spPr bwMode="auto">
          <a:xfrm>
            <a:off x="5148064" y="764704"/>
            <a:ext cx="3672408" cy="4896544"/>
          </a:xfrm>
          <a:prstGeom prst="rect">
            <a:avLst/>
          </a:prstGeom>
          <a:noFill/>
        </p:spPr>
      </p:pic>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363272" cy="2880320"/>
          </a:xfrm>
        </p:spPr>
        <p:txBody>
          <a:bodyPr>
            <a:normAutofit lnSpcReduction="10000"/>
          </a:bodyPr>
          <a:lstStyle/>
          <a:p>
            <a:pPr algn="ctr">
              <a:buNone/>
            </a:pPr>
            <a:r>
              <a:rPr lang="es-CO" dirty="0" smtClean="0"/>
              <a:t>El altar que vió Juan aquí en el cielo es un símbolo de sacrificio en la tierra, y no puede ser el altar del santuario celestial ya que la secuencia de acontecimientos descrita por los sellos es aquí en la tierra, y son siete periodos de la historia de la iglesia.</a:t>
            </a:r>
          </a:p>
          <a:p>
            <a:pPr>
              <a:buNone/>
            </a:pPr>
            <a:endParaRPr lang="es-CO" dirty="0" smtClean="0"/>
          </a:p>
          <a:p>
            <a:pPr>
              <a:buNone/>
            </a:pPr>
            <a:endParaRPr lang="es-CO" dirty="0"/>
          </a:p>
        </p:txBody>
      </p:sp>
      <p:sp>
        <p:nvSpPr>
          <p:cNvPr id="4" name="3 Flecha derecha"/>
          <p:cNvSpPr/>
          <p:nvPr/>
        </p:nvSpPr>
        <p:spPr>
          <a:xfrm>
            <a:off x="251520" y="4725144"/>
            <a:ext cx="8892480" cy="1656184"/>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O" dirty="0" smtClean="0"/>
          </a:p>
          <a:p>
            <a:r>
              <a:rPr lang="es-CO" sz="3600" dirty="0" smtClean="0"/>
              <a:t>Del año 31 hasta la segunda venida de Cristo</a:t>
            </a:r>
          </a:p>
          <a:p>
            <a:r>
              <a:rPr lang="es-CO" dirty="0" smtClean="0"/>
              <a:t> </a:t>
            </a:r>
            <a:endParaRPr lang="es-CO" dirty="0"/>
          </a:p>
        </p:txBody>
      </p:sp>
      <p:sp>
        <p:nvSpPr>
          <p:cNvPr id="6" name="5 Menos"/>
          <p:cNvSpPr/>
          <p:nvPr/>
        </p:nvSpPr>
        <p:spPr>
          <a:xfrm rot="16200000">
            <a:off x="718659" y="4185997"/>
            <a:ext cx="1080120" cy="1006284"/>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Menos"/>
          <p:cNvSpPr/>
          <p:nvPr/>
        </p:nvSpPr>
        <p:spPr>
          <a:xfrm rot="16200000">
            <a:off x="1655676" y="4401108"/>
            <a:ext cx="1080120" cy="576064"/>
          </a:xfrm>
          <a:prstGeom prst="mathMinus">
            <a:avLst>
              <a:gd name="adj1" fmla="val 4273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Menos"/>
          <p:cNvSpPr/>
          <p:nvPr/>
        </p:nvSpPr>
        <p:spPr>
          <a:xfrm rot="16200000">
            <a:off x="2519772" y="4329100"/>
            <a:ext cx="1152128" cy="648072"/>
          </a:xfrm>
          <a:prstGeom prst="mathMinus">
            <a:avLst>
              <a:gd name="adj1" fmla="val 368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9" name="8 Menos"/>
          <p:cNvSpPr/>
          <p:nvPr/>
        </p:nvSpPr>
        <p:spPr>
          <a:xfrm rot="16200000">
            <a:off x="3527884" y="4185084"/>
            <a:ext cx="1152128" cy="936104"/>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0" name="9 Menos"/>
          <p:cNvSpPr/>
          <p:nvPr/>
        </p:nvSpPr>
        <p:spPr>
          <a:xfrm rot="16200000">
            <a:off x="4535996" y="4185084"/>
            <a:ext cx="1152128" cy="936104"/>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1" name="10 Menos"/>
          <p:cNvSpPr/>
          <p:nvPr/>
        </p:nvSpPr>
        <p:spPr>
          <a:xfrm rot="16200000">
            <a:off x="5641268" y="4159932"/>
            <a:ext cx="1224136" cy="9144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2" name="11 Menos"/>
          <p:cNvSpPr/>
          <p:nvPr/>
        </p:nvSpPr>
        <p:spPr>
          <a:xfrm rot="16200000">
            <a:off x="6768243" y="4113077"/>
            <a:ext cx="1224138" cy="1008112"/>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16738" name="AutoShape 2" descr="data:image/jpeg;base64,/9j/4AAQSkZJRgABAQAAAQABAAD/2wCEAAkGBhQSERUUExQWFRUUFxUUFhgYFRQUFxQUFhYVFBQXGBcXHCYeFxojHBUUHy8gIycpLCwsFR4xNTAqNSYrLCkBCQoKDgwOGg8PGikfHx8pKSwsKSkpKSkpKSwpKSksKSksKSwsLCwpLCwsLCkpLCwsLCkpKSwsLCksLCwpLCksLP/AABEIANIA8AMBIgACEQEDEQH/xAAcAAACAwEBAQEAAAAAAAAAAAAEBQIDBgABBwj/xAA+EAABAwIEAggEBQIFBAMAAAABAAIRAyEEBRIxQVEGImFxgZGhsRPB0fAUMkLh8SNiBxVScrIWJJKiM0NT/8QAGQEAAwEBAQAAAAAAAAAAAAAAAQIDBAAF/8QAJxEAAgICAgMAAgEFAQAAAAAAAAECEQMhEjEEE0EyUXEUIjNCYSP/2gAMAwEAAhEDEQA/APlIC6FYaZG4UYWmhzwNXulegKwBAJBrFYGr1rVMNQDREBSa1ewpNXBom2hKkzCGVdh2I+lTTJWB6BaGHIRoYpimpBifiTbIBisY1S0Iunh7JkibZUymr9MNlQqYljQCXCDt2oZ+cggtY0uJ4wQPMo2hdsMjipsSOjnYaTTfIj8pIix2+iZYXFBzWxMn3BumUkw0Ese5rpaS08wY/lMMHnNZm7g8f3C/mEtwzdRI5GPmiXU4QeOM+0FSa6GH/Urx/wDUJ7HT6GEjz7/EKppNOmwUzxJuR3Dbxur3OhY/F4UuruHEn0j9lky+NjjtItHI3oErNqVSXvJcTEkknfbdePwZHt81pcFgf6Yt+oDyD/qpV8uFiR+qBHbKlyorxMzWy4jT2ifPZLH0zJ+7rb4zCwWD/b6SVncThrVDycI8Sfoni7FaGHRMfnB7FojRELPdGDBM8R7FaCpVaD1nR2fwteP8TPLs9pMhWOaqDi28L+BVTq1UyQ0NbzcT7C6LlFfQKLZncwYG8LmfAJcnmZUw+OEeyVCgkn2VRU1qt0rgL2VtkgyIsYp/CU6dNG06IG6KiEAZTRFGhfuVtOldG0gEyiBuiNOiIV7GxuuIXuuSnSRNtstV1Gko4dt0YwXT8RWwLFVNMgCTbsAkjc/e6jmDH/Cg1Lu/SwQXc2zuLTdAnEziH6j1GVLAXL6mlrQAOMQVQzLXV6j+sadMHrdYkMaLvA4SfKSozmoqwxg5MrfUAIFDUZEOmTa0NB38lW7KsQwlxpuaJuAHWnYcVqaeHNDBfEoCmSXCXEaiwAnT7DsS/L83q1WOe/FN1N2Y5rBq7oAK8+XkN7SNi8ddNiatVp1aYAkVROne8CSDqtceq7LsQ/D1NLhcmYsQ4Hi0jZOOkOQ0WU6dSnGrS1xdMteSeXC/osdi8eXkSdiYtw+wr483PaJTxcHRtm5m0VmuBs9paR/c249CQnbmyAefmvneEzP+pScb6XCe6NM+q31PMmOHVMgWnhPJbcc7WzNKNFeIp8Egw2KazF1CYHV0SdhYA/NaCpXG5teL2kmwiVns7yynWcdBipN4kNIm+qbeKlmpqhodjqrmlEBrWvYTyDgeG9rbyoYrO6LWXe2dQI23gj5rPYfodA/qVoHJn1P04q/CZXhhULGt1OYCXF4LgIHHVA9Fh4r9mq2W1c8ZVqNDA46TNml02jgqnZTUqGoNJa1xaQTANuyZ8FaMSxjtLYE7x1Wg9pFlZWxTQNAk22YD7lN10CrPcDkRZs7aRJPjtxVzaFMGJNR3Jt/MjZBvxlKm0BwaOMEl5PaRt6Lv80c61MGOwaQPYJm2CkMahqN/KxjOz87/AKKLsKH3qknvM/8AqLeiEo0X7vMdkyq8bmDWiAJ7ylqxugM4lrpA4IasbJcKkKf4krbdkKLYUmqtlSVe1iUKLWuVtOqqIXrSig2FNeiWFA03JhQbZNsDPXPKnRYZVzaXmraTITU12KyynZTqYwNbYSeA5n5d64U5Q+Mwr3fldo7Yn3VN1okxFhnaWVXEAvkTPAkGQO438FZhMO40W1HPhs9SmJJq6bvcY3E+6CqUnMrPD3SSHGQBc6Y24SCURUxJFAOn9IpMHhc9g494C87L+jViX02LMawuLCKLNTGODab4DpOksezYO2cI4I/AZbTDYa2BfZxjymFhsBg31mQxrBosLAF5tJc4n18gmzsW/BupyW6HyHNa7U0OHEGLLDOFaTN8Zatoe5jkzK1WjSP5es9x26tgsD0jyYMhzbwXsIEfpi/iD6LQYrpAdRc03LQAeQB4JS3Ems9rHcXG+93HdDE5RKZlCUa+mWMtTjA5i4Bo1Q3e3CSZ8e9Ns36MiCWflAHEdS154wTJWPp8p4rbjyqfR52XDLG6kbbDYmnUJ1CRwBNx2zwPcupuph7nOJ1gA9jgLah2xuOd1m8FiS3jwjvV78cJty7z2GUWmKqNZQxzjcEgc4H8+yoq4drjJcS5xvJEkju+qz9HMiLAg/PwRtJwA1uJNtoIvtEFI00UTTCTWE6WweOqJE3O+3uqTVBJD3ls8RCAxeOBE6r7Rt6cEsqY3mU8YsDkg/GaGPPw9uBNye+VbRzZwSn8RwaPNcC7iQ3y909E7GNXHFxufMoXEPHG/ihjUk2klWMy97t4APP9kUgWcFJrVBegqqAE0yOKNp1ARZK2lENqwmoAXErzQVCnWRLTKZOzj1jUUwngq2U+JRYDQDwgkGbEEcCrpIFFtF6LYCUvoanToa49sW81bUY4Dr1NPY2T5lTnmgtHcJMM/FNbYm/FD182GzQTygEqgOpNMtaXu5uJjyUamOduSGDk0Aeu5Wd+Q/iGWH9i3O8G4D4pABJMAuGv/wAQZA70mdiJYBwEmORTTM8Tq33vJuSZ71ni0yore2M9dDPE5gQ1ga48yBbz57lRxGcvqNaHGzBbhAvHulRcvQUOKO9jYyp4gwb9yY5ESarOwpHQE2Wn6O4QmoDyU8tKLL4blJEel1JzTOp0O4TbYfcLKBa/psD1BwE+Z0/RZEhDx/wR3l/5WTdVTXIcEx7/AOpccgdz2oDCZe6p+VrndzSfZMcqb8M6nW0m8291paaVmdGw/DNbAZSY0RNwD58fVV4ioBYsZEAnqiPJK29IRO8+q9r5zrjqdmwJj3Kz7KqgLOqVIzA0HsnfsWXcfFaLM+t+hw7wR3obAZG+qRA0t/1Eew4p00lsRxbdI9yfIHVWlxIa0bk/RMh0VnZrj/c46Z7gtLlWVtptAF44ncnn/CZuqMZubqE/K+RRrh4re5GZwPRZo/NHgDfxKbMyakP0g+ZjzRT8eDsqziFlllnJ7NUcEUtI+aAL0tRwwil8CF6vM8riwGFwKMbhHOnS0mN7bJjl/R3UAdbZIkRBjv7ez1TPIl2coN6QnpJvl2Hc8HQPE2ATSs+tRjXR+MwDfTt5AwiKGNZiAG03PpuAJLd2zaQTuPRSXkOO0i6wXqxbmNJtBtNznhx1jUBuBzA3K8otmo5xYHipNRhc4hsG+3E9iBxGWB4/+SXEu/umOO8prhMITg3iZNO4PKOXqpTyf7MaEG7QFUzMk3MN5NsB3BU08aXna3C8epS0usojEWiQ3uF//L6J0iLkM62MiwIn+36lBVMQ5CPxQFht7qj8WTsm42LYc59roGs4XtvEHiDz7t169rjzV9DIqj9mmAC4kgiw706g0K2K3C64BGYnC6JneBHfYwfAq7DZaXiW34xzStpCqDb0FZRlpeRAX0PJstawCBfisnkOJa0tbHWJgjlzWzyypJfyaF5vkSbZ63jxilYh6VUQ4PBIDWgumDNtu68L5/RolxAHEgea2uPqmqarQCSSYEWEGRJ5eqydDAv1lgHWBv2RxlaPF0qZn8tXJNGpyHNjg2va7Y20iCfiRYt7NMT2pXhcF8R4c/idufimOS5KXE6jJm/OVrsP0dbpuIhPn8lLSBh8a9yFmHyNjQIY0eARgwujaPBMaVPSwzw379kDQw5rF19LW2N7nmvP5ykejxjHoGru1WMWQjsQB/CYY3MKVMaAJPL6pLWqF3YqRX7Jt/otdj3mzbBSp4QuNyqqD2t3V1TGxsj/AAFfthVPDadlTXBCAdmxaZJQOJz8k2vy708cTZOeVIKrYKF2HwQ1AuEjlMSnv4YFVYqjoZr0h+ncEwOUns2SxzfCEopAuIzNrG6WQJ3AER5fVKDUpiNdOHG+priCe0jn4KjH5kS6OqANgwQPqUJRxVMOmoCW8YMEnheCtnHRBSpjQY9oI+HiKrCJADyHNHj9QmmWZhpLn1Yc6A2WwBp389lnxj8Of0VLc3A/KVM5lS2ZIHIyYPipSg38NGPIlttFtWhqxRewQC3VHaZBMcEXRxLmsczg43CAweZ6aszYyCZ4bN9oRdLFB74/Tz+aDT6Gi4p6EGOoFkWtePviljiVua2XBw5jgOSUuyUtMgA/forQyr6ZsmF3oQ0sMTwsmuCwYbv9+KLHV/M0eG/lxRIy99TYBo5nfyj3VPal2TWJsvy3S0zClmONc7UGmGwQY/UeU8B9VDD5M7U1pcNJJmJmAnwwDeAAGyTL5Sqolsfjtu5HzSu8nhaSfFH5Djvhugix2+ie5jlIBMEaSZjvOyHdlIgO47qTyKSOjhlGVoZ1sA2W1m8Ln6phlWMLaL3wXF0kDncx80HTeBTDTyhG4CoGMjgJP7LG7rZuVctCWgKjg6ZaCSTFiSe3vKPyrKBtpt2e6twjXPAGwkk9pK02W4MNFv5K6U60h3BR7A6eWCk+m7YE6D4/lnxCeVaMKrHYUvawH/8ARk9oEn5K7MKwaC42A528FnbYzaaQoz7Gto0ptJ2HM81haeZVIgO0iSe/tP3wU+kec/Fq7y1thA3Pik/We6xjsXo4sSjHZgyZm5aHeHcOBvxMyVIntQ2EoOi6rxuPa2wN13G3oop0tjENaL/NCZhiYC8yXDuru3gAxtcnda3D9GmBskT2m5P0StKD2Py5LR81qOc7aw5n5c1Gg/R2nmt7i+jTB+W3LjCzmPyTTtcd0LXDJF9Hn5Mch/Rx1kfQxLXAzEbEHiOKyH4swpMzMiFil47fRf2L6NMV0bolrvhWfuNR1Du7O/dYyvRe1xa5pBH35LSDOCCvfxrHmXN/lXx84flsjJJ9Gdw+XPeeqCfvtT3LOihJBqG3Lc/RGf5g2wAj0THA5ghkyzrSoeGON7GGD6KUIuzftI9jZU5j0QY0F9IEEfpmR4Sj8NmATBuMBC8/2ZE+zQ0jGYapEA+KNr09QgeKpz3Cupu+IwSw/mA3aefcg6eJ2cDbiJ2PctNOStFIyXTI1MKW3AuubmT/AMunxVj8yB4goWrj4vtxXU32c6XTDsG9+sF9hsAnDqlliqmeuLhewPp9ytQyrPiuyQaSOxzTbRHFUNSHw7LQeFkwa3dUaL+JUlIu4AZZdFOgsIAM2HZcgSvTTv8Adl4biP8AS7hxP8SmuxEqYxwTRYdwWhwbRASLLWXngnVCoLKLHe9jHEEEMGxDp8ki6U4jqFo5eGx+cKzGYz+u0A7NcT7D5pPm1fVYm5iO6f2RjH+6xZKomGdR6/W2J4cFpsFkzGgOAgwiWZODeATM8+9E4pmlq1TyXpEcWGtsz+d4rQwhu5sFmAwDrG5THO8R145ffzSmqZWzEqRhzSuRp8izEUx3+5WrZnwLfzSvn+Ed1QjG1108Kk7LY50jV4vNBG6RYzFyDBQdbEWQfx10cSQZTOc9UFy9evGUyU5leytzjKsY9c5q9DVwKPG1DKMpZgQgy1Ra28rmkwq0aHD5lHFGYbPrxKy/xYVbahBUngjIr7WjbuzGfmh6+CY/hB5iyRYGseJTUY+AovG4PRSLvZV/kG8Pjw2S/MsNUp2ezW3/AFs5do4Jz+PBCHrZiujyvYX0ZcsY67XQeRH0Wywg6jO4ewSirpdNhdMMNigRA4QF2bpBwxpsah0tMKTGTfmqqF02w9EFossfRvvQpxLIC7DtaWs0j9UHtkI/OKIa3090JTxTWtaQI0w6OZNp9F3w6PYVTdpgc1NubNpu0m8mJi2wm/jCBxNYkSFS/LTVLXF8ARbymO9FRX0V90jQPwwJLgILtzzhAVMBrqg8B7oiljDGkcLBFsA5KabQ9WiplANFhz9bpZjiXSE1xVcNCSYiuILjwk9yots7pGDzg/1Xd9u6f2XUKHUk81XiKvxKrnc3eiZOoxS7r+y9bpJHivbbKKGysXuFZIUqtIjgqckVinVnhKp0rnPUg1C6B2VmkvGlaf8A6ZcTbZW1uicdaQfBY/6iH7Kel/DLCmrBSsjsRlRabbKLcC8mAN0/NM71tAOheimr62De0wWm29l0RwTqQriBvYoBqJqqo9yopEnEtpvhSFYqjUpAoDIKFZVfElVlSaloNsnrVmADpnnBVLvkjfygdwU8nRXH2PcKZAT7BVLBZzK64IAO60GCcAV5+TRtjsp6RuAAJ2uPEwUkdSOlh+/uE96QMNRoAG0E+yEczqttw/ZGHRzbTPcPhpaOKt/CEcyrKbNKY0K2ptvspJMa72LaENOwnmrcRi2hpuS7h2IpmQlxlzo9USaFGiOBPMpLDZma1KobmfHeO5K8yxY+E6LEAjuK0eJxAqGG8Vn+l1BrMO4wJsJ8VpxbkgZpf+bMVh3ix7U5L5p+Q9QkNIpxSd/SH+4e69No8WLNB0ay3XTa6J4epTHEdGXVHAC3PmUV0QqtFBjdjfy1Fa+hpG0Lyc2eUZuj0caSgYyl/h252xaO+bfVTd/hnUAPXvwtb0W+oowPsprysj+iOkY9rFM0gRBXNurW01lZ10LjkzON0ThMoY0yAjG0kRTZCblL9nc2U/5awgiBdJsf0epf6QtBUrgJZi62pNGUk+wp2YTNctaD1RCEZg7dy1WIy7UV7SysD79VuWekNSMZWwbgbhVmhyX0DFZaxwALQY7+KX1ejbRdu/p6ox8tfRfWmZcZeYXtOgE8dgSDHJU1sujcQn91/QvGkIsVSIa4gbT4wjKFQOVtXDnQT2H2QOWtI35J75ImtSH+BCdUHJBhHpzQqXCyzRriwyo6SQvaIjde0Wy4qdalYx4KKdFGrKntLiosrfDK7D1rp1SwbXi4CL0gdGfxOcuFgg6WGq1z9dgO1autktPeAPVB4rEim2BbuhKn+kddgzcEKQ3k7LD9PswnTTB46j4CB7lbU03GmajzvMBfLektbXWdyH7LX4yuf8Gbyp1CgPDBO2UP6buzrf8AFLsrozfvHom9W1N/aI9R5bL0WeckM8rxoY1sHgPa61GU5iXeK+f4dxhvaAtXk1aAFjy412bIy0b+jigArxjAss3Mo43Uv807Vi9JzIYPGz3JpTqhZnLjA3TRmJSTxUwsbGqq34hLHZgOaoqY9LwYoxqVZVD2pecwAG69pZo3im9UhgxtO6Kp4YRJQTcY3mpHHBLKDORe5glTZSlCsxUo/DVQoSi0NbJ0sobv3qjF5EDN01biBCoxGJSRcrByZlMwysBrmjlPmFn8OwAQdxbysttXYDKw+PltZ45H3APzXp4JOSaBewym2CnGGhI8K+U4w9k0kaIyoa4Qbo00pCX4CrP34JgXwssuyqdiqtR0u7U2oYollt4QuLo6h2pOMydSdsY4qn5KgPTG1XEVXW27uK8wuXS6Xmfb90MM9BFrnuVYzF7zyS7WhqvYV0jxbW0iBvpMd6+PV3anOO8lbzpfi9NOBxkeEfuvn9Mr0PEhUbPN8p/3UNsvFh2I/MmRSd3A/wDsEuy8WlNs1Z1e9vstX0zroX4U2b3fVPsLidISLbT3BF0qyEo2Ui6Q4OPXpx0DdLA5Rc9L60NyHrMWAqqmangUifiyVWcQk9QXIeOx0XlCVM3SqpiVQHJliQjyDp2ZW3UGY/jKUueqqldPwQvsHtbOuEqeDxziYlZum8ymmGqwEJY1QY5GailmelGMzsNj1WNq5iqvxh3WaXjJlvajcYnpO1gmZPASqRn4i53HqsHUxMmVAYyCgvEiL7kfSTmjY3WQzPE6sQ48wD6R8krbmji4X/hXPE1GntjwKfHg4bOeRPocYPdOqdUaUqoUoTCr1WEpH2XXQ0yt8gdiPqvSfA1eo1w7Z75RdepInhusWVVI04naDpGkHmlGNw2p335I6hUBptvsEPWqwbKMbTNDjaIYfBgC4XmJIAt/Cua4uU/wlr3R5K9ncXVHzvpXjiXaOQ9/4CRYdq0XTTLi2qHgWcI7iPqkGHNx3j3Xt4WuCo8HMmptMaZcyGDtdHonGajqt/2H/kl2VMBpu/tcP+UfNN8eBFP/AGEepTv8gfBCGG3crqIR9HDjT3EhenL+KPJBRUCoOcpYjDFqGlMMmDveqnVV1R6pcV1EmywldqVZK9TAPX1FAqDiuC6gMupBXuehmlc56LRyZY83USq5U2FIEiQovapgrnFccV0RdMqdWw7wlzEZTNu1cxos09N1gjsOz4oLJiR5JThX2E8kVh8TpMjgsko7NcXoMyKpapTdu0+RFiPZEZhU0tjgo4DEg6nWlx1HvK9zSHNWXIrkaMT4olhav9Jt9wD6XQrsfeF7RqaKbQeAhL6jAXz2qcYW2XnkrZocHWlH/HsvMjyZ9QarNZxc4gDw5nsWzyzLqdIdWmartwdI/wCTrBL/AE9vZKflxX/T5n00wf8A2jnlv5S3e0SYn1Xy6kbr9UY/DUKoDK7Whx2bZxmJt5FfnXpllhoYyq3RobqOkcNPA+O69Hx1wXE8zLk9krPMmqiHjn9QZTjEunR2N+UpHlwgOPaE3Dvy+PstDWwLoqFWLdsorC5iDYpZWqxvwQn4m6HGx7SNBWqtdwXU6TSdgs+7FO4KdLMDIgwucRbQG5VrlyoSJBTOy5cijily4LlyYB6FxXi5BnEmqxcuQGRyidly5A4ixMMtHXHc72XLlzDHscYfYLxnHvXi5Zn2akFYZ1j3o17rLxcs8iqKqx6rV7TbL2d49wuXLo9nPo+75fhWaI0tgRA0iB3DghMwqkOgEgTsCQFy5VPNfYroV3fE/Mb6pub3XyH/ABcP/eu7G047LFcuSYfyKyM3hPyplT3H3wK5cthy6FuM+/VCFerkyAzhxXlHdcuRYGf/2Q=="/>
          <p:cNvSpPr>
            <a:spLocks noChangeAspect="1" noChangeArrowheads="1"/>
          </p:cNvSpPr>
          <p:nvPr/>
        </p:nvSpPr>
        <p:spPr bwMode="auto">
          <a:xfrm>
            <a:off x="63500" y="-960438"/>
            <a:ext cx="2286000" cy="20002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16740" name="Picture 4" descr="http://www.agenciasic.es/wp-content/uploads/2009/04/jesus_on_cross_crucifixion-full.jpg"/>
          <p:cNvPicPr>
            <a:picLocks noChangeAspect="1" noChangeArrowheads="1"/>
          </p:cNvPicPr>
          <p:nvPr/>
        </p:nvPicPr>
        <p:blipFill>
          <a:blip r:embed="rId2" cstate="print"/>
          <a:srcRect/>
          <a:stretch>
            <a:fillRect/>
          </a:stretch>
        </p:blipFill>
        <p:spPr bwMode="auto">
          <a:xfrm>
            <a:off x="0" y="2924944"/>
            <a:ext cx="1115616" cy="1584176"/>
          </a:xfrm>
          <a:prstGeom prst="rect">
            <a:avLst/>
          </a:prstGeom>
          <a:noFill/>
        </p:spPr>
      </p:pic>
      <p:sp>
        <p:nvSpPr>
          <p:cNvPr id="116742" name="AutoShape 6" descr="data:image/jpeg;base64,/9j/4AAQSkZJRgABAQAAAQABAAD/2wCEAAkGBhQSERUUExQVFRUWGCAYGRgYGBwYFxkcGBoXHBocGhscHyYeGBsjGRoXIC8hIycpLCwsFx8xNzAqNSYtLCkBCQoKDgwOGg8PGiwkHyQtLC0sLC8wLCwsLCwwLCosLC8yLCoqLSwsLy8sLCwsLCwsLCwsLCwsLCwsLCwsKSwsLP/AABEIAMMBAwMBIgACEQEDEQH/xAAcAAACAgMBAQAAAAAAAAAAAAAEBQMGAAECBwj/xABFEAACAQIEBAMECAMGAwkBAAABAhEDIQAEEjEFIkFRBhNhMnGBkRQjQlKhscHwB9HhM2JyktLxFSSCFkNTVGOTorLCZP/EABsBAAIDAQEBAAAAAAAAAAAAAAIDAQQFAAYH/8QANBEAAQMCBAMHBAEDBQAAAAAAAQACEQMhBBIxQVGB8BMiYXGRobEFwdHhMhQj8RUzQlKi/9oADAMBAAIRAxEAPwBvlOGIELOGbmgAMB0n7pwTSyVM7I/+df8ARGDaWWOmAPt3nYWODPLULFp741S9VQEuPDqQF1f/ADi3rZN8Q08nTOy1N/vr/ow0NMY7ppH8scHKCgKWRQ7JUn/GP9GCF4WvZv8AOP8ARg3Xja1ewxBJUIP/AIWo+y3+cf6MRnKqPsP/AJhH/wBMOEb9746CDEZiuSAoo3Rx/wBQ/wBGOlVPuv8A5x/ow5q5NSLgnrufzwDXyw+ypHrf9cE1wKg2XCPT7N/mH+nEmtOgb36h/pxAVxpcFlCCVLVphrQ5n+8BPx0YHy3AlJOoOoG5LgmPQaL4kZ8Qms5i50zMTG1/Q/DHQdiiBXdfJ5dV5TUY9OYD/wDMfPG8q6qeVao9Qy29Tyz+eNCvNQsDF5Fv546bJhnhFGneIsPjPU7X64g6XRJL4n8tamry3ZqgAZRUVSQAZa9O8kC3r0vinNxtRV8s5eqLhpFZR03P1EADbHq/HeEakBAAIEEGPn2m/Q3x5lxPJkHzNDag2wAB6iLwLib/AJ4ic9PuFSLOurLwPxMg5V8xoMBalQCPcwp33tMjvi65fNI6ggMJ6EjpboCPljyDI5XUdIuzA++AJG/WZgHqR6Y9J8KZg1FFhpiDpuEtKx3BEfE48h9SEVQwNuTc8FrYdstklNa+XRt1JPv/AKYDbKKt11z/AIhf/wCOJHzw1sDMgxfEsg4wH5Xk6TyV4AtUVNx2af8AEP8ATienUUSSpAA2LCSfQRiJssOmMoZe8zB29/b0N+mIaXg/4UHKUTAjUA172ImOv2cSqyRcGNtx/LESAiCTJi8mR6QP3tiGuk3Xpus4tsDjolhuYohsyo6G3qP5Y5rZleWxv6j0/u4g3ud4j+V/njVUAhZ9fzOLwwjzY/CYKTQUWayFRubTuOvw7DGBEK9Y63G4O218BNTJNup37WH6DEr5gWC3Ub9/8RHr+uFVaBaf0hNLgpGZdxPzE/8A1xsuL+1IExPr7scJDDlBtt2/3xtUCzO8fqMUgShHihmZyZk4zHZqeuMwmRxT83gl1KuGp2tzAfgcSDLmJBB+P7nC2kYp2+/8+XBmUqn1+Nhj6WWxovNgzqijQIEmD7v3GOmy7CZXa/Q7/r6Y7849sSpVMc0MPdGFyVMBCqMSBjHT8MSCjJ7fljVRI2M4MFAQukb92xMjRgTyzvjoIe3zwRQolq4H+2F1dj0+X9OuCvLB9MaOX/f7/dsS2AuQBy5O5H79MdDKdzbBRp+gxyaI6YZmKiEA4j8sckYIzFIAzMz+/iMQlMMFwoUFI3sSCev79JxDxKu1JVZWBYSCCnszNi0wZmw9fTBQpfv44A45xONVHQ66o5yFKkWNr6lM2mDBB9+Iyy4IpsuvCeerVqjDUdP2p5rdTLE/ZJt7u1l3G+J0ablJFQksGUe1TiI1KYN5EEW9cHcKRqFAmY1sRIEaAwgMZ7Nc+gFrkY8jzfHq9OuxqUx5i8tUvLS4PNMEKDMqALC/UnCqjWBxJ9kbAXCAvTPDWapGsXWVNJZJKalE+zeZ3kwATYC84suWynLapze8gkHp09LYoHgnPNUdnpHyjUIchTLalZo2JYiZF4Ji4G2PT8pk0qagRE81uhIiB6Ayfljw/wBYd2tYMG/2lbWE7jJKWvlXQz+IgjBtAsVBkfD547fgRAMMZG20fH99MT11CLtOkT+Ow92+MFmHcwkuEDzV01AdLqJKhIn9nBFIz+++FtV7wNiRsQN59n0IkelsYa5FyTBHS0k22G0Hp3BicMY7ZC5splmalo9r0m/Tb59fwxBTAUSD+h/fzwNVrldzpAYi97LZiYHNzQBFz22mP6VYaoIM78sd7gdAyTvcm4jGphazWP8A7jbdcUI7rbKDifGVVZmIMECCb9o77dIMd8LKXiX2Z1Df2tuk3i9ybjaMC8ayI8xnqmotLTIq011mmYJCupnkIDXjeDYSuCuMcFyqU6WirVpu8lWqOatJICFtSkghWYrdYOoyBAjHsqVfDNa2Lg79eccQPfEf2znEzB4J/k88GHr9odh/M7x2t3wQYBkyQen9cVjwqo06m1aPszyyNmiA3W1p9+LKuZpjeTbuehA2MdTGMf6lVoUzAMk+Wv2WphKjnsl4uitckCYX3xjapE3Jt17SMDvngPsCb7nbT7XSYHp94Yk+lTqEQYNo6yJHw39xGPNuc0klNIM6Lkv7sZiIZn+7jMV8/imckBk+G8o1H7UkD3HrhmMqBtjQXStvvfpjPpGPoxJcZXnoAXZEbx88bNT3DEb1LYiBv++vfHBqglE0toPw7/H44m5T2BwHqM7/ANcT0kkW93y/3wUKFN5PuxG9I+n79MaMjuD+fp+X7tjoPt0jHXULny++InttiZ3/AKe7uRiCqZ74Y0oComkneMYMdC/79+MJ+EYaEKjK409O0RiRcbqvboPXBLpQNWmQe/rFsK+JZIM5BGokT25rAAHpJ69JFsOTX7YV5nK6lOozBkQbEzsbbTHaO4wxpi5Ua2VI8RfxB8vWigVXVirXIUFWi53J1KdomJm+PP6fFCzM1RZYsWJ9WMm2y3PbF08Z8Lp5jMtU1GmG0qSVALMggsYJEsfWbCZM454Z4ToghgwaNtSKw6H7QuY/phDqgIk8NFaYA0Jp4NXS666YcaWblMSVGpFExqvG3UiZvHoi03PMIGk97SLG53AMifjbAnh+hRNOPLRW9nXpADSbC5IDXixvbFgoaQAARYRHaPT8MeH+o0RVqd+RC1cO+BZTik7C5GoGCAdiPX3EEYUVnJYo51GNxa36+/Bz5oi2r3x/PvhfnnaG0wCAXE7kD+906CPUn0xmYgtdAbPj114KyxpGqGEau4kqbzAswv0EgQe4xjk09Dg2KspM8thCu1pJ8wtfsfjjnM1lHXlWQfWJY+kKxIv1IsenaIeVTcmQy3AVoDKbX3WLmNp9VUQGajr8apjr9bLvK0RZWIgFwGCmTGtbRsGDOY6SZwXSyw9lAGYAFiY6ADUZ9k2HW8Y6ynB7lzALc0EiTNyFFjdryT1gQN2aFgNJWnf7E8/oR2xbo0D/AMhA5+nht+ClOeNtUhr8K7ckjpLRY9BtczY9PjhfXVamZCjmlWcl1EAKwKGII/8AE9SzmewttHhN5ax3PLaesH+X44F4f4WFJ2cVJLIq3Ww0knlGqAD2jcbmcaFKm9rSG24X/aruc0m6Xpk1EsW1iZB1gi0RBmLQJv3wQuRQMp0Mq/dvzDl31d9Ik+/ucMhSjUNC6tyUtIsJBG3QEfnjit7caggjaVk9xpPwv64qvobjrrdMD9kpGUKgTpABJ8uxa0hAX7GzMTG5AxrK5mJK2CrBnckeXJ9NRP4emJs64RGaSBeQQA3yBv3wFSy/9qbwJUSbkAjpYdC1hEAd70HFwNh1r6e3gnWOqlFRiBpaoBAAsDsImSRc7/HGY6RnIBSpCkAr9UWsQCL6hON4WWO3PXqpkeHXJTUaxKG/2rW9DiFluel8R1czCb7Nv8DiAZv1OPprWHZebLkUrbz+43xzr7YFNb9/v8sSISenyMYPLCGUalS2MLe+MBs4/f8AvjdN53/PHZVEopK8fucdpWj59cB+YO/7/XHRqyPT4DE5VEoo1gBvjYM+n4YFbv09/X3bY1qj+mJAUSiyY2+c45nECHqTiemD0xOi5dLTxDmTGJ9RxFWo6u89Mc111xCAYHvjnL5e8TYCT1sBO3XBL0Yjcfn+/wCeOFpns249mLA2kkkdT0/riamUtkrmzsvM/Fa1kquPOVUedJ1BVBJBUsZACHoTbuRitNkcxScHNPUVZAB5mR7FgFqLKOP8LGxtOLt4w8H5jO5guopUKZlV8x1ZidUXCBggMEiSYgyQTGBf4feE8zSr1KGZVVy70mLqWVxs5puhUkAq6sQwPKVYWJGKVStTtB2VxgMIHg2TWq4u1zE+zoJMqZPWf1HqPXOELTEX9oAzOoFiok6p5rAARuADjzPwxwCs7DWQwq6PMJXV9tHLl3OmRp7dSfQ+l5PJqiimjBgECBYBACwLGSCIi344x/qxFsok8PBXsILmUVVcCTsBtO/9cLOJ5wKNRIO5gCZARtYIkQoUyb7gbm2JqVCRYSepO0DphdV5g9PUZC33GrUrIhJ2tzr21GZm2PJB5c7MRZaRGyl80KoBJGiCW0zK1S1zIiAwX1NjpW0l5eoEDFhJDKABfmbYD1gavcQeuBMuup0k+0qgr1bU0gjoYsT/AI/lIxACc8yjMzD7IUsD7qhuCSJXSdjp0sDcxzRHv4dePqhJiysOTqD7RUt1uCfdA2ja2OMtn0DaUpuSZ9oQW+G5+PTC36SVUBSQREi1gJAjsLRH9074KocSYoVkBiN1IDem9gfTFulWBgcPCT1xSnUjBKafSgtypQnoZLH007DEbcXUGCHH/RhclR1M+a8nuQZ90kj4+/GLmARd6sA/ZfSB/Xe23uw/+pJsDHp9ig7Adf4TNs3toXUJIJEi4G4tEes4kzDffUqpFyTsTtt7XX9nC18+rpALQBvqUyLCSxgzt8+uBH5AHdjvpDMSUSbSwsQuoaZ2neBcS6s42aJnkPuff5Q9mBrb5XHHHplGMsRGk20i4IhT3vsMC5WmUVmYQzAiGOrQFdZRRyloABseiybAY7qZQNW1NqLI4VgTZSApEyIVYIYBYXY3iMRZah5mptbksjBC0A04YcoUABCHAm149ZNDM3MbX8tzz9U7YBQhUHtKQewIXSOixHQQJ6xPXGYEavRJJqVmRiTKhGIW5hZCm6iAfUHGsAadU7/+T+E8ZfH3R9amVp3H2uv+E4H+kmw0qQPT9n/bD3SdFx1uBcbHEdPh6fd/P9Dj6Q2oBqF5YsOyVUq87QPTf85PxwZl8wRuAf1/dsEHhizOmPQH57/rgZqIDWdfy2+fY4PM1yGCFNWrSOkdRyz8pn5iMRuREixHTce8dvh8MCZnT0bUR1At+N/9sc0nODDLIC5EzN5/KPxx15sdR8sQF47fyxgqHpvgoUKVWEkG0j4fv54x2K7xfsfy7nG0ViIkYmXKnq3vAA/cYgwuhR0zJwWqYiFEyDMjrP774JS+AcUYCwIB6nGVD2xuP3+9scvgAiUNU4FzUBbt8zAvbEuZYzbf9xhaOIkNa247T7pH4i/zxFV4Y2SuZcpV4oaoCrU2dGidQKjUVALaWXmDgET1gi8agIOEeMaisxqaC8ypKgDm0jl0mYcBSVIJm9hfFszWRp16S0iRDnXSqaQzU6mokggRBB1qYN5IO4x51nOBVvpDIFCseQgMG1b6XphY1SbgnrIIGkgZlA0qrDTeFccCDmBVlzr0aFZKqE+TXDI9HUSaZ9oPS3CCWnoBp5SNg/4dkFUoULBSDAYXJIkTO/pFoPwwhHBXZaVLTzpTZy7QTzvq0wBtZr/ecnvNno1dFNdRCvABg6r9CANpHcwJ3N8UcVTaWNvLvngbK1Se4WFgt1mKhmgmdifs9jHYD88LPKOpahPKnJAGokTIVABcz0G2/TDds22+lh6ezb1Y/lF8QUH3UWMzvAHr8SBY9O+PK1GZHi9r261WiCSNElyOc0+TVVpDI3uRkVVEjUVAnWd23m8QSKTaqRGllZ/LH+FHLPLdA5FLa12AwLxWh5KEO3K1RyIUu31tOoXIVmE3GlVG4afaJOMqUiXqN9ytCwpLBUpPT+rHcIGte8SOYTcIbqBMTHn6/tBJR2QrR5jMRqZizj7KKirAk20U0ZASdiT1JJO85SplA2mesCBvymwA67RIwrzlWmrwQfLpVC1Sd4ZkfU2xhG8tmWNkfquOM7xH61hAFOgxJ+0XqLcknaEYFgpPM1NSTtpnsS92abHXTwiOvBRmiybZmp0tYARGxgEj4SB+HTHNM3hkIIt7Vh8In4f74E4XULBbQ6FQ43jUBURyeupGuSLsrHrifh2Y+srUyZ8sqAZ6Q2/eAUU23BGEGi7O+dvhMFQZQiGpLouq6OZCJkMOZXS/WA0g7EemFNE1ATl6jMf/AA3a5EaCCCd1lqVRZ/8AUS4sM+mKM44BlajeX6CuqhTp7hiopserBD0vPxqstM0nMmKflqF9svX2IvsoljcEMEuMXGscxxYNCPfh19ykk5rnVQcP4iVdEGkGoAvlspk6VIVQ4nSEliDF1NNJkypNLNLTquUblcazyAoSjQ5S5m5C6gIsYmBAXCqTsTTptoSgABpvqZiZu4PtBWZiQZFRbQIDHgWVasHrtZnA0GNIKiAGC9PSOgB6zg6hAMi5H3k9X5KCOuuvNMuGUqiUUUVA0Lc+3zG78waCNWrGYL5fvH5/0OMwQeYtPr+kgoIVB5c3sRNvT8sQ0c8sXMGwjf4+6Z+WIBXikdhLfp+GBqldSAD07G9997dB7+4x7MU5WOXwisznze6jfofwnp+OAahaSSvxibdJi/zj8MR5VmYyJvAsLnptJFj37YeDh4ppOoW9oyAN/lhstp2QQXXSgUibQF9cEJkD3+GDeWx1pEwbgz06H9zjQz9MA6Yb0AN9xEwRuOk441DspDQhmyR9Pd1xiZI/v+uJanFOnl/Oov8A+QbYgq5tn/sxHeSCp2sbfl6fCA5xUEBFJSjYY6X5YGo5nlWYJ63t12O/bfBFTcT+uOlSuoxy1QDvOOtQj0/fvxo4iVKjXM32Me+cFUaoYevb92wFXba3z/c41TzcCFFz+9umJIkWXAqaqJJ7T6+7C7P5Qz13/f8AthglQzLaR0EmOm8x+5xFXylRzIUQR3B29R19Iwp7hEFSG7rjKtEMSAqA7sLEyNgJJYd5mFtAOF806bhqmgP7KzJqSWZiOxlmY2H2iT3w0q8JqMukqs82kWN4kGdkMwpO5B+da4nwF6I82ursxmF6XgEEzaFElR7QO4m2cGNqON/RWpLQrVkl86nqpvAJ3UAvaJBnlQ9LifdY4mzPDKNjOioGLBwWjWy6QakEFiOUd7RIGKfwHiILaBUdZMgnTpEESYHKNotMCL4tBzBY30wOpHX0gT+OK1SiWE5OSs0iHC6T0atdapo5jSXgMCDyEMWhgfacHSYJvNjeJdfRwpVkBHdagutj13/T54T8fpUlIzBqGmaaaNatBZSWaAQZ1aib9ieuNeG+JmujQjVCIApyE1rJGobcwO4nYg3Ixl1cK2p/c3+PKP2rjahiBommdZW0mCQTHLUgLAtEXkyRIusjbfFZoVBUkaW1eSacFpWKQIqK6kx5hU6CwAaRMGdOLNlaaVUJCOrksYdonRIM9lJn1B9MLeLcOYKlYKGZGOsLOoiADMXJTSNr6WP3SMV6QqUnw/Q+3nZES0i2qXOihKbEsoLqrsGIVbNS0sRqGkrcq2qS2xXTOq1ZwnlFFADB6knnLo2kBxPsEAEAAkSrH2xjVTh1UUHlT5diQSLlGVTKi45ZnYEINoGMy1IVarCY1UjJa8sVQOzRBJZmYWiJBFxi2KgLTJFpQEXTjxE7U3NWm2hnBpMYBNjqUgGxcBWAJEAGTIUKyUu9PTUFUB3QkugBLMahaoYaBTAlAZFi2mLEqy8RUwwVpLEmPa9kGXhNtILBJIuQom0yLx/LoKaMpvUCyo5RCUjsN51Nc9ZSdhhVFwLQNdVxEFa+gFaeWqkhqfnF6hmApGY1mdyGIiEuSRpvviR/PzDhgqSnNIJWmIMUlLGSai3c2HsodImD1x72AQZd5CRpCrqYEulMC7uxCmoZtrvJjDjI5LyjyEkFrqZN9IVmS0ySASCYPpAxFaswQRvpPL2+VzQVPwThQoUyHJdmYuxNtbEAbGeUABQCZsSdzgqrxSmmoFrhQQNiASAu2wnad4O+CH7bfp+7/LHnmd4PWNd41T5bapJF9SkGDYLa3Xp9nD8Dh24h8OVPEVCwWV31A3BN72Wd9+m843inZahmyo00mYCRKssGCQY5u4IxmNX/AE9wsHKj/UeCs2Yr0QlvvCwHodwdrYAqU6e8EKfUg9LRIi0/LGVIanaZ1AmxI26mJA9cAMxO52+Qn+eNpghKKYVuOLRps5VERd3qsQBvEmdz0WZ9Dhbk/GNHN6hSC12VWJ+qqjlUS5UuAogEGJB26kT5X/EPi71c89EtFOg5pID7IiA1QjuzSxO8QNgBix+HsqGpO1F3FNAKaSxphmVtXmKoOsHXpcsCdJdbnZaT65BkBXKWHzwCdfurjSzoYXJUEC4AjtF949P6YMoozLaSOhuSQIEBALiPlBxWTxtVQ1K7qvNBaN20giVUWqNcwBDQxkQyq2ynFRpWpSZXUkrsyyQAdiFI5bhr7dsWmV6dQDKbnZIqUH0nODhontHhrmS7enqT0JN5te845bhM/an3z/S2IctxQvYnTNhqaFP67dAMGHNtaIJ6jcbb6xsAbSRBwfeBSrKFMq8AMzRHs6uURt07Ra3rfHfkIgJ1EkdbfLEorz2HoDO99z+uOWqKRq1IPfB6xsDv7vyxEroXB4giwDqneWA/nglc9S+6D1NyffH8sB5rKVI9rV/d0iB7us9LdMAO5W2kT2iDicjXLpITgvSfZghk+3IB2i+wO+OatBqYkwB3BHX+eELZzcGzDaDttuCt7e7EmX4vVUaRWamo7U1qR2MEGCf54k03AW69FII3TjzZ3Yg/027/AL2wVTrBRzBuhBEnY7khgRfrhaueLQCwqsblhT0QAbyFMgx2F97DAHiHxKMoEVlbVVYCkdJfUebUtvZcfVgCb+aCOsVqhAF0bQSbK0vxPQuueQETrM2NhDCPxmJG4OMyvEFrq9InUmn2pnlJOl5t1B9RBkYSV8+9F38s2JMERb0BMi204M4fxVNJIWNHM6BQC2uxIk6SJkkdRt1wl+HgZgExtSTCR5rwzUpVFfUGvcpJOogyI2AjYG/QYJpuQg8zc9PWO/eOg+PbDakpjl1GmQRe7CPsNex6+6O2BuI8MDQVkW7/AJDoNviMAXh/debceKICP4oBxqtUVGS4am11Zbe0DtEWO4OxwDw7gxph2YKqLzGox0BwtySLRTWYm02AYmwfrlVorqca23Ci4n1+8esmw/OvcRz9Sq0mSBeAbW29Ses+nQYWaHaf7eiNtUs1RmXzS1ixFxOku1i+kA3XZd50WImSATBsdKyguNUAEyTq5RG/3vf8cV3gWWB52A0rfa+r3dxEk3MwPXBedzbPDpJFM81OSpPUGBdrDVbohB7YyK2FLajoHmr7awc0BNPMWprQdRAJETqBBEMNxfcR78K6XAozB0wKYprYrLTBQhWO0qhJMk8+0wQBS4kwQSxJJkkwTbr2mTMiBy+uHGT4pNLWXLQSeaO3yNz1/HFJtGs25YQDvtdMe5mgK44lwoVohzpEHSBAIPtEyJuthHb1wPxXgwrsrgwZCkRupeTvEQGciAZn3RqvxouZZ9RHshbAe6LDbeJP5bo8S19TM3kTb39etsNbgsQ0g3yiwt5cfbVLNenHj5qTJcH/AOYas4LEuSigWEWWY3KiyjYaQTeIsTpp0hZHNuNvQbWBPUGxA6E4rmSzxNlJkmQQZkixGq/Lvc2lRNtrDlHLLzgr6EQbEg/D8xHWcWKmDfhoc8gny6390gVhVs0Qgs7xJUI8whfvDci9nHdbb9PWwHGdyBcM/L7JlpksOW4NtlUGIxNmKS6oK7SBIse4vPSDGxDbXOOaTjSwBLEKTckAXGwtEHYdPXDgIIqU7HdJO4cglzlNRADADaJIxvA1bhgLEkMCTJCi172v13xvGj23GVWyBAZYHy4E+2BA62t+OBcjn6VYsKTBygJYBXhgpAOmpGhiN4B9m8nG14lT0tTU66qHU1JZkytln7xUgmJ0LLGIOK3keH6apy+XqpUTJ1ZdH001p2h6jQCKqADyWfcNJIAacXa9ct/he6KhSa/+RiyV/wASPCLvVbN0RrlQayC7qVAU1APtIQFJiSpJm0HHHhfK1KGXUuocF9ZCOpekrBRqME2ZZBV9MfeAYjG/E38SGptVo5R0dXUDzRrlG0lX8oloJuwFQrNyR3xQeHcUehVWrSOh0IKkW26eoOxHUEjFGuztJiyuYer2MHW3krzxfP06qvSTXNRkMCnzeYrBQWBuwhqoAEmY72uXBM3WZGyHlIoo6WCF6aumlOg1Q9UupLATJrMGZQAT5ovF6OZfzCwyeYkHWin6MxB9oqgL0G2MoGU9l3xc8hwZ/MpmaSBVDirRCvuWEIVdkfmDDeInUvTFdrKjHNDL3V11SlXzOqWt156KxUEDgncTFiIKnrYEHp1I9++Cw0dfdM/l09+Aq/FKVOKbMy6hqDIoKiTpEhRYG8BRHL9kLjHoFSYUGCYgzNyLWM7RIMNGPQ06rXktm4WC+k5gDiLHRHtXbv8Ajjfn9QYI6iJHzn5m+EWcz7IyAo+jSzOVksNIlVBYNpDR7UH02MHn2VIdXsJ082kkSOY2IINipKm9+p41GZ8h1Q5HZc2yNfOGAfNiCdpEdbwIM+vb5hVc6ihnZyFF2ckBb9SzEb9BuT0xFUm2r87/ADxVPH/Ca9alS8lHdULs6reIVSHI3ICrUExa/wB7BPORpIQtEmFZ6fE1qAeUwcNABBDA3j4fmL7YpmY/iNGY0aPqAxVmBPmGJGsCdFtwkXFieoJ8J1TT4eatTUKVKp7Z6KTS1rpBkEOzFbgsWba+Kb4l4jQrVzUoU2pgzq1MCWYk80KISREgE3k2mBUq4g5RFj1+E9lLvEahetHOMrEBoINiDbuCp7GxB6g4hrcdZ8xQRkVhRcZo3YQUDrSUNJkvLGDYAA9cULKePK5ISll6UmAiU1c6QOirqOqBtP44t/AsjW0vUzJVKlVy+gmHXUFsQJKiFWFn3gQCZfUFYBjdbSVzW5DLla6VajWIVCyPPNq06YKqZGplLAMdBgSGFxBBPVSg9JgVAHUFYYHodxf1BHWO+F+XydQwKZLAHUSNx03PMsdLb+/DJMm7WeWC3Mkah3kDYdzFumGuGXeyWjMhxAtOoEEfaiFJA5QdI+EwSLfA1eIVFBJplhH2XU2F+Ze3SfX0wqfMoAAI2tf+Zn4zJ74GqVdMGXB3FyIPpHXf5+oxVNIOMpgeQivpJqySFFIsRqNRVF5P2m5xEGxbpgWvkUU8pNQdYbTHvMSbbwBvbvjPNpsZZmBAvqAYjeQpkGJMxE3PvxFnlqNQq+Qwer5beVHLNT7I0sBLRJWJUtpHvblDBayHNKNVw9MKoKgWG4gSZ0nqTsZn7VzJJhrswWEC2vNxBBERBmZi/wDPFY8O+IqtZmWoOdFGoinoj7JWpq5/MRhYGVKgixE4b15VTUqNoRRqLudKgAbg9SdrSSSAMBh2Mc0uTK2ZhylTeTW6uF9I9bzceuGVJyaaqwkmZG9p66esdbfDCrK1dYFQMfLIBpwwK1FKDTUKxKgS4Ckzqu10Awe9SFHzOBqMFXLAtK4EtmSuP+GUxHQ/3SY/Pe234Y3T0qToEzEkXmDad/XGK/b5Tb+WJkpk3Om/b192G1WAMICUHGUGnEnRoXlg7EA9dQkHcfpGGeQ4nUYkk33Ha0SI6iP17TiCkJqMD2U9CQeYixBFxqv6H4H5XLo2oQQRBMC3NMRaL6TbpGwkTzsj2DMEIzB1lNVzAexiDdTuZHSfQzHyuDjKLE6u+kyB1uL+/AtWhTUQzMIOpQBzRI6duh29MS0syCHY6oCk/ZYkSOqnSN+v43OKTsPH8dE4VOKnXNECJ/HG8R0+KJHtafQS8f8AVAk9/XvvjMJ7Kp/069VOZvFefpxmma9ceVqZCrUmSDqqZfLVaoqVIbS8SIJ1QFHUyfH2zTc3Meb2r+1sb973v1x6Vwfg7LxKlRq0zpbNqEAfWBRek4pMrq3Mq04gz9n4Y80zuWNOo6HdGKn/AKSR+mDmTdO/iIGihJxrGYzBoFtTj0j+GVeoMvmiDNOnD6CJVn8uqSUi6VdCTI9pQyncEebDHo/8Os665bNhTACKg/xVnGskGQxFKlA7R78ASW94bXTGNz93jZO8vlqRzDNZqPmjSVGpXasx8tQPtKX1WG6pHWcMMlUpqhqq4Va9V4VnAlpZVcE3BqeVUOklYCKIsoxXeMvOXp0k0gvnKKCRKytNtxFwoqUhF92HXEtHj6U8nVdVJNGs9Onyrys9Sq9N4J5RpqVFN7wR2OIwrw0F41Jnn0VYxYc9+SbARyifcqPxvUzDPWNJ2RMk1ItSGpKksinzy1i0O2mN0DA2kkxeCfEzVFemaFV6s6/OoJzLOkLrFMSoDD2hJJcyO6rJ1kr5KqtR9DrDrVhiEGrS1Kqyhqjq406Z1XAHKBhf4V4mtBM28oG8jSgaCWL1aalQDuDTZyR2EwYjBB+ZxcVXy5WgBejcazVRDVRVChERhWlZksxNKGkIWRGioRYKxNiIr3i/jrA06CsvPSD1CnLTqawrgISdXlQTYxJsRy24zfHadXKVszTQ06gNGmy6qnlkBWRdJJbUUAWDqVjLmIxvgNU5/LmiyU6Wy5dlohaQdCjFKlXmqNqDPy7anBkEjFhuKh8u0SxQMQBdU8ZXXUVWYU6bfaCkj7USqiWMz7gfhhTiz8B8OtmXLE+WqUnrhiGZmWnqgqs3GsaSZFgd4wv8PcFTMOFeqKQLU1kiZ8yoqmAPuqS3w9cDiSwuzNKZTa7SEz/h7mVp1Mw71FpqKG7GAZqU7WliSAeUAz7px6HwnjQqJqoOrLOnlEkH7sMAyyD2gzbY48wyvhJ6+Yr0MuVdqTMFllXzArFeVidOqBqibgGNr+hfw/4DWytKua9LydRQQ5h+VWDEjcK2qxkA3gWwdCvl7kWSatOe8rF9ILiKht2gG/43O3YY3V4oJUFZA22BEG156GfwwBXzN7QAdrXt+WAKeaDbGY7bfueuLjWhxukGwTTM5nXYCmOvSfTaflOOUJUREz8R7iD+uI8kRIEggkCNVyZ2C/aMAnawB9JF8V5kpkaz0CFqLp9lvrFploqMBvYaRIJgMTboTnBoM7IQJNkwLkkLognsukm/YjvgPjXGfLNCiHKLWq+U1RfaCBdVVlYXU81MSItquJOEng3xVWzC1fNqF3SGF7ANpptYCBKwC5MyAAOYlhvFnCWzFSiswi5bMVZ/vUy5Iv0JSkLT7WKr356eceXP/CblyPylOuBZij5GX0U4SpqGmSSjAVKoTUTqgMraGuYqsd2GBcj4SFTQc1mmr0l5koiVsxLDznsSRqjl7DmFsVj+HfEvrloPUSnT1rXVqjaVVqRDMAdpemGSOp09sXfg7L9Fo6mK8gke0JlvZIB33kdwdjhdIMeYITKmZuicKyAQugKosqAAKOyqLDtH++JMxXGqFVzA7Wt++2FSZgWh29AQY9BJsenfEpzTgCNbAz1VF7TJtvI9MWyWi6RkJTJFfcLB9T+gFsbzFdwB36wbne+4+NsIDxoXmlcG8ETvAkG4B6HY4YU6kgcpXvtHp6jEZg8ELjTLdVLxXPih/wAxBZERlrKt38ssrU6igkB2pPMrI5arQbGFHhjxE2czGZqDly9MCmmqFchqgqKat9J0KlViTsKhBPXBnGa5XKZogElcs8CJU6hoa8n2UZm2voPbFY8EkU+FZ13TVTlyQbawKIXTP+NqY9NRi5xT/gQOF+aZEtPIK58P4ma9PzRManSSxYHy3ZNSk7o0SPiL4mzefFKjWquFhKRbmJgkFQoOkFlliotfmEYqHgrNN/ydKEVBl8xWMEl6jGqULHYKQEEDmsG2LWa+OKbDJV4ZdIXmVTLE6lC6jMKqltrks1404b2v9qd0IZ/cyov6XsVGtSAQw0kMCJBEiYIPWMbxR+K+PatCqaWXWg1KmqqpeirmyLqAY3ZA0hSfshd8Zif6tgsR8IhRfsrE/hvWuWUPWRKVUlnJC1EpeW1RVUgTKtrUEixqoO4HkvFM41ao1V2LPUJZixkknuepx6/wSjVy30CnrLLnKlN66vDGFV2KAH2VCaRG3L8MeO1UkE9rjbb9xjMpva67VedJEIfGYzGYeqyzFn8EcRP0ill2P1dapoaLGaqmkpn+7q/Fu+Kvg7gufahXpVVs1N1cf9JBwJuiaSDIVy8Zy1ZKVMEGa2bZWRk0lzMaWWSAlEQYg642vgTwjUpeVVpVmYCoNJCjmLa6ZphSeVW1KZZoAEm+2LnxrgppuK9PRUcaQhNSpUqim8iNNQsatmC2nTdrXOKJk+OulVlJUhXd6YCBgHqMNTBYKvYAQ3QQDilTfLco1bbmNVo02uPekd6R7dQvTOE+FsqaFbLoXovUpGmyVWUpqIbyw0jWpFWHV4g6Z3MDxJaMtG/uvJ9O+PSvCGVd8zlKiVSaSVB5knUIpgMdEmSSsBrDSaidXAxGnAEyrZgeYG1VvKK6AkFNZYJBPLqZRAjpizhWFzgxx1SMQ3siYvHp1dUx8vWAoUjZGJemrHl1VAoM9AxATsQGU2kYtvh7gTEVadCoaT6dSOzaKfmq1PYzKyJAJBg6LjfDPK1ajUTpYRlVepSRqIek3mir5gqSIH1YfSx2C6e0rsrxStTq+YhUOhBQaR5SkqwJCdQAWAkmLnc4VjD2VTJsE3CjOwum/XgiMtRKV6HDatSodWVqLUggmlVrk1THdPq0BkkQ7G04r9fJrleFpUZR5+abln/u6YAYlR94rpv92qPjaKn8QhrXz0y1d0RyKiSj0xpZSoLdWUnkBi4sDip8e4+c1Uer5S+VTpeTTSGKJqVoaYA1CCRIHsr0XEtJqQI8VxHZgkHwt1yVTDY9N/h9ni+TemWnRXU85JCI9Kp7INvapz0AttJIS1vBVI01ZKjqfLDGyurMUDEj2SqySIviwcIzC5U5mjTAXQlJvLg1WLakSqzEga9WtSCogoZESZsU3gkRsqdVpAuFmcz+s6KanQPa3YtcgjpcxsJtvp2xr6edWkAKBdmYkgAA3sBa0b/PDCpVBXUQkMmpidaohqNZVd15zoCrKkrrcA29pTmcj9HoVGVXuPKd3Ur5QdkBVRUpprYpr2uQSTGkDF0YjKICrGmDcp/w0j6Y2XcgEUHKBpgVEJDsBbngPDHZVMAYrniPxiMr9VTQGqUBJYcieYsgafttoYGDyiQCGuMNOH8T05upWqqKk5MA+SC4VqtwtVmgU3dVJMkD6wx0xRv4gZdlzralZdVOkw1KUP8AZUxs191In06bBTqzpMb9FG2mLSu+A+N3okLWXzqUi1lqLClQUcDopI0tKmehvi/Zji1OpkamboeZNKnUgjkakxNFNLhSdIfUGAm/lEiInHjM4uHg58utOomZqV6SZhTTnT9Sw1LD6uj02BMEEEEiVm62vOUs2KJzQDm3Vay2aPmFydROqSbklgQSfW5OPYeBk0MnR87TPlLADqgb6pHjVUYKhRNOpiYBKwDIGPGTSl9KHVeAYifWOlr+mLcniGoayOoMACnTUewV06WprImXElm6ljY7E6DXXLbbI3AOABVrpcSqktqWjBZgieWVXSx5PrhFRamwDHlABnc4K/4nSA1oY8twKiVKYSoyuE1A9A6eYHBEq2kxYnAGWztFwzBa6lVMro06IUB+QrpIGgeyZlTspMMB4SSkqnOV6YgMAktVUlo16BNLTNpCl5m5IjFQ13UCRVdM+s+SY9lN7QWAhH5yhRBZ3OjQGMadLqtMnUQqgkxBPuF9sLqr1CqHL1nKOWbVmDQVFAqOg5jLs3ITAU7iTgnLcO4cBBLNJJggCNW4RkGtB6Bup64IzPA8qLouXSdmq5WtWZrD7VSolMn0CkYF31Ck7SfRLDCERQqCrTKPXR9dN6ZAYBx5lJ0iNpEgAzf3GTU+C8PJ4KaVU/RzUZyGqjSDzUKgsxEhlXpNhIBxYcnVqU6i6PoBQEk6cuiPIBNMqBUOo6gpIExfoMDLSqOrFa1Sm7kVHdXZWeJLBiu+osPQaVEQDJHFhzS/aFApX5yh/DeUTL1cuEzFKqadB6Qem6tDvmy45FYvGgzMQZ3xHnsgzZTN0KVGszAPoATUf7bLxqgLDE06raQv/eWm5w34bXq01ivorhTYivUWo4k31OjPTMG4VkW0zfBmXzeqowo5Ly6flmWDKF9pALEy/X7K/HFR+NGTuFpjaUTafekqkt4cqmDTyGYdYHNVUK5MDVImw1THpGMxc3yEmeQT0JUH8MZin/qNV1+zPr+k/s4tPXqg8/4govmMjUo6qy0a9Ranl0qjMmumFEDSDNiBEgaSceIuy8x3J2HQT1/kMfRmZzP1P9o7FSYGsn7DdOq22P64+ecnkWrsKdOJCM5kwIpozsZ9FUxh+BqtfmDREfkngFDxlueCX4zGEY1jVVRZjtRjgYvmV4F9L4Ojos1stUZRHtOjGpUdP72kAOPe46jHKRqnpzIrcD81tAqwlEPpGsnzdGnVEgmmrzfZj0OKseFinSfNU3H1NVUVywVajQCvlL7TEOrc1l0rPfBnAuCM2QqKbfSGDpeP7EkK17QzNUX10z0w1XhqB6BjUtGVgwupWTSQxGojvAJuxCxMimSxrzG5v5wOvOVrUcLVNPMOXrCuacJaifNoqlNK9UuqFT5UmnTAKxBRqrjVo1EEIIkxFW4hmmaqRUcVPL1jlXQrESGOmSBA8tdzA6mZxmQzT0mUrD3kpUhqTkXIZWlVmPaA5TFrYNzOVyy1aZBqU0zFImmwWVpN5wRkdCdcA+0NRKGNMqBh2BqMZUNSodoFtOJnVLx2DrNAptuLwpuBUvMy+Yy6uy1+bMUSWKr9UwLoT2dWJYe8xiv53LhHdQQwUkAqeUj0npGHWRzdTKVK1RkXXQoOCDc06jNTFNwexZtP95WiN4Q04IEG209bH8+uK/1XJ2oewyDwSsCHBplAeOsutM0joplquVoQ6xBKDTUYR9rVT0H3GbnD3hHhWkeEmoRV82ojOCrsqkGoEAKg6XXSrEyNp7Yl4hw76XwVQqjzstm1RQButcIoHoNVSmJ/9Nepw64pSp0KKUlJUL9VqIGoU8tT8xmg+0Cy0z8dNtsKq1COzDTqZ5DVSLktKWVMiXapVvoDikVBuwdpJKzpVUBpUxsZrXIiBlTwutdzXasv11CkGQ06ixopU0JRlUrC1KZBGkQV0wJxNwvMebkNcFQyMwWZ0rRqqBLd5p1Ga8k1WN9VjsvsqmSulhKhm0lK1aQx21DUpkdHIP3sIr13tpuLbQY+FIvBKU0/ClcVPM10a525K6K4NiCFzFIKGBEyhViSTMknGzwDNl6baWplVKt/y1SqGLG5DUJKqBGhA0JBgicWNWpn2kUgf3bwNzqLahfseknEFTL5dtkqBvQK/WLwZAuL7XEHFRv1SsQNOX7lQ6iOv1CH4V4KWmn1pYry6gMpXphtBGjWPMOtQZMaIJgkwL0n+LNZTUywUhgKTnXfU01qk6iSTZg29xJnF/Sqq/2eZqiTBA1IB1AgtAEztbpaL+dfxZzJfOU5JbTl0EkkzLVDuSSd++NDC4o1nQft+AlObFlR8XzxRwgUOH0SHqqW8oGiUHl89M1CwqbljZmHQvGwGKHGPRuO0nzPDOHhdRepUVSJYxOqjRIB5YbQ+3UEHpjScbcx8FI0KUDgiUstlmZGFSpSasWMiz1GWmQPtKEpmO5qbGILLwdlKNWsUqlLMGfSurzlVgSgIg0w0AGbGYAvY/8AiLSSk9FF0aTTNNWViyt5LKFksfaNNhK9OWN8Uo0Cx5JLQSIvsCSYmQIBJPQA4v4ciphZBiZ69IRBqdeG+J0jnUqVlSmhvbUKauASjOJYmnrjUogX2gEG35rieWrsWDUWKJDPSqBKawTCgVYBdiGsgIYmSeuBqHCMp5kikKQqIKyaqfmaQ1NWIVKupG0HmK3OmpqvpjEGcK0WLNkadUjmd1yVJEKsv1ZlnempJBny10stwTvjDeGYi9Qm3Xz8K1VZkjJuPdM6fDMu0AuFYkDTqRnkgH2VQkcp1XtA3xLkvD9N11U1z6k//wATEA9tSwDNrzF5J7A8Dzia9VGolOr5bf2VI0HqK6xoRKdFNYDLIGpiCQQZAw+4Nn8pVvUpnMsBzFqtV3UgANqo1qgkSYlRF4wr+noi1ylEuQ//AApsu81BVYEGFLJTIO0PDOA0SQsmZBGxGE3EeKZpGVaVJUEiGaKpe233FFjK7+qna7vUyzIRSy03Hs0TRIjdgyAQ5uLkx7icLMvmUBdaTAlbsgdC4B+8KdtNiBNwQATcSisalBpFMAt4b/CloBMlK8pns2RNTh1W0EmmH9JhHnUIP2SYnB9HiLvrX6HmKemmSIrUkJmBdLQSPvN8JxNTIIs6iTHcz90jVI64LytRjqBam3IbEMp3XtePUem2MhuJAdIYBzI/CeW+Kp//AGWdbJkcyF6ApkSRO45kY7zucaxZKmXSTZB6S5/EjGYePqVbgOuaDsQq/nfG2YVaop5anUAzDUwQHcsIeGhWBJIgjptiqeHOD16P0gnK1m15apTVnBoqqujS3Mp1OVWFUbkkdset8LygrUKbpSSW0VHhRrJZdUswvN7E3wf9DqghlatYiQ2o+trfG/ztizW+oCk9zabJE+OxXCiSLlfMLY5w/wCMeFsyteqq5avAqOB9U5sGMXjtgL/s1mv/AC1f/wBp/wDTj0IMiVRKXA49d8B0vLymUIIl6+sX6mvRpgW2OlWPunHmg8NZr/y1f/2n/wBOPUeBcDehl8sfJq/V5hS31bhiNNOoTBHRjUAnsBhGIqZKZtMgj1TqDMzhfS6beL8zSqMlVLaS1OopgFVVm0GBbQVLwRbkjeRhCt+Xcr87WmNz0w04r4XzCySVYLyqiK9TzSWhixCwgCja55sLv+GVoCNQqkidPI7bExdbCLCSehj1z4dqvUYWowUwAdEMdSMpBIMyp5YDi4B1csMNXK3KY3GLJk+GqaVPNVVNKlReqQ3llAF8ouSEJqF1SqliZmdNwowqXI16dVKopOBT5h9U9SSFYIhWNRUuQCbKoJMA3xactTqVckz5jzXVkBqUlpmmArgo6U1kuz3jUzSQPsjdzRLTKrY2sSYbtv6hUjj3ExU1FKxrJUq0U8wroLBQWYadIEhqaWgCNJgThQlMiksWIjb+6enxxeM/4OpNQpnLu9MU6prhKqVjqLIEIYMvm0zyACA34g4p78KzC0tIo19QW58qpOqCZBj7w/LFbJ3WhoPNUqdTMFZPBtNjWWkDAr0qgvsGAqCfeGSifgeuK1nfFlTM0z/y4Dmk8GnrNNfMNLU7KQzMV0b6oDEHcEYt3DadenmUqJl6rlatOuqhGuuYpqtencQIZqTQYjTU7HDs5bOU2amvmNTViqgyYWTp+wNk0gwSLbzOJqVDRphxEn0VZ5BdZUrw9n9FBcrVosVFOpTWqlKtrOvzCoZCFWB5gaSdhvOz7JZdyAGpsk6qkl6YYM+jlKCSbrJ5h7Vri7TOrmTGpH+Clj0ncTH5YlpcNci2oTeDTNtu4v1GMqvi3vaQGxOup+IUtaDadOSTvRqAHmHbVuCO2xj474hFFnuYn3x7twB+OGed4ZXWNIJneEYfgMDJwyt1pv3spH6Hr++1ENcdvYoyYtJQVbJZiNS0S7AW5oNv7wBPS3u3GPOv4gVqr10atl/o7eXp099LPf0ImCPd3xfOOZnMUWRKVGqWkvUbyHqJcDSjGJgoGLBLiUEyDFX4/wAEz2dC1q2oKqkInkVV0KHNtFNGgtIMtvIkmMel+nYaoyHmLjxn8KrUcFQhj0HhVCsqITQfTp06g31oKkFJDsEFMONQVYIibG+EFHwZmlMtl60SQrCk5GpYjUInSSR85vBGPWK3BClQ6MvUABuFBTWBY6gFKsZlpF+b3RextQ0mAcT8eXmgpkzIVa4lxOugK5msxS9yq1kYNpBa66tLhhpYCTYHSIOEOQzdNPOSirVDUTyvME6QpYF4ZgCAyLpkib32w88Z+Fa7OlZEzFSkTzU/LOulKidKAMCpgnVFiTM2OEWX8OVn9pM0h6k0GCGJNyi6rmLwbz6YUx2anrrqJMeisCpxA9B9la8/xui9FzUDosHQnJ5mvSTSKBWOkI0HW0QJ3BjE/hbiVWrlwXV6ZViFkMAVNzyFAmgHlEEmwn2QTFwbwiyU1ZqGpup8p7xIi4BBiLkXi0Thx9DrH/u6tgN1JsIAHe0D5Yyq9YNY6mxsyZnq/uhF97LLkFSwg7gqbyIMhdyR874Hr8MRoZkFvtQpaRsYaSP3tiU5Cv8Acqf5Wn8scnhdb/w3/wAjfnGM8F42RQFFW4RQPNUpU6kgXdRH4MpWw7fnOGGWSnSTSlCnSUj2UTQDPfqx2uTgQ8Iq/wDhN/kP6DE9LhjgECnUE7jS0flgXh9QQ4n3RNIboF1UdQZ0gyCDCnv6Az+GCMsCFcE6hoNyf7y7kn9xgJ8nVG1Kp/lefyv8DiSiaqCoSlRV0H2lIEyvU3xwouXZwpVQdCP/AHCPyxmFp4ge34YzCOyPFHnXn3CvGubaQatlEABKYEAWFl2wc3i/NE/2gvf2E3n/AA4zGY9PXoUy8ktHoFFH+IVQ8RZlqmZqu0FmckmAJJ3MARhdOMxmNJlmjyWcdVPkf7RLA8wsQCNxuDvi55Hj1YZGrS1DQ4csCiGTYzJWRdV2PQYzGYTXEhvmrFDfkgl4/WWmiqwUAQIRARqmbhZk997DsMdHilTQqysAi2hP5XGMxmFZRwW6x7oF064BxF2dlbSQ5pBhoS4arTpNNutKo6nuGM4rq59xRqCQRygAqpjUYJEizR9oXHQ4zGYY0aLPxBOZ/kPgIjJPAqixC1GjUA22nvM4a06mqlUYgEhQQdIkfW0B27Ow+PoMZjMKqAZymAkUhCv5zJpN5dMKitoLaUUMxOoElo1EkDqe/fHWYrlheJteBN9PWPU4zGYwKwDnSbquEEX1ISwBMHcDsNrW3OF9LNtYTb3C2+3b4YzGYSGiNFDrFM0oK0yoswAtFjM7YjooAotuKn/xRiPkRjMZgqbQdQi3VH8YGa1UGIaspNo3S+3vOK/xPNvls3WNBjTIeog02GnUV0kbFdMCDa2NYzHp8LZgS8Rt1wV48DcHotQbMNTVqoYEFhqALFpIU8oNhcCRFsWdUBuRcm/441jMeZxznOxD5Mo6YAauWpgTAjDWhTAAACgbxA3IAJ99hjMZioTAsmNAOqyuoJiBHaLYEqUh2FvTGYzCWprgofLB3A+WBaaA6p6E/gcZjMWGpBXAEi/eMck2G2/b4YzGYgJZ0WBZF/TEYGN4zDBqgapXcgnGYzGYJEv/2Q=="/>
          <p:cNvSpPr>
            <a:spLocks noChangeAspect="1" noChangeArrowheads="1"/>
          </p:cNvSpPr>
          <p:nvPr/>
        </p:nvSpPr>
        <p:spPr bwMode="auto">
          <a:xfrm>
            <a:off x="63500" y="-776288"/>
            <a:ext cx="2143125" cy="16192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16744" name="Picture 8" descr="http://3.bp.blogspot.com/-3KXUw5-Kaww/TiTJOybLN1I/AAAAAAAABqY/1KjDzqrJd_o/s1600/la-segunda-venida-de-cristo.jpg"/>
          <p:cNvPicPr>
            <a:picLocks noChangeAspect="1" noChangeArrowheads="1"/>
          </p:cNvPicPr>
          <p:nvPr/>
        </p:nvPicPr>
        <p:blipFill>
          <a:blip r:embed="rId3" cstate="print"/>
          <a:srcRect/>
          <a:stretch>
            <a:fillRect/>
          </a:stretch>
        </p:blipFill>
        <p:spPr bwMode="auto">
          <a:xfrm>
            <a:off x="7668345" y="2924944"/>
            <a:ext cx="1475656" cy="147029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
                                        <p:tgtEl>
                                          <p:spTgt spid="6"/>
                                        </p:tgtEl>
                                      </p:cBhvr>
                                    </p:animEffect>
                                    <p:anim calcmode="lin" valueType="num">
                                      <p:cBhvr>
                                        <p:cTn id="15" dur="400" fill="hold"/>
                                        <p:tgtEl>
                                          <p:spTgt spid="6"/>
                                        </p:tgtEl>
                                        <p:attrNameLst>
                                          <p:attrName>ppt_x</p:attrName>
                                        </p:attrNameLst>
                                      </p:cBhvr>
                                      <p:tavLst>
                                        <p:tav tm="0">
                                          <p:val>
                                            <p:strVal val="#ppt_x"/>
                                          </p:val>
                                        </p:tav>
                                        <p:tav tm="100000">
                                          <p:val>
                                            <p:strVal val="#ppt_x"/>
                                          </p:val>
                                        </p:tav>
                                      </p:tavLst>
                                    </p:anim>
                                    <p:anim calcmode="lin" valueType="num">
                                      <p:cBhvr>
                                        <p:cTn id="16" dur="400" fill="hold"/>
                                        <p:tgtEl>
                                          <p:spTgt spid="6"/>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3"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
                                        <p:tgtEl>
                                          <p:spTgt spid="7"/>
                                        </p:tgtEl>
                                      </p:cBhvr>
                                    </p:animEffect>
                                    <p:anim calcmode="lin" valueType="num">
                                      <p:cBhvr>
                                        <p:cTn id="24" dur="400" fill="hold"/>
                                        <p:tgtEl>
                                          <p:spTgt spid="7"/>
                                        </p:tgtEl>
                                        <p:attrNameLst>
                                          <p:attrName>ppt_x</p:attrName>
                                        </p:attrNameLst>
                                      </p:cBhvr>
                                      <p:tavLst>
                                        <p:tav tm="0">
                                          <p:val>
                                            <p:strVal val="#ppt_x"/>
                                          </p:val>
                                        </p:tav>
                                        <p:tav tm="100000">
                                          <p:val>
                                            <p:strVal val="#ppt_x"/>
                                          </p:val>
                                        </p:tav>
                                      </p:tavLst>
                                    </p:anim>
                                    <p:anim calcmode="lin" valueType="num">
                                      <p:cBhvr>
                                        <p:cTn id="25" dur="400" fill="hold"/>
                                        <p:tgtEl>
                                          <p:spTgt spid="7"/>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
                                        <p:tgtEl>
                                          <p:spTgt spid="8"/>
                                        </p:tgtEl>
                                      </p:cBhvr>
                                    </p:animEffect>
                                    <p:anim calcmode="lin" valueType="num">
                                      <p:cBhvr>
                                        <p:cTn id="33" dur="400" fill="hold"/>
                                        <p:tgtEl>
                                          <p:spTgt spid="8"/>
                                        </p:tgtEl>
                                        <p:attrNameLst>
                                          <p:attrName>ppt_x</p:attrName>
                                        </p:attrNameLst>
                                      </p:cBhvr>
                                      <p:tavLst>
                                        <p:tav tm="0">
                                          <p:val>
                                            <p:strVal val="#ppt_x"/>
                                          </p:val>
                                        </p:tav>
                                        <p:tav tm="100000">
                                          <p:val>
                                            <p:strVal val="#ppt_x"/>
                                          </p:val>
                                        </p:tav>
                                      </p:tavLst>
                                    </p:anim>
                                    <p:anim calcmode="lin" valueType="num">
                                      <p:cBhvr>
                                        <p:cTn id="34" dur="400" fill="hold"/>
                                        <p:tgtEl>
                                          <p:spTgt spid="8"/>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grpId="0" nodeType="clickEffect">
                                  <p:stCondLst>
                                    <p:cond delay="0"/>
                                  </p:stCondLst>
                                  <p:childTnLst>
                                    <p:set>
                                      <p:cBhvr>
                                        <p:cTn id="40" dur="1" fill="hold">
                                          <p:stCondLst>
                                            <p:cond delay="0"/>
                                          </p:stCondLst>
                                        </p:cTn>
                                        <p:tgtEl>
                                          <p:spTgt spid="9"/>
                                        </p:tgtEl>
                                        <p:attrNameLst>
                                          <p:attrName>style.visibility</p:attrName>
                                        </p:attrNameLst>
                                      </p:cBhvr>
                                      <p:to>
                                        <p:strVal val="visible"/>
                                      </p:to>
                                    </p:set>
                                    <p:anim to="" calcmode="lin" valueType="num">
                                      <p:cBhvr>
                                        <p:cTn id="41" dur="1" fill="hold"/>
                                        <p:tgtEl>
                                          <p:spTgt spid="9"/>
                                        </p:tgtEl>
                                        <p:attrNameLst>
                                          <p:attrName/>
                                        </p:attrNameLst>
                                      </p:cBhvr>
                                    </p:anim>
                                  </p:childTnLst>
                                </p:cTn>
                              </p:par>
                            </p:childTnLst>
                          </p:cTn>
                        </p:par>
                      </p:childTnLst>
                    </p:cTn>
                  </p:par>
                  <p:par>
                    <p:cTn id="42" fill="hold">
                      <p:stCondLst>
                        <p:cond delay="indefinite"/>
                      </p:stCondLst>
                      <p:childTnLst>
                        <p:par>
                          <p:cTn id="43" fill="hold">
                            <p:stCondLst>
                              <p:cond delay="0"/>
                            </p:stCondLst>
                            <p:childTnLst>
                              <p:par>
                                <p:cTn id="44" presetID="43" presetClass="entr" presetSubtype="0"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100"/>
                                        <p:tgtEl>
                                          <p:spTgt spid="10"/>
                                        </p:tgtEl>
                                      </p:cBhvr>
                                    </p:animEffect>
                                    <p:anim calcmode="lin" valueType="num">
                                      <p:cBhvr>
                                        <p:cTn id="47" dur="400" fill="hold"/>
                                        <p:tgtEl>
                                          <p:spTgt spid="10"/>
                                        </p:tgtEl>
                                        <p:attrNameLst>
                                          <p:attrName>ppt_x</p:attrName>
                                        </p:attrNameLst>
                                      </p:cBhvr>
                                      <p:tavLst>
                                        <p:tav tm="0">
                                          <p:val>
                                            <p:strVal val="#ppt_x"/>
                                          </p:val>
                                        </p:tav>
                                        <p:tav tm="100000">
                                          <p:val>
                                            <p:strVal val="#ppt_x"/>
                                          </p:val>
                                        </p:tav>
                                      </p:tavLst>
                                    </p:anim>
                                    <p:anim calcmode="lin" valueType="num">
                                      <p:cBhvr>
                                        <p:cTn id="48" dur="400" fill="hold"/>
                                        <p:tgtEl>
                                          <p:spTgt spid="10"/>
                                        </p:tgtEl>
                                        <p:attrNameLst>
                                          <p:attrName>ppt_y</p:attrName>
                                        </p:attrNameLst>
                                      </p:cBhvr>
                                      <p:tavLst>
                                        <p:tav tm="0">
                                          <p:val>
                                            <p:strVal val="#ppt_y+0.31"/>
                                          </p:val>
                                        </p:tav>
                                        <p:tav tm="100000">
                                          <p:val>
                                            <p:strVal val="#ppt_y+0.31"/>
                                          </p:val>
                                        </p:tav>
                                      </p:tavLst>
                                    </p:anim>
                                    <p:anim calcmode="lin" valueType="num">
                                      <p:cBhvr>
                                        <p:cTn id="49"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0"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3" presetClass="entr" presetSubtype="0"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
                                        <p:tgtEl>
                                          <p:spTgt spid="11"/>
                                        </p:tgtEl>
                                      </p:cBhvr>
                                    </p:animEffect>
                                    <p:anim calcmode="lin" valueType="num">
                                      <p:cBhvr>
                                        <p:cTn id="56" dur="400" fill="hold"/>
                                        <p:tgtEl>
                                          <p:spTgt spid="11"/>
                                        </p:tgtEl>
                                        <p:attrNameLst>
                                          <p:attrName>ppt_x</p:attrName>
                                        </p:attrNameLst>
                                      </p:cBhvr>
                                      <p:tavLst>
                                        <p:tav tm="0">
                                          <p:val>
                                            <p:strVal val="#ppt_x"/>
                                          </p:val>
                                        </p:tav>
                                        <p:tav tm="100000">
                                          <p:val>
                                            <p:strVal val="#ppt_x"/>
                                          </p:val>
                                        </p:tav>
                                      </p:tavLst>
                                    </p:anim>
                                    <p:anim calcmode="lin" valueType="num">
                                      <p:cBhvr>
                                        <p:cTn id="57" dur="400" fill="hold"/>
                                        <p:tgtEl>
                                          <p:spTgt spid="11"/>
                                        </p:tgtEl>
                                        <p:attrNameLst>
                                          <p:attrName>ppt_y</p:attrName>
                                        </p:attrNameLst>
                                      </p:cBhvr>
                                      <p:tavLst>
                                        <p:tav tm="0">
                                          <p:val>
                                            <p:strVal val="#ppt_y+0.31"/>
                                          </p:val>
                                        </p:tav>
                                        <p:tav tm="100000">
                                          <p:val>
                                            <p:strVal val="#ppt_y+0.31"/>
                                          </p:val>
                                        </p:tav>
                                      </p:tavLst>
                                    </p:anim>
                                    <p:anim calcmode="lin" valueType="num">
                                      <p:cBhvr>
                                        <p:cTn id="58" dur="600" decel="50000" fill="hold">
                                          <p:stCondLst>
                                            <p:cond delay="400"/>
                                          </p:stCondLst>
                                        </p:cTn>
                                        <p:tgtEl>
                                          <p:spTgt spid="1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9" dur="600" decel="50000" fill="hold">
                                          <p:stCondLst>
                                            <p:cond delay="400"/>
                                          </p:stCondLst>
                                        </p:cTn>
                                        <p:tgtEl>
                                          <p:spTgt spid="11"/>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3" presetClass="entr" presetSubtype="0" fill="hold" grpId="0" nodeType="click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
                                        <p:tgtEl>
                                          <p:spTgt spid="12"/>
                                        </p:tgtEl>
                                      </p:cBhvr>
                                    </p:animEffect>
                                    <p:anim calcmode="lin" valueType="num">
                                      <p:cBhvr>
                                        <p:cTn id="65" dur="400" fill="hold"/>
                                        <p:tgtEl>
                                          <p:spTgt spid="12"/>
                                        </p:tgtEl>
                                        <p:attrNameLst>
                                          <p:attrName>ppt_x</p:attrName>
                                        </p:attrNameLst>
                                      </p:cBhvr>
                                      <p:tavLst>
                                        <p:tav tm="0">
                                          <p:val>
                                            <p:strVal val="#ppt_x"/>
                                          </p:val>
                                        </p:tav>
                                        <p:tav tm="100000">
                                          <p:val>
                                            <p:strVal val="#ppt_x"/>
                                          </p:val>
                                        </p:tav>
                                      </p:tavLst>
                                    </p:anim>
                                    <p:anim calcmode="lin" valueType="num">
                                      <p:cBhvr>
                                        <p:cTn id="66" dur="400" fill="hold"/>
                                        <p:tgtEl>
                                          <p:spTgt spid="12"/>
                                        </p:tgtEl>
                                        <p:attrNameLst>
                                          <p:attrName>ppt_y</p:attrName>
                                        </p:attrNameLst>
                                      </p:cBhvr>
                                      <p:tavLst>
                                        <p:tav tm="0">
                                          <p:val>
                                            <p:strVal val="#ppt_y+0.31"/>
                                          </p:val>
                                        </p:tav>
                                        <p:tav tm="100000">
                                          <p:val>
                                            <p:strVal val="#ppt_y+0.31"/>
                                          </p:val>
                                        </p:tav>
                                      </p:tavLst>
                                    </p:anim>
                                    <p:anim calcmode="lin" valueType="num">
                                      <p:cBhvr>
                                        <p:cTn id="67" dur="600" decel="50000" fill="hold">
                                          <p:stCondLst>
                                            <p:cond delay="400"/>
                                          </p:stCondLst>
                                        </p:cTn>
                                        <p:tgtEl>
                                          <p:spTgt spid="1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8" dur="600" decel="50000" fill="hold">
                                          <p:stCondLst>
                                            <p:cond delay="400"/>
                                          </p:stCondLst>
                                        </p:cTn>
                                        <p:tgtEl>
                                          <p:spTgt spid="1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3" presetClass="entr" presetSubtype="0" fill="hold" nodeType="clickEffect">
                                  <p:stCondLst>
                                    <p:cond delay="0"/>
                                  </p:stCondLst>
                                  <p:childTnLst>
                                    <p:set>
                                      <p:cBhvr>
                                        <p:cTn id="72" dur="1" fill="hold">
                                          <p:stCondLst>
                                            <p:cond delay="0"/>
                                          </p:stCondLst>
                                        </p:cTn>
                                        <p:tgtEl>
                                          <p:spTgt spid="116740"/>
                                        </p:tgtEl>
                                        <p:attrNameLst>
                                          <p:attrName>style.visibility</p:attrName>
                                        </p:attrNameLst>
                                      </p:cBhvr>
                                      <p:to>
                                        <p:strVal val="visible"/>
                                      </p:to>
                                    </p:set>
                                    <p:animEffect transition="in" filter="fade">
                                      <p:cBhvr>
                                        <p:cTn id="73" dur="100"/>
                                        <p:tgtEl>
                                          <p:spTgt spid="116740"/>
                                        </p:tgtEl>
                                      </p:cBhvr>
                                    </p:animEffect>
                                    <p:anim calcmode="lin" valueType="num">
                                      <p:cBhvr>
                                        <p:cTn id="74" dur="400" fill="hold"/>
                                        <p:tgtEl>
                                          <p:spTgt spid="116740"/>
                                        </p:tgtEl>
                                        <p:attrNameLst>
                                          <p:attrName>ppt_x</p:attrName>
                                        </p:attrNameLst>
                                      </p:cBhvr>
                                      <p:tavLst>
                                        <p:tav tm="0">
                                          <p:val>
                                            <p:strVal val="#ppt_x"/>
                                          </p:val>
                                        </p:tav>
                                        <p:tav tm="100000">
                                          <p:val>
                                            <p:strVal val="#ppt_x"/>
                                          </p:val>
                                        </p:tav>
                                      </p:tavLst>
                                    </p:anim>
                                    <p:anim calcmode="lin" valueType="num">
                                      <p:cBhvr>
                                        <p:cTn id="75" dur="400" fill="hold"/>
                                        <p:tgtEl>
                                          <p:spTgt spid="116740"/>
                                        </p:tgtEl>
                                        <p:attrNameLst>
                                          <p:attrName>ppt_y</p:attrName>
                                        </p:attrNameLst>
                                      </p:cBhvr>
                                      <p:tavLst>
                                        <p:tav tm="0">
                                          <p:val>
                                            <p:strVal val="#ppt_y+0.31"/>
                                          </p:val>
                                        </p:tav>
                                        <p:tav tm="100000">
                                          <p:val>
                                            <p:strVal val="#ppt_y+0.31"/>
                                          </p:val>
                                        </p:tav>
                                      </p:tavLst>
                                    </p:anim>
                                    <p:anim calcmode="lin" valueType="num">
                                      <p:cBhvr>
                                        <p:cTn id="76" dur="600" decel="50000" fill="hold">
                                          <p:stCondLst>
                                            <p:cond delay="400"/>
                                          </p:stCondLst>
                                        </p:cTn>
                                        <p:tgtEl>
                                          <p:spTgt spid="11674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7" dur="600" decel="50000" fill="hold">
                                          <p:stCondLst>
                                            <p:cond delay="400"/>
                                          </p:stCondLst>
                                        </p:cTn>
                                        <p:tgtEl>
                                          <p:spTgt spid="11674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3" presetClass="entr" presetSubtype="0" fill="hold" nodeType="clickEffect">
                                  <p:stCondLst>
                                    <p:cond delay="0"/>
                                  </p:stCondLst>
                                  <p:childTnLst>
                                    <p:set>
                                      <p:cBhvr>
                                        <p:cTn id="81" dur="1" fill="hold">
                                          <p:stCondLst>
                                            <p:cond delay="0"/>
                                          </p:stCondLst>
                                        </p:cTn>
                                        <p:tgtEl>
                                          <p:spTgt spid="116744"/>
                                        </p:tgtEl>
                                        <p:attrNameLst>
                                          <p:attrName>style.visibility</p:attrName>
                                        </p:attrNameLst>
                                      </p:cBhvr>
                                      <p:to>
                                        <p:strVal val="visible"/>
                                      </p:to>
                                    </p:set>
                                    <p:animEffect transition="in" filter="fade">
                                      <p:cBhvr>
                                        <p:cTn id="82" dur="100"/>
                                        <p:tgtEl>
                                          <p:spTgt spid="116744"/>
                                        </p:tgtEl>
                                      </p:cBhvr>
                                    </p:animEffect>
                                    <p:anim calcmode="lin" valueType="num">
                                      <p:cBhvr>
                                        <p:cTn id="83" dur="400" fill="hold"/>
                                        <p:tgtEl>
                                          <p:spTgt spid="116744"/>
                                        </p:tgtEl>
                                        <p:attrNameLst>
                                          <p:attrName>ppt_x</p:attrName>
                                        </p:attrNameLst>
                                      </p:cBhvr>
                                      <p:tavLst>
                                        <p:tav tm="0">
                                          <p:val>
                                            <p:strVal val="#ppt_x"/>
                                          </p:val>
                                        </p:tav>
                                        <p:tav tm="100000">
                                          <p:val>
                                            <p:strVal val="#ppt_x"/>
                                          </p:val>
                                        </p:tav>
                                      </p:tavLst>
                                    </p:anim>
                                    <p:anim calcmode="lin" valueType="num">
                                      <p:cBhvr>
                                        <p:cTn id="84" dur="400" fill="hold"/>
                                        <p:tgtEl>
                                          <p:spTgt spid="116744"/>
                                        </p:tgtEl>
                                        <p:attrNameLst>
                                          <p:attrName>ppt_y</p:attrName>
                                        </p:attrNameLst>
                                      </p:cBhvr>
                                      <p:tavLst>
                                        <p:tav tm="0">
                                          <p:val>
                                            <p:strVal val="#ppt_y+0.31"/>
                                          </p:val>
                                        </p:tav>
                                        <p:tav tm="100000">
                                          <p:val>
                                            <p:strVal val="#ppt_y+0.31"/>
                                          </p:val>
                                        </p:tav>
                                      </p:tavLst>
                                    </p:anim>
                                    <p:anim calcmode="lin" valueType="num">
                                      <p:cBhvr>
                                        <p:cTn id="85" dur="600" decel="50000" fill="hold">
                                          <p:stCondLst>
                                            <p:cond delay="400"/>
                                          </p:stCondLst>
                                        </p:cTn>
                                        <p:tgtEl>
                                          <p:spTgt spid="11674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86" dur="600" decel="50000" fill="hold">
                                          <p:stCondLst>
                                            <p:cond delay="400"/>
                                          </p:stCondLst>
                                        </p:cTn>
                                        <p:tgtEl>
                                          <p:spTgt spid="11674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9" grpId="0" animBg="1"/>
      <p:bldP spid="10" grpId="0" animBg="1"/>
      <p:bldP spid="11" grpId="0" animBg="1"/>
      <p:bldP spid="12"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040560" cy="6048672"/>
          </a:xfrm>
        </p:spPr>
        <p:txBody>
          <a:bodyPr>
            <a:normAutofit lnSpcReduction="10000"/>
          </a:bodyPr>
          <a:lstStyle/>
          <a:p>
            <a:pPr algn="ctr">
              <a:buNone/>
            </a:pPr>
            <a:r>
              <a:rPr lang="es-CO" dirty="0" smtClean="0"/>
              <a:t>    </a:t>
            </a:r>
            <a:r>
              <a:rPr lang="es-CO" sz="4400" dirty="0" smtClean="0"/>
              <a:t>¿Si los mártires no fueron sacrificados en el altar donde se ofrecían los corderos como sacrificios a Dios, cual era este altar donde fueron sacrificados?</a:t>
            </a:r>
            <a:endParaRPr lang="es-CO" sz="4400" dirty="0"/>
          </a:p>
        </p:txBody>
      </p:sp>
      <p:pic>
        <p:nvPicPr>
          <p:cNvPr id="4" name="Picture 2" descr="http://i7xnig.bay.livefilestore.com/y1pxHkef3-GpnzSGQ02htLudfCYi-zKZ0fRRv7tBPONHOEleXVwfKOLXzoTxmMbxm2TYIqzSeQsN5wN_D1h3FVANeoJAwiuF8wu/clip_image002_0006.jpg"/>
          <p:cNvPicPr>
            <a:picLocks noChangeAspect="1" noChangeArrowheads="1"/>
          </p:cNvPicPr>
          <p:nvPr/>
        </p:nvPicPr>
        <p:blipFill>
          <a:blip r:embed="rId2" cstate="print"/>
          <a:srcRect/>
          <a:stretch>
            <a:fillRect/>
          </a:stretch>
        </p:blipFill>
        <p:spPr bwMode="auto">
          <a:xfrm>
            <a:off x="5796136" y="548680"/>
            <a:ext cx="2880320" cy="2475656"/>
          </a:xfrm>
          <a:prstGeom prst="rect">
            <a:avLst/>
          </a:prstGeom>
          <a:noFill/>
        </p:spPr>
      </p:pic>
      <p:sp>
        <p:nvSpPr>
          <p:cNvPr id="117762" name="AutoShape 2" descr="data:image/jpeg;base64,/9j/4AAQSkZJRgABAQAAAQABAAD/2wCEAAkGBhMSERUTExMWFRUWGR0ZGBcYGBocIBgfHx4aGB4dGh8aHSYeGh4jGRwcIC8gIycpLCwsHx4xNTAqNSYrLCkBCQoKDgwOGA8PFykcHBwpKSkpKSkpKSkpKSkpKSkpKSkpKSkpKSkpKSkpKSwsKSkpKSwpKSwpLCkpLCkpKSkpKf/AABEIAO0A1QMBIgACEQEDEQH/xAAbAAADAAMBAQAAAAAAAAAAAAAEBQYCAwcAAf/EAEMQAAIBAgQEBAUBBwEGBQUBAAECEQMhAAQSMQVBUWEGInGBEzKRobHBFCNCUtHh8GIHM3KCkvEkQ1OishYXNHPSFf/EABgBAQEBAQEAAAAAAAAAAAAAAAEAAgME/8QAHxEBAQEAAwEBAQADAAAAAAAAAAERAiExQRJRYXGB/9oADAMBAAIRAxEAPwCRpLcEXBAx9zmTLWjBlPg1ZU1HYcuf0541V8rUpifmBN8eXXUvqUoi15v/AJ6Ya06FPTKEnqDy/rgB6p+dlGk2Bi3t7YLoqIJm23qOmEN9KmYNhYWwPw+przapVJenB8pkLGk8geVuWDqFMGYm0/frjRVyPw3FQGOQMH0viI6r4KY66uUqopJMUdT7TH8Q3nkQd9+WAqLvEOuiopKsB2tjGlXrUX+Mr6+ZDXB6yDz9ME8Zz3xX1xp1KmoctUXwIszTybcv8+mACfMCI/T2+uDKxPIXNv74wo5IwSbR98Ib1zzAXPO+BMyVJOnn+cE5SmJgj+30xsrUBqm0el/piQHKqFMxcc/b3n0wc9MlgxPK3O2CMtwh2XUF8vucPfD3BCWDuIAI0gm55j2GDThTkmYSAYBseVt4HQYtOF8MPwgWJlgD6DlPtjdm6FCmVd6azMTG3cj3mTg9m2xzt1uRqo5cKIx5gME1KgAxrp1FIm1sDQeBjx7Y2DMidrHbbGdZlA2v6Yk0AY8sDBFDSbaRPSMY1iqmYFt7cu3fEmkHpj5UeBPcfcx+uN2YUaGP6YX8ZkUjG9j9CDiFL+NKDWgqfljccxBAwEvDF1Mfhi8EhnmIsDbBXEuIG9XRvGlSNhcCfUYCp55lZYHnqWI32+aBvbG4y9nqAIDNoMk8vScewZnOJLTVDoDBpi20Rj2JYR8NznkYMTI2nGb5tHTzbDkq333MmN8KqPbt98b2KafmGwk3PISAI/mB9sODWHEqwFKYlpBCSLC42Gw7YEyuepjSdJ3giLD0nGGdpWJJCgwJAtuT1mcbVyaEeU6mkHYkx1kRz5G9sa+A6zdCNl57iL4V58MwJmw2/v8AjDqso0g73HphPnX8pjcyefXBE2+HeHvmQV/gSC7m+m94HMxJjscUPF/D6U6CogVqp5ubnTvpC2i4t98R/hnxk+VqGk0GjUcF7XUnykgja34GLjjuVURVNQAQtNbfOJ8oUc2INwIiJ2IwctlMzEZlsrpUtPP/ADfHxXYnTEybd+2G9fLEj4gU6GMSRbULH05euFXE6jlQVZSoBgCJHXGpdFbsxkqibqQZ59cMeB0lUxUAOo8xzNsBeF6r5lW1sT8Oww5z4ChEgCbAA99/+Inn2xm/wqX4KwAIB6f2wRQogYklLqyst4IN/wCKOX0nFLnM3+7Pwiuq3zGInc+oHLGGgPGAKmubqogevM/XG/huaNSipmGHlPO46cr2wA1CsUIU0WG0Q8kdbxjGmjUAVpsCZV6gOwE7Lz1EfphBnUqVSNm1RayexPuYxnrqgDSh/wBRIW47YDzKVHIqUSdDCEIYj1nnvO+BK2SzgYxVO22o/wBMBNFq1JurdvKmPPmqhtDE/wDCpj74U0spnA2k1GbeDq25xtj61PNb6nsf5h/TFiOFzVVYgHqRC3+841HOVASYjl8n66owkbMZyCFdgR007d7Y1pUzwDeYknrpM+kjFi04fipDBOTGD5D+ZtjLxJUimV5Ff8+2NXB6FWpqNa0RHlAm8naOgvjLjtIu6KLgi/pvi+r4X8fYMNQ2DKOxiL/WcLyYZTJFql/bDfN5MEKp8qhpPtyGAmyyFkJk/MG7gxEd7nGgLzOUd6dLSJgGft0x9xses6qoQEC9iO9tu2PmJECZEPS+KAVKEDswNrdCDhNnaZCdLj9cXuToFaFRaqf7sGwO4A1WjCelwekqaqo1tUlp5AQpt0EkAehxTkMTvFaMZUEwZIg77TPvjSV0mhTk6vLrsBeSREfMPNv/AExU8R8HipSNVCKUjVp5WEXjnuZvuMKOE+F6lStTYuqqI0FjyAlbbjVE41LMGH+eywFImCGQhSBzvb84max0gXuZt/zH9cV3Hswy0yrKqtqGxJWJNzYEXHp3xC8UqVkIiooHPSgG5IiSCTi4qpvOUTrbpO+9z/2GKXKcVqBsujMXNLQUHS8x3MfaOmNPhTKVM9XFMsNGjU5KLZRAtA3kgb88dLp+GqFOGpU1WqvyMdTQYtqvf9OWHlyk6UlKePcTp1aQEMrKbDSAL2IY8gO2I98m5Tym5Jm/M/5thlxrVTzgBgKxIcAhgCfMI9em+JgZqpTbcgHce/Q84OKRVU+FlGW1hiSWYbXEXmec7YMz8lizDe83sOna2J9K4chgTEG5EEXt3254Ky9YgAEkzz9PXBYtWeQy7rSWQzWm146RA6RjBqD/ABR5SUO9iNIjf1mPrj5wvOFAFZAUmARMieUTtOHlJQbwdzszch645thUp/DUsFMxYRueQwBSyjB11XZzJeNv8/GHPxrT5v8AqOPpcn+b/rbFqeySBaAB5MYjlebY+1HGoE3mTHXblyvglj5RHfczhRn86FrKSNRCMYG5tyHOCBgRiaiopqOwAvf+nM4Dy3GqVTyKxBJkarT3EfjCHNNWrN8RvlmImAB06Y0vQUKLqY/lMmI9ibzhwWqSu0yYjcTO4No+vLGdGkTyk9f0xM5LiZbWrNqC6SDsSdUAGduuKXhuaLKGnmR2MEgEdjvgpYZrPCi6oRZlNxyMxhatYgliSzfxMTEdI7Rhtnq8MABJib+v9cDnONJAUWP8x6TzwoGM2SSIHSCY+t8ZJnTtAB7DDClVJUmCpHcHBGofpy/pi1FFHNsJ1QPUfi2PuGRpL0+oH/8AOPYE0rV1o/M6SLc7f2xzqp4jqZVvhaBVRY06psIkAMOV5gzip4DXIgTYnb/P8tiX47pfN6SJGv06kx98b4i1Q0OLV82lJWHwkrMKTKoPlAJMSb+ZYM4pKuSCOm8KJ7liywfopGBchXIpK4QaUFlI+bSZAB5MoB98Y8Q8W0AghpqE/KQZEGTPIc8Z9M8Hcd4SMzS0TDwQjd4nSexMem+OTcZl11Gfkg9746/w7NLVT4imUbY9xG43Vh07DcGccy8dZQU6jKCBeSAdryOXQ/QY3wZpv/sky0Ua9SLlws89IEx/1MD3tinai1aqULlFQDXpN3mQBP8AD1PPbAXhXLrQyFJaRh3T4jPEwWvPsIAHYb4F4ZmWpvV0h6imBqsSzXBv7x74ze7pnRlx/glOplzRTSkspAX13/uemOT5iQRqJ1QPef8APrjoGa4u/wAQkgq+5UiNtgOwECe564iOLr55MAwLfU43wZ5C+G0/KSJv5fpB3/Te4wYtQowZbabjY9jv640eH6uqgwJMTA7mAbd5g94wY6nTDC4YyZ7CB0jmPXCjPhPE11qHBALegk7XHIH9MWdM8/X8YgMvlzoBIgGN++2LrItqpq3Y/iMc+TUZLj6wjGnI1fi0hUUQCTv0Fj63nGxv++MkbQqAKJ5z+cT/AIkIna+mZ+2HVJvKvSTP9MKOK5cMIJ0iIn12j3OGJOrkKtefOzaYAUGLQSAJIAgL9cCcVyFWgEZWeJ5wVPdTO30xU5fRQUTq+afKA2qVZRI6WOxsTiZ4xxdtCaSCBfTBGgAARud2LXnpjc1nDHhWaikrsNJZtoF4/Q6gb4raDCFAIAgQNhHKOmIrNN/ul5gLqHRmh7+zAe2HnBa7DUsnSDb9R+uM2GGedUfFE/yz63MY86D+uMag1VVM7rB+pwPxPMgKwUnUpDRM+o9LxGAi6PyH/OeMtc7YX8SzZp+Vd7fnG+jW8pPMb/ScCF03jcjHsYVzpgA7W/H649iScpUzTYKRpZZPYg3Ee84lcypOdU2j4g1ehJU/nfFRXzmtKd5ZSwnnECJxLcaYqzzuCf1x04s1QZ2uyslHL1WNRzpZd1AH8c8iABt0wVwXhlOnWanGorplmF2m59rxGFXgBGrlqz3amBTU9tyfXYYrMjQivVaIEb/8Jj23wX+KTQPGMx+yg1KYvVJplLwTvqA7CRbriQ49kGYE1HUVGJYsbTzgbi+14uI5Yo+O1fiulUf7sNpTuLan95I9MSnHKkI2q5usdgYjDxVNeBeIWq0FoR8P4KAVv5mVRsv8sgAHnM4sfC+RVcuhIGo39CCR+f0xz3wFlnqCu4YWQU/NedRgiRdQALb46Lw3PeZkZfhvOoIee0lDswm/vg5ni+eIcmrZeowHmAJt2mRfqDH0xyLNEsep9d4sAZ5xjqPiTPinRrydwVUdSwX8C+IXhvhU5gF9WhQ0SBqi2okwRpA69ca49Rmm/hTwyz5UEOgLtrAJIIHy3tF4xjn+GVKVmUr69J2HI3nbvjbk+JPRVKdOur+bSPLIMkQRzB68ufXFySsikQCGGkA3kKL/AFJ+2M24ZEXw7KGoQgMDc+g6exxZZSmAoUCFAIA7dMJc5wk0aiNSkoTt/L2B6QbThzTc6QRzkT2/7Yza1I15etpHwaKCEBMsxiTfTYSZnCTO8TqU3dSSYhmBAHICB1WdsOK2bUeXTc8gYn/PXE7ncmdZX3JNyR0mdsUSnyecBoB9wZPuTse84Q8YzOl1AMiV95IP6C/qMCcEzRV2pEwhYH32/H3AwNxbKGmwcf8AlsDuDaZEx3xqQaaUahddOqGCson/AEljPYwTPvhXQ4dS1qHn/UBBIAuSTtsD3J6YwyGf813AblO0tdj28s+5GPmTqVHV6gTUzkIB1m7R08oj/mwgp/bGNckwC9QEi1rz9hbHQsjkilDU1r6ukAkST7Yh/wBj15pFRb65PW28TANpjbFrxriKtQekwZC4Fj01L6weUROLkY2UcwKximfkAbXy3PLc7H2wn4nnW1KQJJYHTFyJnze14w48MZdVokfxBvMBuOgI52/ycG/uoJAWNySI53nnjH0kPEqnnY77SD354z4bmFNRlNgbEiLEyB/XGzjRDUyVVpBnWbCBMgTcix2ECMSeRzhRzPWfcwPxhk2Cq7N5tlbS1UKALFlF+sX2Fr49iP4rmmqVCQ0dhyx7G/yNPMnlJ3toDT6yLYV8ay8Goxvqm3cbfnFTXq+Z0Agkq3/KfKT9Rie4vUnWh3DN+JBxmemi/wDZxS00gkQSWZp9o/8Aifrh9SpLXqVEB/dHUSAfnBbY89Mg9LDCDwT56B1MdOsppHTQWI7ScVh4FQgfuheJiZEDkQZGC+mFnEadMoQQAKasCOhKwIxzfjdEsz3/AIjt3xd+JsuaVJZqSG3BHmHfVuwBkQ1774jagL6akXYkx6W6XtjXFmi/9ndTTSzK8wQ0dYBP6Y6JUSm6QxAAuGkDRadQPK32xynwtnClWuu1gfUagv4Y4teAZc1p1tNFSDH/AKhAC3/0CJjnbByna4lvFSGo16lRjrYgUhEeUkAuB3A9vcYjxn2AABI3Bj158tv0xdeNQBlFLfMlZlnmQS5I9LA42eBfDVNUWtUUNUIJCmCEHWP5rjDLkVm0J4G8LDQMzUJnWCixYAECTPMnl2nDKrnBqUyZp04WBcuxO/oDOGfFqgpI9Sil9ILJyKkxKjYNIwP4cWktPWGDuVlniAnUf6QNp3OM7vZnTTT4i1OmEYwSYXVHluFBv2Db4Pr5ysJdCKiXI0c15W0/cGMRnivxAtQA06cyCC7dJ3UbC35xR8FbM1Mqq6AQy6ZlYjqTMgRGwxYtCZTirZzMaNIXSJB7Wn84acQqUUQ0mPmJ8sDp/NfbsZ5Wwn4JfMVaogJSUoALTJufsTGF/HswXrlluixfkTAn9MObVr7SQEuwJksY9tv0w7y9UHUaik0zYgWMd99/vhLwkVFBWmQS28STHaNrThi1T4iimvWI5i0XHWThrOtOeyNF31UAyqYlehvYSDjdnamnLBEAlGsSYN+dvW5ODc5wX4SlFRjpEtUZwAeijuYIj74TZrNhsqKg/iZpEbMGmPSB9MRL+G0Xq5qkpHmDamY8gIJ27D74oOK1moVGqKq1GYDTIhVk7wLsxO17CcYeE+Ek0zmnJHlIX6wSfawwdxyiigkiWJDAclIsC3I+hwXumeNfB0qIuuZq1mO40hFBiYFrkEzfYYIzvGTSIV41kyNNtQ3OpZlTiQ4p4ur0nCrV1bSYUqLzCgCCO+KPjlNBVcUlAZDLMReSo59IIMme2LBpjk6LtSEpBIIDdATOpvsI9cQlZBSdlJIgkEDlBj6YacY4k9GkCtRlexADNbbvfGvP8OAqXJ1karwS03nucMmKhMvw7UTFQcrkRNu3SMexpqU0ESWn0/pj2NMuhZrLKKgqcwCLdDe/3xPVsr8R3gXMx6xb84acV8TrSzgy1SFpmmCG/wBTExJ5KBb78sLcxWFA1TqGpAYGoTcBRbnuDjEbpjwrJihRpAbftI958s4b5/iZFenQQiSZcxMLvHqQMR3hvOluHVAW1GlWBWdyBpYx1v8AnB2dz6jNVaiMGUsrqw5ggW+kjBYtb/EtLWlRupVAOwDGB9cKafDdVCiQR5BU1W9CB9MUvFssHpoBGkNI7yIwsXIlDpGxRx7gAD8jFvSsR+RyCpmzI+YEz2kW2jff+2LTw08U2nmxPtJj9cJTktUGQpCghjf5pP0kYZ8Oy5FCoFqSALHSIEeYgdr41bojV4yh6dGmLlq0kdZ1H8HDngWZC0gTElyD2BJj2kYk818T4yMxBgkqQIuoWJHLcYO+MBT0x8wDKd7hjqHuGn64znRUXFGIMwJI0HeGWQbHkcT1HhVOidDEEsC4gkahPysP5hzGKbK50GEfpY7giAYPpjRxLhSVFgxvOsElkImGA5jkewwaUp4j4QfiOBsNAFv5hyHscWXDP3WXpL0ST/n0wmqZk1dNOooWtA1EbHSRDL1BBwY2aLa7W1QR26elsVuhs4ZkRRWq0fM5I9P+5wv43XABElrToG07chPI4aZqvqA2AVdRHoR9onEvUYtUH6TyM/XDFWnh+eKBWCiGuDA1A9J5jDJM4orI73BjVFptO46dcE5Xwo+hdTIn8oMkzymNudsC8N4MazhNagK3zTJ8t/KO4Bgnoca2DAue4pR/eKC4CwtJdR841EszzYm+3QY053JacmtIErpWZtMtJv7RbDLifhA/F1KNSkxc/KAZJeLc+W84wq8co/tT0a4kKRqZNiQB8wNwBMGMX+lVTlqK/CQHcUwItzA5bj8YkePUKb8QRquoI9Iws7upK6AeRLCMNOP+IdC6MvZYHmUESCJAXnGnniXrpTqUQxedDbliCC0sJJEE2M8jp7wM8YbfgLi/Cg+bSjTOosVUkgDSxNwYPKd/6YtuOinRd2hyfhAgz5SR+7VSsXmJxzOpQdn/AHQZun+r6CT1m+LutnD8Om2YqS4ATXADKd5IIgifc9cb5RmVIcWzbMzE7mB6De/c4o+MEGsq1SQNKlT/ACnSoIPb8HAPF6eswTqI2Yx6jpY9MHDPJm1n/wAxY1D339IM4UHq0wI8xjlHmx7DfhvCzUWQNuluu849g04XeIOJ/Eqa6lNPipICkSqDkGP8ZF5m0zFsLjWfTTo1WV2MlSIJW8xNpB3jA/FGFwN2H5v/AFwky2ZZaoYG6qYJ66Scak6Z1W0RQZdFEsulSVUgaqpF3IvYkXjmAegxi2RanBaCr0xVBBmzXE9DGFfB/wD8imxNmdXBiSDqvsJtcdL4p6mSK0aGYA1IEVHG+k0yVE9FYADpPrgvRilbJStOZUgLad4A3354zbKgkkc59iQP1GN1Vw5V1OoNdfSJ/XGCI2ontEe8zji2Q5jh0U2XfSYHKV3IOGdDKf8AhiIuVxszVKA6jmf8+mPUs1FFDF7LfrMf1wos4pw4sA6i3xCxIvAKqJ+onHuD5IPTiPkcrtuDDW7TzxRIEFgBBkwOmxwMmXWjSUWAWJPod/xi0MM9RBm2wH1uJ740cFyNy6yCZsWJHMT2+uD3U3mDqIjl9Z74zyL6RHKTb/pGAk/EgCVMKXp1OVtSsTqU335+sYPr0bMBcnzL0sfzBwBxjgzVCGkg3FojeZJOGi5RlUSxZhN+tjOJE+cqR5h/FTSZ7k/0wHwKP2lfce8E4acYpfu6lr6Y+kQR7nCP4jI5KgAqZE2uI/J+041PAYcTouMwpLgTpjoRrd7+mmPfCHwRmnOYcKW+QmPRgf1I98OOIZkVEqV4PlSV1SCNaGlpjn59J9jhH4Rb9+43aQAAATpEzANibTG+NTwU/wCNcVqqGUVNP8RUAatRt5jAAMAGRiN4JlkqZunTqHyMfNvLAcussbe+G/izMVPiuoBAEQD2Am3LmY5bYnuAh3zNJaZ85cAc/UmdxAnGpOhb26R4oVHUwANMQy7i+wHNQoPuRthF/wDTVbSzalam6wDb/SyPBWZkjcmxbBPiB6lMsGhywbzaoUAyBAiZEnfmT64+eDONu00nvSp6QGJ2BIgGd9rdp7YxOoetB+FfChar8QtZQJi7HVyGqy877D6Yw8YZD4LlVqGohFxuUPRrRtcHfrGLLIaab1UspgPJMeU8gf8AS07bahiV8UstRXSkPKg1krzMi55x+Znngltp+I5cySVkwQIPtI/AGDPDlYLnKc/IzaWkHZrXje98KgfO3W83/wA5fnDXgVDXnKYAF6gA9d/zGO1YdKo06aSNai5t5yB6QMfcC1OFVl3G5NwRfHscW0HnMv56driJ7Eggg/8ANOFXxJMGNIDKB/7ST/nLBOazJYuRvOoSefP+uFOYqTpjaI+/9cdo5nPCKbEqikEpU1KIuQfm09wMXeT4k1OgEojUTrcSJBQs7D6DljnHA86adUmCDpdfqpX9Zw1p8eX9lqSpGkinKsQwJ+WDOx0kkbYOU1qG2Z8cVBWXSVFNSAAsaCL94xfZHNpUUOpFx9O1++OQZrhgCGLRMwZkxMyd5GBeBeMq+VdQHY0g16ZMgjnA5HuOeM3hs6X6z11pcwC17AkSekHAlZCBoNtDzIBuOU98MVamaaMoZlIDKVuSD5hyxo+CSWbQZO6khT78scmxPDKBNNTFwDHuScbao1K4NisD6EExhNW42in98VW1lFXUbG1lHtc4+8M40tRwAwCloBaNRsQLAzudzhxHVZgJn0/z3xhlVUT5rttvIt2woz9WpSfysrIbhWloO5HlJi+Na+KnQ+ZqZtZAjqfqbyT64sSjzdRLqwBtMdY7W5x+uADxYqoJhyx8igGbj2n2sBgbL8bovqdldCRDFl1CByGm2/bAPHa/mSopkMogfLt/NEE+gIxYtOqVOVLV/hLIkgGwEi5Mx9MR2Sr0Wqu5JJB1DUPK0EWPNVI2YiJ3iLueGVfjq1OtTQU41bFROoRziJvbpid8ZZMUXV6Uqb61t5dxy6jcGffGpPgp9nXL06gZGBLU2JJkMhc3BHIC3aYviLavoqsY3Ox27T6Y3+Es0TXq0ix0PRqrHIW1D3kAYT8SzE1CY9uQP98bkzpi02bipqHQ155mbmfx64bcM4Mclm6VWo6lfOYG4sVFzAO+/S+EHA6IqZhNUkCSYuSB0+32wy45nahqBGsqbCPlm8TzjacV/hNM+9TO1ylPzDoJ0rFrnkoHPn9sMshwf4dE0FU6lDGof9ZMD/2iw6YdM9PLUiFC00YqF0jYEXPUnc8zjTwzOLUdgo0oHDo0Rq0jS3K4kzJvc452/wAaxM1M6xp09V2paokTqBiFbnHLtAjbBQza/s9ZSNJqIWUmZuVMX3EAweoOMMtTVswqsPJVJA7apEj0YYJ4qw/Y2otHxKThR10klvXqD6DCK57nKUVKkdPzGN/CzGZUgmAw5/52xqzhl3MH+EH7D9MbuB1IzaMLxUB7GDjr8ZX1LOkKCzWNhedt/wAjHsEZ6oKrA6RZRa9rnHscW3Mlqj5WN7j0O39MU3grIZVsrWTM6RqfyvpM0xAuGiFvyNjie8V0wM3VZRCkg26kAmPc4deFU+LRZmdZDaSIIJsCJIte5E9MdeXjE9TnF+CGi5+FU1hp0R8zLtJGy97430OHGoxoU0n41NKg5kMF1T6fMO04pc9QqO9Isx0huuojUbyYgWkkHBeRYUMwy06ZKRTAM3QSwBM3iN8H66OI/P52crTlipDQxgkNA0giNsIc3RQ3R5vsZBH17+uLrxjwgirUfUqAmFEwO5M2F5tywp8KeH6OZqulaoGtY0wN5uXJtAEDY741LM0VUeBvEIXIAMxHwm0ybCDdQCe8iMNR4iaoWaiGbSPNB1W7gA4WPSp5Og9JKZKs2o/Fi5AgQFEGOV5udsB+GM5FViQUQoQYHlLSNOoLvA6Y55L20IzHjWmJUJTBBv5bz0gjBVPxVUEsKVMIf4ihE/QDANT4Bzr1SCVKiahUyH5sFEb7YZcT47QGXdVYM2oQNJ9yZERvi/4GjK+NmqsKaopeP4QeW++MOL8fzFGGeUnY6BE2MA35Eb9cA8BppTDV1R/iavmiQqn5hAPO+4xnxbjHxlNGlRLBiJd/mMbQOXTrfti61aF4fx9a7v8AFe/8JYxaDK2gC/1xoTMU6YNy1/LNx/k8z098FZTweWBLVqSOb6WDW7ltsacxwK1T4VWnV+GCWKE3i5A1ASYvMR3xrpKLwTVD06waAIAMxHPfHvGNBRQACVHhZV/mQDms3J9NhgLwLnGQNSKqBUPlZttSgyLGTbod8GcVAZKlOiNTspB+HIC+rEkknn1GMecmviM8MVSKrMd/hvBwtzEs7HmT09sbclSemzEi4lYO/fHyjlnZwomSYH/bHVhQ+GcgwYVNBMWFjc9B1/zvjZ4jPxMyGKhCxGqJjod4uBv3w8og0MvphdhPlnWekzO/TCGkP2jN5dBN2AaegJY33PlG++Of3SuOK8OapVo0zJppufTrfpbG3M5TQKQvppqdUcxKsfx74bKZUt3J/XAXEm/duehA/GOet4TZPg5qBmBAdahameXoexHTC/xZmCKhaL21J0sTY9ec88U3h+jFFYgFpNxMXgTtO2IXjOXb9oCvJfVLtuLkCLcoxqei9JvMqAz3mWHuN8MfCXDPjZtAGtOo22i/vgfiWXIqMp3WRHoLYcf7NFC5lydxTY/jHW+MT1ZcL4bq+IdZENpsBfSBf749hhw1AlJdZUElmuepP6Rj2PPtdMc2rcDFdA4qKrabqwN4PzbRsRPO0xhRwrP/AAKwEDQzBWt3I+xxaZDI5imzU2ohgV/dwytpYhlM35qwsei4gc9w2qMwadRCrlxuI3iPaL47S6xY6FW4c3xxS1yWGqY23PLfY41VMqVrGrIj5WLRoQAmFLc2g8p74V+JOKLSCQSxDjXc7iRE87YFpcUqfDAmVbzFGEgE/wAt5We1sGHRAY13dkUnlrPMDkAbjbacJqVZsnUNSkdDm07z2PLSekH1xQcN4sqoQKABJMEEW7gkdYHvgHPstdixUBbmxMnqZIvJvjUFbsr4hFeEqUgzNeU8vudRIjtY4cfsiPTHw6ugfyNPLcylivKcR3CM+iMxK+VR9R8xHvZfphj4TzFWjWOYqjV8QFWQkyVMHy7xBi2CxSmXDqTF6wFID4TBWknczte8gddsYpkh8daZQBXRyAGJPlnbly7jDOr+7Zq9Ko377zaXC6e6sBzU8t8IKyV3rCqzkFPlZbQOg++KIVxs/syU/hG7zqBtBG8Df74Lp8G8qqzTUI8zCNIJjywN42J6z0xPcQoO7MzEux2npvAG0emPqqwT/eurCwEmLH+vthzoB83m3G4EgxyPMyLg/QY2ZXMOxaPLq3PQHkNgMasnktTk1CxvcC5P13vhxXzKFvh+UKFhQQoOqJ6Azt2w1NCUjAUNKrceu/LlPXFTlq5KDMiKZYwRsrxa38pPfe+InINoBMkswt2i+3+XjFB41Q6EoKYp0guruxB0/S59WOM2b0WjxJlRVK1Esx+ZR+fUDnjT4e4Uab/GbSWF1UnpzI/AwFluOKihHUOQLMCZ9/S18NqTzSGYRiyGzAbqYkqR156umG7AZ06bZ343m0/AWyAQCSJ36QCOvpiQ4bnWoZpaxFkb7GxH0OKbw3nPhuxcQKiDULnbb2IJH0xIcTolWja89sE+l2oP+7EbFSftONGYphkZeo1fnGVSp+7DH/05+qjA1Ktq1f8A6kEeoJxydH3IVD8JI5IDHWLHAniJECltI1Ffm9Ij0u04z4fX/c0XEyPve4+hwB4yrBFsORW02MzfpbFPRUbxXzfDqEyTT0t6wYPeQPrjb4GrFalUr8xpMoPIMSACfpj49P4g+FvNFY/4l8w94JHvgvhdJaOXd9QU1WGkNBB0Sxkk2F49bc8db4xHn4zUpltdNWYmCWUPtAgGYt2x7Ax4sagHx6gS0oNECDzAA7DHsWJYrmAgq1TfR5R/xG5PuWHse2E+Srmq7vVAKinU+GrfxNT0s7TuD0PZsMvF3EEFCFgXWwgWuTbfkOXMYX8GzsZIysp8OxAk6mEsrDeYJKkbiRY4xPGvqR8RpTehrpOzEktBEHykAm1juNumFlLimrQFBBMzB3nSAPaPucMMwmr4VMU/hlZUsxM6WMww636dsJqdA0KrCosFDqmTsNoixDErfHaeY5nud4r8Om8ESsU0N7sZBMdvO3rpx9GfAWmy+YQQUgiAAAL8yZNuoGJ2vqcoGBgTJj+IgMR7LH3xgxIESD7/AIw/la3U6gLPTBHnYXjYTJH4sN8XWSrqCL6AIUajygAT1Np98c3J86mSDaD35HfryxYNXIOsoGaPLEgTMSw2F5sP0xcopVE3EqVJoqKrLbXTPMbhh0Nt+Y3wVxrh9GpmKVKo+l6mqyhQNMTTBjYsTv0xz3N581KrNJM2X05R9cU+aSmGDhizHmFIPPeecdPtjF4tSj/FYRKPwxpIkfC5aCsB2BF4/hvvvyGF3hylSajU1KKlQVFmSbIQbrBt5iftOPuR4eKrQtM1GnoTPvNvrhjxHw4KSatSIwHmWmSXUci0GIBgGBaeeD/CIePLQ/aaZA0qY+IBawIE+pG/1GHfiHIUElvhBfJCXkH/AFIR83YkmNoBwm4blaQbU51gkagdYJ94tbmNhjbNBZJRmC7LMTyFv7YUULxNQtonfufTt/nLFH4srfvq5gkfu9twppqQe8YRZsFzD2BuoAFrRaORA74feJazDiFSmB8yUgZ6hF/SB7Yvo+I00zMzY3kc/TDjwnfMBCxCEEsBzjtF9/tj7xGipzGgCFLCY6mJ29dsBUKzZatrAnQxB6MLgj0InGvR4fZvNMgLhSTz7SefYfpjR4hoBqaNsytoJ6qbqT3EET0PbBaZ5KvnQ7k6kJuCd/UHe3OcYpl0rRTYwp72kBiNr3MC2MNLbifE10/BTUSbAoJiI3EbQORwE3FEVqoLhS1NRDAr5gIIuOX4wr4b4mqUlWk1RQn8LMwDBYtC+ZmXod/pjJuLU2aVqqTvLSfrKx74xjWn/BacUBfVpYxpvaw5wD1xhnaIq1gPmpvZojvBvsQZEHCVg4uKoXUSZFgkj1mJAtfBi5qorT8Wh5rzdb2vvAJgT1jbFiDZ3KrSrkIIEIb/AOoSb+2E3GaQq6KSCFGo32lmLNB5rEffrilrcGzNbzTTNo5e2xNxhf4i4HUorTrM2ok6Xi8W8ok7yAV+mGVUsyfDaaS1UtVZouOUW5/5btj7iryHB0ZnKEskJpNryur9cfMP6oxzjNqyg/Ec9wq/frvgPgfEK3xVoU6hCu6ggExfqAQTF8G8aouQSFJXtA9+uBfB1BTm4cTCsRBghoiZ7CTGN/Gfp7n+DPRaKnO66dRDDqs3j8Tif8QuBoW5G0dAPMfvihq574TFKtMOkllck+Xr6LMW5RhB4kcM7HSAoUKIEAkkSYHa2Lj6qEynC9SGoQS7XgEfjefTC+sxWxse/wDb8YeVMulRVCh1MD+EX5cmwH/9PkXP3j2AAnG5f6MaeA0VqV01WRTqJPYzA7zh3m88ssGLE3ItvfrNu8YwyJy4dKFGlUepUAQs7Ko1EkQAJAG1ycUXCfBjCqKmaAWktyoaS7dPLtO5g8jjNv8ATIR+EvDzZmrqKn4SHU5FrTZb8z+L8sdQr/BULrRfJcIBMDv/AJHfCPiXH6dFfh0UVANoIn2UWFue/fCLL8XNam7PVCqpgKTcncGNyT1vtjnZeTXUPeLeK2ZWCn4SbTMHvtCj74kUz5dilIsS0jyyS24Mnc25bdsfMzkUf/z2/wCYE/g4K4Epy761NJww0kHUsqd4PKeuNZINKs3wh6e9OsvqjfXGjI5ynq01lIWd1JEeonF3m8/VzK0/3Qo6Sw16vIRII0j5mgC8T7YA4zVpU4V6yVSY1U2W8G5PlJAi+8HpinJYStwtQdaNqWRpvcCd+hB9e1sF8br/APjWrx8xeDeJkhZI/wBON37LTBGlSskGBMH0k/0wVw/KpXqrRYkpr1SDEhQ9tuf6HBqSug61Kt5laT5hczP1nD/O+HqlQeRDBkwQQd+XaScM/GGQpUdDU0UaCJjs2x9sN8lxQUzUltQZRpIM3+bneL4Ly+xYjvDnDDTqVFqC5Sw3tv8A3ntjfmKDUall1IfMCBMwZIMWHOf74a8IIqZwsxCoqMSCYkbAT3JG2NfHONUPMaJHxA0khCqsNiDyiP1xb2fE3xBnGbqoWDKHtKhhp3EAgiIPLB4rFAZp0mtaVj6QQCRExjU1EtDXJAgW3XcAzcldpnljfXzKMkKulpup/MzPM9carLE+KaopkJp6kMCx5fK0zp7XI64Bq+NK5WIpAc4pr+pIwszdJhcz9P8AIxppprdVA8zGBHPlcfrhkidU/wBnFSo2WapUJbU8LsICgLA2AEztijz+TFek9IwNQgHoeR9jBxK+Fc7+zUhTdWCBQIkGXklmH8oPTFHlOOI7BYKzsTH6Y42duk8RfC+MGipps7UyrHaPSDPQg+xGPYx8YZTTW1xIqFjtsQYP6Y9jfTDfRTXphFpo7GmQgjQ0KUcndrmL4R56mYSqhgiD3E2IPUagyz/XDxc6KdarEEJVDkdmhWHsQpGBMwmlzT/mFbR3Icuv3B+uKGguL1BWypa6oAdYEWNoHfnbuDic4jnVemqxBJBUk9BsfcxhrWBFNlgFWVXXuCJH02+uJXV5gDy3HX+98dOLFqg4FmVWZF1WNtiP8ODamZDLq2EYX0FlRpJg8xcm21+eFlXOlQUUmO+88p+sYs0sKOYK11YGCrqR2gyPvfHRs9lviksa0X+Ul5HcEDTB7Y5/4X4a2YzdGmObAsewgsfoMdW4n4eKK9VDMKSF0kATE7G43tjPO5cXGVKDhSj+OR2Bvzxk3h12uIC/zNKD1vv7YY5XiVUQFIDAEaNE8uyyCfzgOvw/N12JZHA6kNPSCTJwHAjcEyaGa2aZo3WlTN/Rmj6xhhT4tT1AZPLAxYO5Lt7AyoPrgZfAecqSAoWP5mA/vOCBwLM5fyKjj/gkyexXF0pGriK5xlao0yBcs4TsBuCfQYjqmWam3nBB3iP6HbFlnqGbqQGp12geXUjGJuSLdY+mBsrwXM1CaYy7ry+I4C6e8k8x0mcMuKwnyueokDWAHncax+tzhrw3OUqNWnWWYVhNydSmVYX5gGcOf/tuDUPmmn1L+Y9/kMH3wflv9n6g6WZigJhgVsD1UrIO1wTjN5RTjSfxbQqiodZmmXBkcwT5ftbGNLiyh00zCutiB1AP2kYofGNJUyy07kBkWTuADNz3X8YIzPhTK5dHq6dRkadbEKpLACY5Tg2Yc7TK5E/tNXT/AAEjcA/NbfnbGnW6VJrUmZbypHWb7cjy2ws4jxR3rN5NJLtOmdzy9AbjG2rn67wrNZREAx/3xrBpxnfEFJFbRBdl0yLWOwk7Cb2vhH//AKh2Onbrv79MY5PLA1CzggxPmE+kf9sFcToU61MBVOoHcyJB3BxZIGmjn9RgKGPIAg/phmc06DUaVVB1UKJ9ysnAvBicvqOj5hEq5U/UCf8ADh7k8lWrVC3wxBA0anYhQN4LDmefc4LWpCPLcSDOvneNXmtNucTEnHQeF5iilL4qqYiZceY9P8GBOGeG3pmfiqp30hdXPqw/GF/jLxHUy9VFDCwDgESGJJHm6BQAQOc4ze70fCvi+eLOBY6QB6E+Y/c49iX4mtRKhDGWsTz+YBv1x7HT8uf6UfFaY/bqd/LWRJv7foMD+LapmhUWxBeI6h2xnxtor5cDk+n2+I0Y3eNMqFFMA/xVD9W/vjM+NA+Lr+8U2ipTBEC0NNgNhF7dsc+zzQ0c+cesYuK48uXPOdHtv+uJPjNILWcD+aZx04s8mHCM0VJi4iSPffthpmcoKo1pdjNhuYH/AMh98Z+Hqgp5bMkKC1RDTk30ixJA623wJwiodWnmxjVzBiZH0w+qG/8As68ufpkD+F5G9tN9/bHVsxxymltYB6Xxz/hSmhWV1PnqUpYgATeDb/VAnGVXiBuYAJvIEG888cuU2ty4qs14uYHyye5AH9zjZk/GAtrJB9LfbEOOKmY0i/P74HPFHNhC33H98X5g2ugZ3xWqE6EDbXECfXCxPHD6p+GAOg69zGIste5YmDz742ippuJmOZnF+Yv0rq/jipeE94Jj74+ZDxW5nWNV9xCx2NojEemeZj0vjNKpB1G5mMX5i10Sh4lpcwR23/GFniLiNU1FqUap0ACyMfKRcyIvI58sT2VcAAxv3wzUxEYMh1rzfGVrUqqu7sZ8liSYJHm5LAJv3w7o+M6VbLhfhl3ZQrIRKkjrG4nlgBXBJDIjW3Zb+sgg4eeGyq6gqKsfygDv0n74qomxTzGomjQWkzWlKYDfWLeuNuT8H1if3vlBubycWzZgzGPjVDMdcZ/TX5TlLwSn85HW2+D6HhqggkqGPVtvoMHZuqyi2n3H98asg7uSSwHYKMGnIzy3DKSj5E+5/IwQMzeAP/a39MD0c2djvE2t16zgmnVkDlaf8tgT1Ss8qBTJE3aQNPeDc4iuIOtX9qqPe5Re0kqPoqnFyl2G/XfvGOZ8WrlVzCjb4zH6F/643xZ5AOA8DfMayoNo27z+gx9x0vwrw1aGWRV3YambbUTe/oIA9MexXmZx6f/Z"/>
          <p:cNvSpPr>
            <a:spLocks noChangeAspect="1" noChangeArrowheads="1"/>
          </p:cNvSpPr>
          <p:nvPr/>
        </p:nvSpPr>
        <p:spPr bwMode="auto">
          <a:xfrm>
            <a:off x="63500" y="-1095375"/>
            <a:ext cx="2028825" cy="22574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17764" name="AutoShape 4" descr="data:image/jpeg;base64,/9j/4AAQSkZJRgABAQAAAQABAAD/2wCEAAkGBhMSERUTExMWFRUWGR0ZGBcYGBocIBgfHx4aGB4dGh8aHSYeGh4jGRwcIC8gIycpLCwsHx4xNTAqNSYrLCkBCQoKDgwOGA8PFykcHBwpKSkpKSkpKSkpKSkpKSkpKSkpKSkpKSkpKSkpKSwsKSkpKSwpKSwpLCkpLCkpKSkpKf/AABEIAO0A1QMBIgACEQEDEQH/xAAbAAADAAMBAQAAAAAAAAAAAAAEBQYCAwcAAf/EAEMQAAIBAgQEBAUBBwEGBQUBAAECEQMhAAQSMQVBUWEGInGBEzKRobHBFCNCUtHh8GIHM3KCkvEkQ1OishYXNHPSFf/EABgBAQEBAQEAAAAAAAAAAAAAAAEAAgME/8QAHxEBAQEAAwEBAQADAAAAAAAAAAERAiExQRJRYXGB/9oADAMBAAIRAxEAPwCRpLcEXBAx9zmTLWjBlPg1ZU1HYcuf0541V8rUpifmBN8eXXUvqUoi15v/AJ6Ya06FPTKEnqDy/rgB6p+dlGk2Bi3t7YLoqIJm23qOmEN9KmYNhYWwPw+przapVJenB8pkLGk8geVuWDqFMGYm0/frjRVyPw3FQGOQMH0viI6r4KY66uUqopJMUdT7TH8Q3nkQd9+WAqLvEOuiopKsB2tjGlXrUX+Mr6+ZDXB6yDz9ME8Zz3xX1xp1KmoctUXwIszTybcv8+mACfMCI/T2+uDKxPIXNv74wo5IwSbR98Ib1zzAXPO+BMyVJOnn+cE5SmJgj+30xsrUBqm0el/piQHKqFMxcc/b3n0wc9MlgxPK3O2CMtwh2XUF8vucPfD3BCWDuIAI0gm55j2GDThTkmYSAYBseVt4HQYtOF8MPwgWJlgD6DlPtjdm6FCmVd6azMTG3cj3mTg9m2xzt1uRqo5cKIx5gME1KgAxrp1FIm1sDQeBjx7Y2DMidrHbbGdZlA2v6Yk0AY8sDBFDSbaRPSMY1iqmYFt7cu3fEmkHpj5UeBPcfcx+uN2YUaGP6YX8ZkUjG9j9CDiFL+NKDWgqfljccxBAwEvDF1Mfhi8EhnmIsDbBXEuIG9XRvGlSNhcCfUYCp55lZYHnqWI32+aBvbG4y9nqAIDNoMk8vScewZnOJLTVDoDBpi20Rj2JYR8NznkYMTI2nGb5tHTzbDkq333MmN8KqPbt98b2KafmGwk3PISAI/mB9sODWHEqwFKYlpBCSLC42Gw7YEyuepjSdJ3giLD0nGGdpWJJCgwJAtuT1mcbVyaEeU6mkHYkx1kRz5G9sa+A6zdCNl57iL4V58MwJmw2/v8AjDqso0g73HphPnX8pjcyefXBE2+HeHvmQV/gSC7m+m94HMxJjscUPF/D6U6CogVqp5ubnTvpC2i4t98R/hnxk+VqGk0GjUcF7XUnykgja34GLjjuVURVNQAQtNbfOJ8oUc2INwIiJ2IwctlMzEZlsrpUtPP/ADfHxXYnTEybd+2G9fLEj4gU6GMSRbULH05euFXE6jlQVZSoBgCJHXGpdFbsxkqibqQZ59cMeB0lUxUAOo8xzNsBeF6r5lW1sT8Oww5z4ChEgCbAA99/+Inn2xm/wqX4KwAIB6f2wRQogYklLqyst4IN/wCKOX0nFLnM3+7Pwiuq3zGInc+oHLGGgPGAKmubqogevM/XG/huaNSipmGHlPO46cr2wA1CsUIU0WG0Q8kdbxjGmjUAVpsCZV6gOwE7Lz1EfphBnUqVSNm1RayexPuYxnrqgDSh/wBRIW47YDzKVHIqUSdDCEIYj1nnvO+BK2SzgYxVO22o/wBMBNFq1JurdvKmPPmqhtDE/wDCpj74U0spnA2k1GbeDq25xtj61PNb6nsf5h/TFiOFzVVYgHqRC3+841HOVASYjl8n66owkbMZyCFdgR007d7Y1pUzwDeYknrpM+kjFi04fipDBOTGD5D+ZtjLxJUimV5Ff8+2NXB6FWpqNa0RHlAm8naOgvjLjtIu6KLgi/pvi+r4X8fYMNQ2DKOxiL/WcLyYZTJFql/bDfN5MEKp8qhpPtyGAmyyFkJk/MG7gxEd7nGgLzOUd6dLSJgGft0x9xses6qoQEC9iO9tu2PmJECZEPS+KAVKEDswNrdCDhNnaZCdLj9cXuToFaFRaqf7sGwO4A1WjCelwekqaqo1tUlp5AQpt0EkAehxTkMTvFaMZUEwZIg77TPvjSV0mhTk6vLrsBeSREfMPNv/AExU8R8HipSNVCKUjVp5WEXjnuZvuMKOE+F6lStTYuqqI0FjyAlbbjVE41LMGH+eywFImCGQhSBzvb84max0gXuZt/zH9cV3Hswy0yrKqtqGxJWJNzYEXHp3xC8UqVkIiooHPSgG5IiSCTi4qpvOUTrbpO+9z/2GKXKcVqBsujMXNLQUHS8x3MfaOmNPhTKVM9XFMsNGjU5KLZRAtA3kgb88dLp+GqFOGpU1WqvyMdTQYtqvf9OWHlyk6UlKePcTp1aQEMrKbDSAL2IY8gO2I98m5Tym5Jm/M/5thlxrVTzgBgKxIcAhgCfMI9em+JgZqpTbcgHce/Q84OKRVU+FlGW1hiSWYbXEXmec7YMz8lizDe83sOna2J9K4chgTEG5EEXt3254Ky9YgAEkzz9PXBYtWeQy7rSWQzWm146RA6RjBqD/ABR5SUO9iNIjf1mPrj5wvOFAFZAUmARMieUTtOHlJQbwdzszch645thUp/DUsFMxYRueQwBSyjB11XZzJeNv8/GHPxrT5v8AqOPpcn+b/rbFqeySBaAB5MYjlebY+1HGoE3mTHXblyvglj5RHfczhRn86FrKSNRCMYG5tyHOCBgRiaiopqOwAvf+nM4Dy3GqVTyKxBJkarT3EfjCHNNWrN8RvlmImAB06Y0vQUKLqY/lMmI9ibzhwWqSu0yYjcTO4No+vLGdGkTyk9f0xM5LiZbWrNqC6SDsSdUAGduuKXhuaLKGnmR2MEgEdjvgpYZrPCi6oRZlNxyMxhatYgliSzfxMTEdI7Rhtnq8MABJib+v9cDnONJAUWP8x6TzwoGM2SSIHSCY+t8ZJnTtAB7DDClVJUmCpHcHBGofpy/pi1FFHNsJ1QPUfi2PuGRpL0+oH/8AOPYE0rV1o/M6SLc7f2xzqp4jqZVvhaBVRY06psIkAMOV5gzip4DXIgTYnb/P8tiX47pfN6SJGv06kx98b4i1Q0OLV82lJWHwkrMKTKoPlAJMSb+ZYM4pKuSCOm8KJ7liywfopGBchXIpK4QaUFlI+bSZAB5MoB98Y8Q8W0AghpqE/KQZEGTPIc8Z9M8Hcd4SMzS0TDwQjd4nSexMem+OTcZl11Gfkg9746/w7NLVT4imUbY9xG43Vh07DcGccy8dZQU6jKCBeSAdryOXQ/QY3wZpv/sky0Ua9SLlws89IEx/1MD3tinai1aqULlFQDXpN3mQBP8AD1PPbAXhXLrQyFJaRh3T4jPEwWvPsIAHYb4F4ZmWpvV0h6imBqsSzXBv7x74ze7pnRlx/glOplzRTSkspAX13/uemOT5iQRqJ1QPef8APrjoGa4u/wAQkgq+5UiNtgOwECe564iOLr55MAwLfU43wZ5C+G0/KSJv5fpB3/Te4wYtQowZbabjY9jv640eH6uqgwJMTA7mAbd5g94wY6nTDC4YyZ7CB0jmPXCjPhPE11qHBALegk7XHIH9MWdM8/X8YgMvlzoBIgGN++2LrItqpq3Y/iMc+TUZLj6wjGnI1fi0hUUQCTv0Fj63nGxv++MkbQqAKJ5z+cT/AIkIna+mZ+2HVJvKvSTP9MKOK5cMIJ0iIn12j3OGJOrkKtefOzaYAUGLQSAJIAgL9cCcVyFWgEZWeJ5wVPdTO30xU5fRQUTq+afKA2qVZRI6WOxsTiZ4xxdtCaSCBfTBGgAARud2LXnpjc1nDHhWaikrsNJZtoF4/Q6gb4raDCFAIAgQNhHKOmIrNN/ul5gLqHRmh7+zAe2HnBa7DUsnSDb9R+uM2GGedUfFE/yz63MY86D+uMag1VVM7rB+pwPxPMgKwUnUpDRM+o9LxGAi6PyH/OeMtc7YX8SzZp+Vd7fnG+jW8pPMb/ScCF03jcjHsYVzpgA7W/H649iScpUzTYKRpZZPYg3Ee84lcypOdU2j4g1ehJU/nfFRXzmtKd5ZSwnnECJxLcaYqzzuCf1x04s1QZ2uyslHL1WNRzpZd1AH8c8iABt0wVwXhlOnWanGorplmF2m59rxGFXgBGrlqz3amBTU9tyfXYYrMjQivVaIEb/8Jj23wX+KTQPGMx+yg1KYvVJplLwTvqA7CRbriQ49kGYE1HUVGJYsbTzgbi+14uI5Yo+O1fiulUf7sNpTuLan95I9MSnHKkI2q5usdgYjDxVNeBeIWq0FoR8P4KAVv5mVRsv8sgAHnM4sfC+RVcuhIGo39CCR+f0xz3wFlnqCu4YWQU/NedRgiRdQALb46Lw3PeZkZfhvOoIee0lDswm/vg5ni+eIcmrZeowHmAJt2mRfqDH0xyLNEsep9d4sAZ5xjqPiTPinRrydwVUdSwX8C+IXhvhU5gF9WhQ0SBqi2okwRpA69ca49Rmm/hTwyz5UEOgLtrAJIIHy3tF4xjn+GVKVmUr69J2HI3nbvjbk+JPRVKdOur+bSPLIMkQRzB68ufXFySsikQCGGkA3kKL/AFJ+2M24ZEXw7KGoQgMDc+g6exxZZSmAoUCFAIA7dMJc5wk0aiNSkoTt/L2B6QbThzTc6QRzkT2/7Yza1I15etpHwaKCEBMsxiTfTYSZnCTO8TqU3dSSYhmBAHICB1WdsOK2bUeXTc8gYn/PXE7ncmdZX3JNyR0mdsUSnyecBoB9wZPuTse84Q8YzOl1AMiV95IP6C/qMCcEzRV2pEwhYH32/H3AwNxbKGmwcf8AlsDuDaZEx3xqQaaUahddOqGCson/AEljPYwTPvhXQ4dS1qHn/UBBIAuSTtsD3J6YwyGf813AblO0tdj28s+5GPmTqVHV6gTUzkIB1m7R08oj/mwgp/bGNckwC9QEi1rz9hbHQsjkilDU1r6ukAkST7Yh/wBj15pFRb65PW28TANpjbFrxriKtQekwZC4Fj01L6weUROLkY2UcwKximfkAbXy3PLc7H2wn4nnW1KQJJYHTFyJnze14w48MZdVokfxBvMBuOgI52/ycG/uoJAWNySI53nnjH0kPEqnnY77SD354z4bmFNRlNgbEiLEyB/XGzjRDUyVVpBnWbCBMgTcix2ECMSeRzhRzPWfcwPxhk2Cq7N5tlbS1UKALFlF+sX2Fr49iP4rmmqVCQ0dhyx7G/yNPMnlJ3toDT6yLYV8ay8Goxvqm3cbfnFTXq+Z0Agkq3/KfKT9Rie4vUnWh3DN+JBxmemi/wDZxS00gkQSWZp9o/8Aifrh9SpLXqVEB/dHUSAfnBbY89Mg9LDCDwT56B1MdOsppHTQWI7ScVh4FQgfuheJiZEDkQZGC+mFnEadMoQQAKasCOhKwIxzfjdEsz3/AIjt3xd+JsuaVJZqSG3BHmHfVuwBkQ1774jagL6akXYkx6W6XtjXFmi/9ndTTSzK8wQ0dYBP6Y6JUSm6QxAAuGkDRadQPK32xynwtnClWuu1gfUagv4Y4teAZc1p1tNFSDH/AKhAC3/0CJjnbByna4lvFSGo16lRjrYgUhEeUkAuB3A9vcYjxn2AABI3Bj158tv0xdeNQBlFLfMlZlnmQS5I9LA42eBfDVNUWtUUNUIJCmCEHWP5rjDLkVm0J4G8LDQMzUJnWCixYAECTPMnl2nDKrnBqUyZp04WBcuxO/oDOGfFqgpI9Sil9ILJyKkxKjYNIwP4cWktPWGDuVlniAnUf6QNp3OM7vZnTTT4i1OmEYwSYXVHluFBv2Db4Pr5ysJdCKiXI0c15W0/cGMRnivxAtQA06cyCC7dJ3UbC35xR8FbM1Mqq6AQy6ZlYjqTMgRGwxYtCZTirZzMaNIXSJB7Wn84acQqUUQ0mPmJ8sDp/NfbsZ5Wwn4JfMVaogJSUoALTJufsTGF/HswXrlluixfkTAn9MObVr7SQEuwJksY9tv0w7y9UHUaik0zYgWMd99/vhLwkVFBWmQS28STHaNrThi1T4iimvWI5i0XHWThrOtOeyNF31UAyqYlehvYSDjdnamnLBEAlGsSYN+dvW5ODc5wX4SlFRjpEtUZwAeijuYIj74TZrNhsqKg/iZpEbMGmPSB9MRL+G0Xq5qkpHmDamY8gIJ27D74oOK1moVGqKq1GYDTIhVk7wLsxO17CcYeE+Ek0zmnJHlIX6wSfawwdxyiigkiWJDAclIsC3I+hwXumeNfB0qIuuZq1mO40hFBiYFrkEzfYYIzvGTSIV41kyNNtQ3OpZlTiQ4p4ur0nCrV1bSYUqLzCgCCO+KPjlNBVcUlAZDLMReSo59IIMme2LBpjk6LtSEpBIIDdATOpvsI9cQlZBSdlJIgkEDlBj6YacY4k9GkCtRlexADNbbvfGvP8OAqXJ1karwS03nucMmKhMvw7UTFQcrkRNu3SMexpqU0ESWn0/pj2NMuhZrLKKgqcwCLdDe/3xPVsr8R3gXMx6xb84acV8TrSzgy1SFpmmCG/wBTExJ5KBb78sLcxWFA1TqGpAYGoTcBRbnuDjEbpjwrJihRpAbftI958s4b5/iZFenQQiSZcxMLvHqQMR3hvOluHVAW1GlWBWdyBpYx1v8AnB2dz6jNVaiMGUsrqw5ggW+kjBYtb/EtLWlRupVAOwDGB9cKafDdVCiQR5BU1W9CB9MUvFssHpoBGkNI7yIwsXIlDpGxRx7gAD8jFvSsR+RyCpmzI+YEz2kW2jff+2LTw08U2nmxPtJj9cJTktUGQpCghjf5pP0kYZ8Oy5FCoFqSALHSIEeYgdr41bojV4yh6dGmLlq0kdZ1H8HDngWZC0gTElyD2BJj2kYk818T4yMxBgkqQIuoWJHLcYO+MBT0x8wDKd7hjqHuGn64znRUXFGIMwJI0HeGWQbHkcT1HhVOidDEEsC4gkahPysP5hzGKbK50GEfpY7giAYPpjRxLhSVFgxvOsElkImGA5jkewwaUp4j4QfiOBsNAFv5hyHscWXDP3WXpL0ST/n0wmqZk1dNOooWtA1EbHSRDL1BBwY2aLa7W1QR26elsVuhs4ZkRRWq0fM5I9P+5wv43XABElrToG07chPI4aZqvqA2AVdRHoR9onEvUYtUH6TyM/XDFWnh+eKBWCiGuDA1A9J5jDJM4orI73BjVFptO46dcE5Xwo+hdTIn8oMkzymNudsC8N4MazhNagK3zTJ8t/KO4Bgnoca2DAue4pR/eKC4CwtJdR841EszzYm+3QY053JacmtIErpWZtMtJv7RbDLifhA/F1KNSkxc/KAZJeLc+W84wq8co/tT0a4kKRqZNiQB8wNwBMGMX+lVTlqK/CQHcUwItzA5bj8YkePUKb8QRquoI9Iws7upK6AeRLCMNOP+IdC6MvZYHmUESCJAXnGnniXrpTqUQxedDbliCC0sJJEE2M8jp7wM8YbfgLi/Cg+bSjTOosVUkgDSxNwYPKd/6YtuOinRd2hyfhAgz5SR+7VSsXmJxzOpQdn/AHQZun+r6CT1m+LutnD8Om2YqS4ATXADKd5IIgifc9cb5RmVIcWzbMzE7mB6De/c4o+MEGsq1SQNKlT/ACnSoIPb8HAPF6eswTqI2Yx6jpY9MHDPJm1n/wAxY1D339IM4UHq0wI8xjlHmx7DfhvCzUWQNuluu849g04XeIOJ/Eqa6lNPipICkSqDkGP8ZF5m0zFsLjWfTTo1WV2MlSIJW8xNpB3jA/FGFwN2H5v/AFwky2ZZaoYG6qYJ66Scak6Z1W0RQZdFEsulSVUgaqpF3IvYkXjmAegxi2RanBaCr0xVBBmzXE9DGFfB/wD8imxNmdXBiSDqvsJtcdL4p6mSK0aGYA1IEVHG+k0yVE9FYADpPrgvRilbJStOZUgLad4A3354zbKgkkc59iQP1GN1Vw5V1OoNdfSJ/XGCI2ontEe8zji2Q5jh0U2XfSYHKV3IOGdDKf8AhiIuVxszVKA6jmf8+mPUs1FFDF7LfrMf1wos4pw4sA6i3xCxIvAKqJ+onHuD5IPTiPkcrtuDDW7TzxRIEFgBBkwOmxwMmXWjSUWAWJPod/xi0MM9RBm2wH1uJ740cFyNy6yCZsWJHMT2+uD3U3mDqIjl9Z74zyL6RHKTb/pGAk/EgCVMKXp1OVtSsTqU335+sYPr0bMBcnzL0sfzBwBxjgzVCGkg3FojeZJOGi5RlUSxZhN+tjOJE+cqR5h/FTSZ7k/0wHwKP2lfce8E4acYpfu6lr6Y+kQR7nCP4jI5KgAqZE2uI/J+041PAYcTouMwpLgTpjoRrd7+mmPfCHwRmnOYcKW+QmPRgf1I98OOIZkVEqV4PlSV1SCNaGlpjn59J9jhH4Rb9+43aQAAATpEzANibTG+NTwU/wCNcVqqGUVNP8RUAatRt5jAAMAGRiN4JlkqZunTqHyMfNvLAcussbe+G/izMVPiuoBAEQD2Am3LmY5bYnuAh3zNJaZ85cAc/UmdxAnGpOhb26R4oVHUwANMQy7i+wHNQoPuRthF/wDTVbSzalam6wDb/SyPBWZkjcmxbBPiB6lMsGhywbzaoUAyBAiZEnfmT64+eDONu00nvSp6QGJ2BIgGd9rdp7YxOoetB+FfChar8QtZQJi7HVyGqy877D6Yw8YZD4LlVqGohFxuUPRrRtcHfrGLLIaab1UspgPJMeU8gf8AS07bahiV8UstRXSkPKg1krzMi55x+Znngltp+I5cySVkwQIPtI/AGDPDlYLnKc/IzaWkHZrXje98KgfO3W83/wA5fnDXgVDXnKYAF6gA9d/zGO1YdKo06aSNai5t5yB6QMfcC1OFVl3G5NwRfHscW0HnMv56driJ7Eggg/8ANOFXxJMGNIDKB/7ST/nLBOazJYuRvOoSefP+uFOYqTpjaI+/9cdo5nPCKbEqikEpU1KIuQfm09wMXeT4k1OgEojUTrcSJBQs7D6DljnHA86adUmCDpdfqpX9Zw1p8eX9lqSpGkinKsQwJ+WDOx0kkbYOU1qG2Z8cVBWXSVFNSAAsaCL94xfZHNpUUOpFx9O1++OQZrhgCGLRMwZkxMyd5GBeBeMq+VdQHY0g16ZMgjnA5HuOeM3hs6X6z11pcwC17AkSekHAlZCBoNtDzIBuOU98MVamaaMoZlIDKVuSD5hyxo+CSWbQZO6khT78scmxPDKBNNTFwDHuScbao1K4NisD6EExhNW42in98VW1lFXUbG1lHtc4+8M40tRwAwCloBaNRsQLAzudzhxHVZgJn0/z3xhlVUT5rttvIt2woz9WpSfysrIbhWloO5HlJi+Na+KnQ+ZqZtZAjqfqbyT64sSjzdRLqwBtMdY7W5x+uADxYqoJhyx8igGbj2n2sBgbL8bovqdldCRDFl1CByGm2/bAPHa/mSopkMogfLt/NEE+gIxYtOqVOVLV/hLIkgGwEi5Mx9MR2Sr0Wqu5JJB1DUPK0EWPNVI2YiJ3iLueGVfjq1OtTQU41bFROoRziJvbpid8ZZMUXV6Uqb61t5dxy6jcGffGpPgp9nXL06gZGBLU2JJkMhc3BHIC3aYviLavoqsY3Ox27T6Y3+Es0TXq0ix0PRqrHIW1D3kAYT8SzE1CY9uQP98bkzpi02bipqHQ155mbmfx64bcM4Mclm6VWo6lfOYG4sVFzAO+/S+EHA6IqZhNUkCSYuSB0+32wy45nahqBGsqbCPlm8TzjacV/hNM+9TO1ylPzDoJ0rFrnkoHPn9sMshwf4dE0FU6lDGof9ZMD/2iw6YdM9PLUiFC00YqF0jYEXPUnc8zjTwzOLUdgo0oHDo0Rq0jS3K4kzJvc452/wAaxM1M6xp09V2paokTqBiFbnHLtAjbBQza/s9ZSNJqIWUmZuVMX3EAweoOMMtTVswqsPJVJA7apEj0YYJ4qw/Y2otHxKThR10klvXqD6DCK57nKUVKkdPzGN/CzGZUgmAw5/52xqzhl3MH+EH7D9MbuB1IzaMLxUB7GDjr8ZX1LOkKCzWNhedt/wAjHsEZ6oKrA6RZRa9rnHscW3Mlqj5WN7j0O39MU3grIZVsrWTM6RqfyvpM0xAuGiFvyNjie8V0wM3VZRCkg26kAmPc4deFU+LRZmdZDaSIIJsCJIte5E9MdeXjE9TnF+CGi5+FU1hp0R8zLtJGy97430OHGoxoU0n41NKg5kMF1T6fMO04pc9QqO9Isx0huuojUbyYgWkkHBeRYUMwy06ZKRTAM3QSwBM3iN8H66OI/P52crTlipDQxgkNA0giNsIc3RQ3R5vsZBH17+uLrxjwgirUfUqAmFEwO5M2F5tywp8KeH6OZqulaoGtY0wN5uXJtAEDY741LM0VUeBvEIXIAMxHwm0ybCDdQCe8iMNR4iaoWaiGbSPNB1W7gA4WPSp5Og9JKZKs2o/Fi5AgQFEGOV5udsB+GM5FViQUQoQYHlLSNOoLvA6Y55L20IzHjWmJUJTBBv5bz0gjBVPxVUEsKVMIf4ihE/QDANT4Bzr1SCVKiahUyH5sFEb7YZcT47QGXdVYM2oQNJ9yZERvi/4GjK+NmqsKaopeP4QeW++MOL8fzFGGeUnY6BE2MA35Eb9cA8BppTDV1R/iavmiQqn5hAPO+4xnxbjHxlNGlRLBiJd/mMbQOXTrfti61aF4fx9a7v8AFe/8JYxaDK2gC/1xoTMU6YNy1/LNx/k8z098FZTweWBLVqSOb6WDW7ltsacxwK1T4VWnV+GCWKE3i5A1ASYvMR3xrpKLwTVD06waAIAMxHPfHvGNBRQACVHhZV/mQDms3J9NhgLwLnGQNSKqBUPlZttSgyLGTbod8GcVAZKlOiNTspB+HIC+rEkknn1GMecmviM8MVSKrMd/hvBwtzEs7HmT09sbclSemzEi4lYO/fHyjlnZwomSYH/bHVhQ+GcgwYVNBMWFjc9B1/zvjZ4jPxMyGKhCxGqJjod4uBv3w8og0MvphdhPlnWekzO/TCGkP2jN5dBN2AaegJY33PlG++Of3SuOK8OapVo0zJppufTrfpbG3M5TQKQvppqdUcxKsfx74bKZUt3J/XAXEm/duehA/GOet4TZPg5qBmBAdahameXoexHTC/xZmCKhaL21J0sTY9ec88U3h+jFFYgFpNxMXgTtO2IXjOXb9oCvJfVLtuLkCLcoxqei9JvMqAz3mWHuN8MfCXDPjZtAGtOo22i/vgfiWXIqMp3WRHoLYcf7NFC5lydxTY/jHW+MT1ZcL4bq+IdZENpsBfSBf749hhw1AlJdZUElmuepP6Rj2PPtdMc2rcDFdA4qKrabqwN4PzbRsRPO0xhRwrP/AAKwEDQzBWt3I+xxaZDI5imzU2ohgV/dwytpYhlM35qwsei4gc9w2qMwadRCrlxuI3iPaL47S6xY6FW4c3xxS1yWGqY23PLfY41VMqVrGrIj5WLRoQAmFLc2g8p74V+JOKLSCQSxDjXc7iRE87YFpcUqfDAmVbzFGEgE/wAt5We1sGHRAY13dkUnlrPMDkAbjbacJqVZsnUNSkdDm07z2PLSekH1xQcN4sqoQKABJMEEW7gkdYHvgHPstdixUBbmxMnqZIvJvjUFbsr4hFeEqUgzNeU8vudRIjtY4cfsiPTHw6ugfyNPLcylivKcR3CM+iMxK+VR9R8xHvZfphj4TzFWjWOYqjV8QFWQkyVMHy7xBi2CxSmXDqTF6wFID4TBWknczte8gddsYpkh8daZQBXRyAGJPlnbly7jDOr+7Zq9Ko377zaXC6e6sBzU8t8IKyV3rCqzkFPlZbQOg++KIVxs/syU/hG7zqBtBG8Df74Lp8G8qqzTUI8zCNIJjywN42J6z0xPcQoO7MzEux2npvAG0emPqqwT/eurCwEmLH+vthzoB83m3G4EgxyPMyLg/QY2ZXMOxaPLq3PQHkNgMasnktTk1CxvcC5P13vhxXzKFvh+UKFhQQoOqJ6Azt2w1NCUjAUNKrceu/LlPXFTlq5KDMiKZYwRsrxa38pPfe+InINoBMkswt2i+3+XjFB41Q6EoKYp0guruxB0/S59WOM2b0WjxJlRVK1Esx+ZR+fUDnjT4e4Uab/GbSWF1UnpzI/AwFluOKihHUOQLMCZ9/S18NqTzSGYRiyGzAbqYkqR156umG7AZ06bZ343m0/AWyAQCSJ36QCOvpiQ4bnWoZpaxFkb7GxH0OKbw3nPhuxcQKiDULnbb2IJH0xIcTolWja89sE+l2oP+7EbFSftONGYphkZeo1fnGVSp+7DH/05+qjA1Ktq1f8A6kEeoJxydH3IVD8JI5IDHWLHAniJECltI1Ffm9Ij0u04z4fX/c0XEyPve4+hwB4yrBFsORW02MzfpbFPRUbxXzfDqEyTT0t6wYPeQPrjb4GrFalUr8xpMoPIMSACfpj49P4g+FvNFY/4l8w94JHvgvhdJaOXd9QU1WGkNBB0Sxkk2F49bc8db4xHn4zUpltdNWYmCWUPtAgGYt2x7Ax4sagHx6gS0oNECDzAA7DHsWJYrmAgq1TfR5R/xG5PuWHse2E+Srmq7vVAKinU+GrfxNT0s7TuD0PZsMvF3EEFCFgXWwgWuTbfkOXMYX8GzsZIysp8OxAk6mEsrDeYJKkbiRY4xPGvqR8RpTehrpOzEktBEHykAm1juNumFlLimrQFBBMzB3nSAPaPucMMwmr4VMU/hlZUsxM6WMww636dsJqdA0KrCosFDqmTsNoixDErfHaeY5nud4r8Om8ESsU0N7sZBMdvO3rpx9GfAWmy+YQQUgiAAAL8yZNuoGJ2vqcoGBgTJj+IgMR7LH3xgxIESD7/AIw/la3U6gLPTBHnYXjYTJH4sN8XWSrqCL6AIUajygAT1Np98c3J86mSDaD35HfryxYNXIOsoGaPLEgTMSw2F5sP0xcopVE3EqVJoqKrLbXTPMbhh0Nt+Y3wVxrh9GpmKVKo+l6mqyhQNMTTBjYsTv0xz3N581KrNJM2X05R9cU+aSmGDhizHmFIPPeecdPtjF4tSj/FYRKPwxpIkfC5aCsB2BF4/hvvvyGF3hylSajU1KKlQVFmSbIQbrBt5iftOPuR4eKrQtM1GnoTPvNvrhjxHw4KSatSIwHmWmSXUci0GIBgGBaeeD/CIePLQ/aaZA0qY+IBawIE+pG/1GHfiHIUElvhBfJCXkH/AFIR83YkmNoBwm4blaQbU51gkagdYJ94tbmNhjbNBZJRmC7LMTyFv7YUULxNQtonfufTt/nLFH4srfvq5gkfu9twppqQe8YRZsFzD2BuoAFrRaORA74feJazDiFSmB8yUgZ6hF/SB7Yvo+I00zMzY3kc/TDjwnfMBCxCEEsBzjtF9/tj7xGipzGgCFLCY6mJ29dsBUKzZatrAnQxB6MLgj0InGvR4fZvNMgLhSTz7SefYfpjR4hoBqaNsytoJ6qbqT3EET0PbBaZ5KvnQ7k6kJuCd/UHe3OcYpl0rRTYwp72kBiNr3MC2MNLbifE10/BTUSbAoJiI3EbQORwE3FEVqoLhS1NRDAr5gIIuOX4wr4b4mqUlWk1RQn8LMwDBYtC+ZmXod/pjJuLU2aVqqTvLSfrKx74xjWn/BacUBfVpYxpvaw5wD1xhnaIq1gPmpvZojvBvsQZEHCVg4uKoXUSZFgkj1mJAtfBi5qorT8Wh5rzdb2vvAJgT1jbFiDZ3KrSrkIIEIb/AOoSb+2E3GaQq6KSCFGo32lmLNB5rEffrilrcGzNbzTTNo5e2xNxhf4i4HUorTrM2ok6Xi8W8ok7yAV+mGVUsyfDaaS1UtVZouOUW5/5btj7iryHB0ZnKEskJpNryur9cfMP6oxzjNqyg/Ec9wq/frvgPgfEK3xVoU6hCu6ggExfqAQTF8G8aouQSFJXtA9+uBfB1BTm4cTCsRBghoiZ7CTGN/Gfp7n+DPRaKnO66dRDDqs3j8Tif8QuBoW5G0dAPMfvihq574TFKtMOkllck+Xr6LMW5RhB4kcM7HSAoUKIEAkkSYHa2Lj6qEynC9SGoQS7XgEfjefTC+sxWxse/wDb8YeVMulRVCh1MD+EX5cmwH/9PkXP3j2AAnG5f6MaeA0VqV01WRTqJPYzA7zh3m88ssGLE3ItvfrNu8YwyJy4dKFGlUepUAQs7Ko1EkQAJAG1ycUXCfBjCqKmaAWktyoaS7dPLtO5g8jjNv8ATIR+EvDzZmrqKn4SHU5FrTZb8z+L8sdQr/BULrRfJcIBMDv/AJHfCPiXH6dFfh0UVANoIn2UWFue/fCLL8XNam7PVCqpgKTcncGNyT1vtjnZeTXUPeLeK2ZWCn4SbTMHvtCj74kUz5dilIsS0jyyS24Mnc25bdsfMzkUf/z2/wCYE/g4K4Epy761NJww0kHUsqd4PKeuNZINKs3wh6e9OsvqjfXGjI5ynq01lIWd1JEeonF3m8/VzK0/3Qo6Sw16vIRII0j5mgC8T7YA4zVpU4V6yVSY1U2W8G5PlJAi+8HpinJYStwtQdaNqWRpvcCd+hB9e1sF8br/APjWrx8xeDeJkhZI/wBON37LTBGlSskGBMH0k/0wVw/KpXqrRYkpr1SDEhQ9tuf6HBqSug61Kt5laT5hczP1nD/O+HqlQeRDBkwQQd+XaScM/GGQpUdDU0UaCJjs2x9sN8lxQUzUltQZRpIM3+bneL4Ly+xYjvDnDDTqVFqC5Sw3tv8A3ntjfmKDUall1IfMCBMwZIMWHOf74a8IIqZwsxCoqMSCYkbAT3JG2NfHONUPMaJHxA0khCqsNiDyiP1xb2fE3xBnGbqoWDKHtKhhp3EAgiIPLB4rFAZp0mtaVj6QQCRExjU1EtDXJAgW3XcAzcldpnljfXzKMkKulpup/MzPM9carLE+KaopkJp6kMCx5fK0zp7XI64Bq+NK5WIpAc4pr+pIwszdJhcz9P8AIxppprdVA8zGBHPlcfrhkidU/wBnFSo2WapUJbU8LsICgLA2AEztijz+TFek9IwNQgHoeR9jBxK+Fc7+zUhTdWCBQIkGXklmH8oPTFHlOOI7BYKzsTH6Y42duk8RfC+MGipps7UyrHaPSDPQg+xGPYx8YZTTW1xIqFjtsQYP6Y9jfTDfRTXphFpo7GmQgjQ0KUcndrmL4R56mYSqhgiD3E2IPUagyz/XDxc6KdarEEJVDkdmhWHsQpGBMwmlzT/mFbR3Icuv3B+uKGguL1BWypa6oAdYEWNoHfnbuDic4jnVemqxBJBUk9BsfcxhrWBFNlgFWVXXuCJH02+uJXV5gDy3HX+98dOLFqg4FmVWZF1WNtiP8ODamZDLq2EYX0FlRpJg8xcm21+eFlXOlQUUmO+88p+sYs0sKOYK11YGCrqR2gyPvfHRs9lviksa0X+Ul5HcEDTB7Y5/4X4a2YzdGmObAsewgsfoMdW4n4eKK9VDMKSF0kATE7G43tjPO5cXGVKDhSj+OR2Bvzxk3h12uIC/zNKD1vv7YY5XiVUQFIDAEaNE8uyyCfzgOvw/N12JZHA6kNPSCTJwHAjcEyaGa2aZo3WlTN/Rmj6xhhT4tT1AZPLAxYO5Lt7AyoPrgZfAecqSAoWP5mA/vOCBwLM5fyKjj/gkyexXF0pGriK5xlao0yBcs4TsBuCfQYjqmWam3nBB3iP6HbFlnqGbqQGp12geXUjGJuSLdY+mBsrwXM1CaYy7ry+I4C6e8k8x0mcMuKwnyueokDWAHncax+tzhrw3OUqNWnWWYVhNydSmVYX5gGcOf/tuDUPmmn1L+Y9/kMH3wflv9n6g6WZigJhgVsD1UrIO1wTjN5RTjSfxbQqiodZmmXBkcwT5ftbGNLiyh00zCutiB1AP2kYofGNJUyy07kBkWTuADNz3X8YIzPhTK5dHq6dRkadbEKpLACY5Tg2Yc7TK5E/tNXT/AAEjcA/NbfnbGnW6VJrUmZbypHWb7cjy2ws4jxR3rN5NJLtOmdzy9AbjG2rn67wrNZREAx/3xrBpxnfEFJFbRBdl0yLWOwk7Cb2vhH//AKh2Onbrv79MY5PLA1CzggxPmE+kf9sFcToU61MBVOoHcyJB3BxZIGmjn9RgKGPIAg/phmc06DUaVVB1UKJ9ysnAvBicvqOj5hEq5U/UCf8ADh7k8lWrVC3wxBA0anYhQN4LDmefc4LWpCPLcSDOvneNXmtNucTEnHQeF5iilL4qqYiZceY9P8GBOGeG3pmfiqp30hdXPqw/GF/jLxHUy9VFDCwDgESGJJHm6BQAQOc4ze70fCvi+eLOBY6QB6E+Y/c49iX4mtRKhDGWsTz+YBv1x7HT8uf6UfFaY/bqd/LWRJv7foMD+LapmhUWxBeI6h2xnxtor5cDk+n2+I0Y3eNMqFFMA/xVD9W/vjM+NA+Lr+8U2ipTBEC0NNgNhF7dsc+zzQ0c+cesYuK48uXPOdHtv+uJPjNILWcD+aZx04s8mHCM0VJi4iSPffthpmcoKo1pdjNhuYH/AMh98Z+Hqgp5bMkKC1RDTk30ixJA623wJwiodWnmxjVzBiZH0w+qG/8As68ufpkD+F5G9tN9/bHVsxxymltYB6Xxz/hSmhWV1PnqUpYgATeDb/VAnGVXiBuYAJvIEG888cuU2ty4qs14uYHyye5AH9zjZk/GAtrJB9LfbEOOKmY0i/P74HPFHNhC33H98X5g2ugZ3xWqE6EDbXECfXCxPHD6p+GAOg69zGIste5YmDz742ippuJmOZnF+Yv0rq/jipeE94Jj74+ZDxW5nWNV9xCx2NojEemeZj0vjNKpB1G5mMX5i10Sh4lpcwR23/GFniLiNU1FqUap0ACyMfKRcyIvI58sT2VcAAxv3wzUxEYMh1rzfGVrUqqu7sZ8liSYJHm5LAJv3w7o+M6VbLhfhl3ZQrIRKkjrG4nlgBXBJDIjW3Zb+sgg4eeGyq6gqKsfygDv0n74qomxTzGomjQWkzWlKYDfWLeuNuT8H1if3vlBubycWzZgzGPjVDMdcZ/TX5TlLwSn85HW2+D6HhqggkqGPVtvoMHZuqyi2n3H98asg7uSSwHYKMGnIzy3DKSj5E+5/IwQMzeAP/a39MD0c2djvE2t16zgmnVkDlaf8tgT1Ss8qBTJE3aQNPeDc4iuIOtX9qqPe5Re0kqPoqnFyl2G/XfvGOZ8WrlVzCjb4zH6F/643xZ5AOA8DfMayoNo27z+gx9x0vwrw1aGWRV3YambbUTe/oIA9MexXmZx6f/Z"/>
          <p:cNvSpPr>
            <a:spLocks noChangeAspect="1" noChangeArrowheads="1"/>
          </p:cNvSpPr>
          <p:nvPr/>
        </p:nvSpPr>
        <p:spPr bwMode="auto">
          <a:xfrm>
            <a:off x="63500" y="-1095375"/>
            <a:ext cx="2028825" cy="22574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17766" name="Picture 6" descr="http://t2.gstatic.com/images?q=tbn:ANd9GcQ_vQP-WfTsXioFhxstdqAbRoXYC2O1T_ImMUp23JzsC3Z2Zqlr"/>
          <p:cNvPicPr>
            <a:picLocks noChangeAspect="1" noChangeArrowheads="1"/>
          </p:cNvPicPr>
          <p:nvPr/>
        </p:nvPicPr>
        <p:blipFill>
          <a:blip r:embed="rId3" cstate="print"/>
          <a:srcRect/>
          <a:stretch>
            <a:fillRect/>
          </a:stretch>
        </p:blipFill>
        <p:spPr bwMode="auto">
          <a:xfrm>
            <a:off x="5796136" y="3501008"/>
            <a:ext cx="1368152" cy="1584176"/>
          </a:xfrm>
          <a:prstGeom prst="rect">
            <a:avLst/>
          </a:prstGeom>
          <a:noFill/>
        </p:spPr>
      </p:pic>
      <p:pic>
        <p:nvPicPr>
          <p:cNvPr id="117768" name="Picture 8" descr="http://t0.gstatic.com/images?q=tbn:ANd9GcQYZcbw5Wy1npUgCclphxQfj1PsvVngy5rBSWoH9QG5BhTI4NRi"/>
          <p:cNvPicPr>
            <a:picLocks noChangeAspect="1" noChangeArrowheads="1"/>
          </p:cNvPicPr>
          <p:nvPr/>
        </p:nvPicPr>
        <p:blipFill>
          <a:blip r:embed="rId4" cstate="print"/>
          <a:srcRect/>
          <a:stretch>
            <a:fillRect/>
          </a:stretch>
        </p:blipFill>
        <p:spPr bwMode="auto">
          <a:xfrm>
            <a:off x="7092280" y="5085184"/>
            <a:ext cx="2051720" cy="1772816"/>
          </a:xfrm>
          <a:prstGeom prst="rect">
            <a:avLst/>
          </a:prstGeom>
          <a:noFill/>
        </p:spPr>
      </p:pic>
      <p:sp>
        <p:nvSpPr>
          <p:cNvPr id="9" name="8 Rectángulo"/>
          <p:cNvSpPr/>
          <p:nvPr/>
        </p:nvSpPr>
        <p:spPr>
          <a:xfrm>
            <a:off x="7308304" y="3212976"/>
            <a:ext cx="1835696" cy="1631216"/>
          </a:xfrm>
          <a:prstGeom prst="rect">
            <a:avLst/>
          </a:prstGeom>
        </p:spPr>
        <p:txBody>
          <a:bodyPr wrap="square">
            <a:spAutoFit/>
          </a:bodyPr>
          <a:lstStyle/>
          <a:p>
            <a:pPr algn="ctr"/>
            <a:r>
              <a:rPr lang="es-CO" sz="2000" dirty="0" smtClean="0">
                <a:solidFill>
                  <a:srgbClr val="FF0000"/>
                </a:solidFill>
              </a:rPr>
              <a:t>El altar era el lugar donde los incrédulos mataban a los santos de Dios.</a:t>
            </a:r>
            <a:endParaRPr lang="es-CO" sz="20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117766"/>
                                        </p:tgtEl>
                                        <p:attrNameLst>
                                          <p:attrName>style.visibility</p:attrName>
                                        </p:attrNameLst>
                                      </p:cBhvr>
                                      <p:to>
                                        <p:strVal val="visible"/>
                                      </p:to>
                                    </p:set>
                                    <p:animEffect transition="in" filter="fade">
                                      <p:cBhvr>
                                        <p:cTn id="7" dur="100"/>
                                        <p:tgtEl>
                                          <p:spTgt spid="117766"/>
                                        </p:tgtEl>
                                      </p:cBhvr>
                                    </p:animEffect>
                                    <p:anim calcmode="lin" valueType="num">
                                      <p:cBhvr>
                                        <p:cTn id="8" dur="400" fill="hold"/>
                                        <p:tgtEl>
                                          <p:spTgt spid="117766"/>
                                        </p:tgtEl>
                                        <p:attrNameLst>
                                          <p:attrName>ppt_x</p:attrName>
                                        </p:attrNameLst>
                                      </p:cBhvr>
                                      <p:tavLst>
                                        <p:tav tm="0">
                                          <p:val>
                                            <p:strVal val="#ppt_x"/>
                                          </p:val>
                                        </p:tav>
                                        <p:tav tm="100000">
                                          <p:val>
                                            <p:strVal val="#ppt_x"/>
                                          </p:val>
                                        </p:tav>
                                      </p:tavLst>
                                    </p:anim>
                                    <p:anim calcmode="lin" valueType="num">
                                      <p:cBhvr>
                                        <p:cTn id="9" dur="400" fill="hold"/>
                                        <p:tgtEl>
                                          <p:spTgt spid="117766"/>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1776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1776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117768"/>
                                        </p:tgtEl>
                                        <p:attrNameLst>
                                          <p:attrName>style.visibility</p:attrName>
                                        </p:attrNameLst>
                                      </p:cBhvr>
                                      <p:to>
                                        <p:strVal val="visible"/>
                                      </p:to>
                                    </p:set>
                                    <p:anim to="" calcmode="lin" valueType="num">
                                      <p:cBhvr>
                                        <p:cTn id="16" dur="1" fill="hold"/>
                                        <p:tgtEl>
                                          <p:spTgt spid="117768"/>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
                                        <p:tgtEl>
                                          <p:spTgt spid="9"/>
                                        </p:tgtEl>
                                      </p:cBhvr>
                                    </p:animEffect>
                                    <p:anim calcmode="lin" valueType="num">
                                      <p:cBhvr>
                                        <p:cTn id="22" dur="400" fill="hold"/>
                                        <p:tgtEl>
                                          <p:spTgt spid="9"/>
                                        </p:tgtEl>
                                        <p:attrNameLst>
                                          <p:attrName>ppt_x</p:attrName>
                                        </p:attrNameLst>
                                      </p:cBhvr>
                                      <p:tavLst>
                                        <p:tav tm="0">
                                          <p:val>
                                            <p:strVal val="#ppt_x"/>
                                          </p:val>
                                        </p:tav>
                                        <p:tav tm="100000">
                                          <p:val>
                                            <p:strVal val="#ppt_x"/>
                                          </p:val>
                                        </p:tav>
                                      </p:tavLst>
                                    </p:anim>
                                    <p:anim calcmode="lin" valueType="num">
                                      <p:cBhvr>
                                        <p:cTn id="23" dur="400" fill="hold"/>
                                        <p:tgtEl>
                                          <p:spTgt spid="9"/>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91264" cy="6048672"/>
          </a:xfrm>
          <a:solidFill>
            <a:srgbClr val="FFFF00"/>
          </a:solidFill>
        </p:spPr>
        <p:txBody>
          <a:bodyPr>
            <a:normAutofit fontScale="92500" lnSpcReduction="20000"/>
          </a:bodyPr>
          <a:lstStyle/>
          <a:p>
            <a:pPr algn="ctr">
              <a:buNone/>
            </a:pPr>
            <a:r>
              <a:rPr lang="es-CO" dirty="0" smtClean="0"/>
              <a:t>   Puede deducirse que los mártires eran sacrificios presentados delante de Dios, </a:t>
            </a:r>
            <a:r>
              <a:rPr lang="es-CO" dirty="0" smtClean="0">
                <a:solidFill>
                  <a:srgbClr val="FF0000"/>
                </a:solidFill>
              </a:rPr>
              <a:t>Levíticos 17:11</a:t>
            </a:r>
            <a:r>
              <a:rPr lang="es-CO" dirty="0" smtClean="0"/>
              <a:t> dice: “Porque </a:t>
            </a:r>
            <a:r>
              <a:rPr lang="es-CO" i="1" dirty="0" smtClean="0"/>
              <a:t>la vida</a:t>
            </a:r>
            <a:r>
              <a:rPr lang="es-CO" dirty="0" smtClean="0"/>
              <a:t> – alma-de la </a:t>
            </a:r>
            <a:r>
              <a:rPr lang="es-CO" i="1" dirty="0" smtClean="0"/>
              <a:t>carne está</a:t>
            </a:r>
            <a:r>
              <a:rPr lang="es-CO" dirty="0" smtClean="0"/>
              <a:t> en la sangre, …</a:t>
            </a:r>
            <a:r>
              <a:rPr lang="es-CO" dirty="0" smtClean="0">
                <a:solidFill>
                  <a:srgbClr val="FF0000"/>
                </a:solidFill>
              </a:rPr>
              <a:t> </a:t>
            </a:r>
            <a:r>
              <a:rPr lang="es-CO" dirty="0" smtClean="0"/>
              <a:t>Por lo tanto, las almas, o los que habían sido muertos como mártires por la fe, pueden considerarse </a:t>
            </a:r>
            <a:r>
              <a:rPr lang="es-CO" u="sng" dirty="0" smtClean="0">
                <a:solidFill>
                  <a:srgbClr val="0070C0"/>
                </a:solidFill>
              </a:rPr>
              <a:t>figuradamente </a:t>
            </a:r>
            <a:r>
              <a:rPr lang="es-CO" dirty="0" smtClean="0"/>
              <a:t>que están debajo del altar.</a:t>
            </a:r>
          </a:p>
          <a:p>
            <a:pPr>
              <a:buNone/>
            </a:pPr>
            <a:endParaRPr lang="es-CO" dirty="0" smtClean="0"/>
          </a:p>
          <a:p>
            <a:pPr algn="ctr">
              <a:buNone/>
            </a:pPr>
            <a:r>
              <a:rPr lang="es-CO" dirty="0" smtClean="0"/>
              <a:t>        Dios no olvida a sus santos muertos, hacía cuatro días que Lázaro había muerto, pero Jesús dijo: “</a:t>
            </a:r>
            <a:r>
              <a:rPr lang="es-CO" dirty="0" smtClean="0">
                <a:solidFill>
                  <a:srgbClr val="0070C0"/>
                </a:solidFill>
              </a:rPr>
              <a:t>voy a despertarlo del sueño</a:t>
            </a:r>
            <a:r>
              <a:rPr lang="es-CO" dirty="0" smtClean="0"/>
              <a:t>” </a:t>
            </a:r>
            <a:r>
              <a:rPr lang="es-CO" dirty="0" smtClean="0">
                <a:solidFill>
                  <a:srgbClr val="FF0000"/>
                </a:solidFill>
              </a:rPr>
              <a:t>(Juan 11:11)</a:t>
            </a:r>
            <a:r>
              <a:rPr lang="es-CO" dirty="0" smtClean="0"/>
              <a:t>.</a:t>
            </a:r>
          </a:p>
          <a:p>
            <a:pPr algn="ctr">
              <a:buNone/>
            </a:pPr>
            <a:endParaRPr lang="es-CO" dirty="0" smtClean="0"/>
          </a:p>
          <a:p>
            <a:pPr algn="ctr">
              <a:buNone/>
            </a:pPr>
            <a:r>
              <a:rPr lang="es-CO" dirty="0" smtClean="0"/>
              <a:t>Abel estaba muerto  y Dios dijo: “La voz de la sangre de tu hermano clama a mi desde la tierra” </a:t>
            </a:r>
            <a:r>
              <a:rPr lang="es-CO" dirty="0" smtClean="0">
                <a:solidFill>
                  <a:srgbClr val="FF0000"/>
                </a:solidFill>
              </a:rPr>
              <a:t>(Gén.4:10).  </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112568" cy="6120680"/>
          </a:xfrm>
        </p:spPr>
        <p:txBody>
          <a:bodyPr>
            <a:noAutofit/>
          </a:bodyPr>
          <a:lstStyle/>
          <a:p>
            <a:pPr algn="ctr">
              <a:buNone/>
            </a:pPr>
            <a:r>
              <a:rPr lang="es-CO" sz="2000" b="1" dirty="0" smtClean="0"/>
              <a:t>       </a:t>
            </a:r>
            <a:r>
              <a:rPr lang="es-CO" b="1" dirty="0" smtClean="0"/>
              <a:t>Almas.  </a:t>
            </a:r>
            <a:r>
              <a:rPr lang="es-CO" dirty="0" smtClean="0"/>
              <a:t>Gr. psuj’. “aliento”, “vida”, “alma”. La Biblia nunca emplea el término psuj´ para referirse a un ser consciente capaz de existir aparte del cuerpo.  </a:t>
            </a:r>
          </a:p>
          <a:p>
            <a:pPr algn="ctr">
              <a:buNone/>
            </a:pPr>
            <a:endParaRPr lang="es-CO" dirty="0" smtClean="0"/>
          </a:p>
          <a:p>
            <a:pPr algn="ctr">
              <a:buNone/>
            </a:pPr>
            <a:r>
              <a:rPr lang="es-CO" dirty="0" smtClean="0"/>
              <a:t>La Biblia no habla de almas vivas y conscientes que sobrevivan al cuerpo </a:t>
            </a:r>
            <a:r>
              <a:rPr lang="es-CO" dirty="0" smtClean="0">
                <a:solidFill>
                  <a:srgbClr val="FF0000"/>
                </a:solidFill>
              </a:rPr>
              <a:t>(Ver com. sobre  Mat.10:28).</a:t>
            </a:r>
          </a:p>
        </p:txBody>
      </p:sp>
      <p:pic>
        <p:nvPicPr>
          <p:cNvPr id="4" name="Picture 2" descr="http://apologista.files.wordpress.com/2009/04/cuando_alma_sale_cuerpo11.jpg?w=640"/>
          <p:cNvPicPr>
            <a:picLocks noChangeAspect="1" noChangeArrowheads="1"/>
          </p:cNvPicPr>
          <p:nvPr/>
        </p:nvPicPr>
        <p:blipFill>
          <a:blip r:embed="rId2" cstate="print"/>
          <a:srcRect/>
          <a:stretch>
            <a:fillRect/>
          </a:stretch>
        </p:blipFill>
        <p:spPr bwMode="auto">
          <a:xfrm>
            <a:off x="6012160" y="620688"/>
            <a:ext cx="2808312" cy="3384376"/>
          </a:xfrm>
          <a:prstGeom prst="rect">
            <a:avLst/>
          </a:prstGeom>
          <a:noFill/>
        </p:spPr>
      </p:pic>
      <p:sp>
        <p:nvSpPr>
          <p:cNvPr id="5" name="4 Rectángulo"/>
          <p:cNvSpPr/>
          <p:nvPr/>
        </p:nvSpPr>
        <p:spPr>
          <a:xfrm>
            <a:off x="6012160" y="4221088"/>
            <a:ext cx="2880320" cy="2308324"/>
          </a:xfrm>
          <a:prstGeom prst="rect">
            <a:avLst/>
          </a:prstGeom>
          <a:solidFill>
            <a:srgbClr val="FFFF00"/>
          </a:solidFill>
        </p:spPr>
        <p:txBody>
          <a:bodyPr wrap="square">
            <a:spAutoFit/>
          </a:bodyPr>
          <a:lstStyle/>
          <a:p>
            <a:pPr algn="ctr"/>
            <a:r>
              <a:rPr lang="es-CO" sz="2400" dirty="0" smtClean="0"/>
              <a:t>La inmortalidad del alma es la doctrina del espiritismo, contrario a las enseñanzas de la Biblia.</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
                                        <p:tgtEl>
                                          <p:spTgt spid="3">
                                            <p:txEl>
                                              <p:pRg st="2" end="2"/>
                                            </p:txEl>
                                          </p:spTgt>
                                        </p:tgtEl>
                                      </p:cBhvr>
                                    </p:animEffect>
                                    <p:anim calcmode="lin" valueType="num">
                                      <p:cBhvr>
                                        <p:cTn id="8"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
                                        <p:tgtEl>
                                          <p:spTgt spid="5"/>
                                        </p:tgtEl>
                                      </p:cBhvr>
                                    </p:animEffect>
                                    <p:anim calcmode="lin" valueType="num">
                                      <p:cBhvr>
                                        <p:cTn id="17" dur="400" fill="hold"/>
                                        <p:tgtEl>
                                          <p:spTgt spid="5"/>
                                        </p:tgtEl>
                                        <p:attrNameLst>
                                          <p:attrName>ppt_x</p:attrName>
                                        </p:attrNameLst>
                                      </p:cBhvr>
                                      <p:tavLst>
                                        <p:tav tm="0">
                                          <p:val>
                                            <p:strVal val="#ppt_x"/>
                                          </p:val>
                                        </p:tav>
                                        <p:tav tm="100000">
                                          <p:val>
                                            <p:strVal val="#ppt_x"/>
                                          </p:val>
                                        </p:tav>
                                      </p:tavLst>
                                    </p:anim>
                                    <p:anim calcmode="lin" valueType="num">
                                      <p:cBhvr>
                                        <p:cTn id="18" dur="400" fill="hold"/>
                                        <p:tgtEl>
                                          <p:spTgt spid="5"/>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544616" cy="6192688"/>
          </a:xfrm>
        </p:spPr>
        <p:txBody>
          <a:bodyPr>
            <a:normAutofit fontScale="92500" lnSpcReduction="10000"/>
          </a:bodyPr>
          <a:lstStyle/>
          <a:p>
            <a:pPr algn="ctr">
              <a:buNone/>
            </a:pPr>
            <a:r>
              <a:rPr lang="es-CO" dirty="0" smtClean="0"/>
              <a:t>      Juan vio un altar en cuya base estaban las “almas” la - sangre - de los mártires.  </a:t>
            </a:r>
          </a:p>
          <a:p>
            <a:pPr algn="ctr">
              <a:buNone/>
            </a:pPr>
            <a:r>
              <a:rPr lang="es-CO" dirty="0" smtClean="0"/>
              <a:t>    Las reglas de interpretación no nos obligan a localizar un altar específico en un lugar determinado y en un momento definido de la historia.</a:t>
            </a:r>
          </a:p>
          <a:p>
            <a:pPr>
              <a:buNone/>
            </a:pPr>
            <a:endParaRPr lang="es-CO" dirty="0" smtClean="0"/>
          </a:p>
          <a:p>
            <a:pPr algn="ctr">
              <a:buNone/>
            </a:pPr>
            <a:r>
              <a:rPr lang="es-CO" dirty="0" smtClean="0"/>
              <a:t>    Como ocurre con los detalles de una parábola, no todos los elementos de un símbolo profético necesariamente son de valor para la interpretación.</a:t>
            </a:r>
            <a:endParaRPr lang="es-CO" dirty="0"/>
          </a:p>
        </p:txBody>
      </p:sp>
      <p:sp>
        <p:nvSpPr>
          <p:cNvPr id="2050" name="AutoShape 2" descr="data:image/jpeg;base64,/9j/4AAQSkZJRgABAQAAAQABAAD/2wBDAAkGBwgHBgkIBwgKCgkLDRYPDQwMDRsUFRAWIB0iIiAdHx8kKDQsJCYxJx8fLT0tMTU3Ojo6Iys/RD84QzQ5Ojf/2wBDAQoKCg0MDRoPDxo3JR8lNzc3Nzc3Nzc3Nzc3Nzc3Nzc3Nzc3Nzc3Nzc3Nzc3Nzc3Nzc3Nzc3Nzc3Nzc3Nzc3Nzf/wAARCACIAL8DASIAAhEBAxEB/8QAGwAAAgMBAQEAAAAAAAAAAAAABAUCAwYAAQf/xAA8EAACAQMDAQUGBAUDBAMBAAABAgMABBESITEFEyJBUXEGFGGBkaEjMrHBFULR4fAzkpMkQ1KCB3Lxwv/EABkBAAMBAQEAAAAAAAAAAAAAAAABAgMEBf/EACQRAAICAgICAwEAAwAAAAAAAAABAhEDEiExQVEEEyJhIzJx/9oADAMBAAIRAxEAPwDJ3cbidRncquAAM8Cr57SXTHgEMI+8APiaYyT2bSK5kdtRC5VDsMc+lWy3VgFA0SuUGnSoxtmuLd+j1VFeWKpLGY2aMV7wZtXn4V3uBWAqWG5XGOeN6ZHqdh2Kr7vMVDE+AwfX5VX/ABGzy+LSUjOBl+T6UKUvQPX2L7Xpw7O416cdmOT8Vq20sVE4OBo0sADzwavfq6JkRWQAJxgtufOvZL64tXMQgiLHDbqSVHOnbxpXMX4XkFtrAC5iKYYawcYPGRRUloqyyERNlgVAIHJO5+maqTqV4LhsGAsxHEQK8VbNf9QIJRtPByEGfpR+2ClHwTu7FWuB+ECBpyF8cAbfCifcyIIj2MJCKQe0XYHPj9aXS3d676mnbUQcb4x47CowxyyQzG5aRsqAi6jgsSNz9KHGVdj+yN9DVulNHAAVjUliSAo4Nex2UFtE4luYFDYx3h3cH50naGQlu1DtnZhucfXxqcdhKkin3YsMZ4wG+vFTq/LD7fSGsCdMiYk3ULPggKBnI3zwK5JeixICBLI4xlBFx9aXt0+bAaUBUOyrIw0gYq3+DyQxapWRVIwCPHNFR8sPtkEtf2iyRTw2Ia3JYMrKoZm24I9a8PWVFxhOl22TkBZO+T4Dbzrl6d2lsrdvmOIYAVQcHx2qdt0yHUTqKMo1brgkefB/Wj8eROUjwdTu3jHZW9pGBv3YRk+eM+Gx+fzob+IXkkzKZdAOxAjUAeG2BV1pb2bN2Z1ZJyukg/UA7V5HLAl0YyiMA+kxkEHn50XFeATmUvmbSpOonAyTng8/eoyW/byr2cLLGFAAZBlsZ3OfjTS8uooLgLHFKNsqFQEfMnG3yr3qhlaO2YWyuShbQCAM4yT4+FG1vhB+n2LT0yTsy3YR75OtmycfpUo+m3ABuGmj0J+Zwudh60yf3mTpIClcFhsylsDw/SqOgwveW08sr/mBzpAXjIqd3QnF+wSzs4bm4USM6sRnJTAaoBraOV1WKFgpPd1b/vTCz6bDa3qdrOGyuo9oePhQFzPYR3Y/CkcEszNEMgZA25+BqrthSRTaRzJG0EJi1MwLA87eVeLbGSfs1kVWOVCrnAzyKtjiUTKdTDBIJJ25P7Vd2UAujK8xVde51YApuTDT+lPuvusxiaYBzyNJYDPh8KhJYokgB16h4qnAq3qYgbqVuYJQVJw2htthRF89tLJlTGWGytq4P/5T2kPRA8tjDbLGxk154xhdvnVs9tEIUlMjfiHcu2MfOrLiWzkiSN2Ru4dOeM1L+IWjW0MSgORht9hjPnUtsWkQb3e2SyedVJIONidPlnavLNoJrWSQQBmjONYzp4PIP9avgv4UtxZhSXcaR4g52H3FCdMvR02xeCWFu3JIKnw3J3+oo5BJIM6VLHNI0YtldlXOWTTj/M1K1adrjQVOCTjWoCnGfL+tCRdXit7wSrE7FkxjA3OAB+lQ/jEiu8gg0OoJGTnOfgB8aNXY+AuSSWO8yq6AshAOdhxtjy3+9edVkkW/tkZFcykKDkjG+dsUHP1KRmVuc8Z8zjJqU0kt1DFeSyqjRynssKe+QD4fOnr7K4obdRt5XWAiQlsYywBI8fjU7u2WPpUOmQh9XgRsM+FZ4dTvHyZZ1QKNOCoOPr41KOSeQExtM2CAWY7qT8BtS+tiUkPY7dFsbhdWdJI1FtyfD9K86ZFBCJBIcFkAw53zjfn4mkiCZLgQNPKpJy+onY+njxVltbST3KQjOt2H4jckck87Dn6UacD2I9OaG06lcPPsikYBXO2D4fSjZLq1iuHmQk6iGIOc534+1e3USyuZEhIt4dK4BG+4wSR86EdIVZiYwsmTgK2R9/KnSfJNtB111CC7nZkhOpV0adOf5gfQcYryXrfapDptyCoKM+Rg7Y+Wc0LJG0bjTLIFZA2+2x5PyPjXNFHBbNcCOKRWOnSWORng4+Iz9KesRNysth6heXDJZQ6VXVqYFd1Hnny5qiBpbbtIEuMICQWBOCMnfGOOa9s7tbaKdYwwlLqrTAhiqnwAP3q+3WXqH45GIpGx2hQZz5geg+1Kkv8AgO0LruUiNnQvpOCFTc7jjJ33oJkXsFIkKNo1AoTwSP61f1qxeFITIZEMrFVkBxjy2zUL+OOzgFug0yNoOnyGMn6nJ+lXx4GiSxsrA6tbZ2KtsT5V68qaGEfD+ZB07frTqexhlXs44XQFie7k7eWMVSOmwhBqJG2NQjx4+Px3pbpipoDkjSPo8YYZmnbWMDJ0jYb52oRVGlAinWSQ2V/N6bf58q0FwiT9nFp0RoAFUZGMcePlmqD020jhLOzCMeP/AI7+tLdJD15sUxsBDyDIdsKBsvnUZo8Mqh+6cLkeB229KfrbQNAIAG7I/wDigy3j51Q8Nszg93SuwAIHz5xmhTG4gHRI44rmS4lVjHbKTvtlvAfrVFyzs7OsZOSd9Jzz509hWK1V1bs+ykbdcrufKvZE6cr9pJJFqJAKq/7CksnIaiO3hdrmPRCxcKXKJzj9q9Ku2REECtvnTnHw4p/bXVk8t0qKI2XCSMSd/gCDvXfxOwWVo20AeJ7MnJA45oeR30FCC2t2eT3TQHmlYKhx+QZ3xv5U5vo50miht41SC2XSjEc/Lx3BqU3UrAAdg4O+MCLFUw9asUxkvz3gsQ/Wk3J+ApLyAzWcs2DIjxOWy4wABk+Ao6Hp1wYkRZSA65kwdjzsKk3VTcSxvbwztbqGMoPKgDzG1VT9WVZsJHLjwycAZ8MGhub8B+UWfwaRkeRw0YAJGx39T5VLpkawLMr9yZwEUjGEAznnHNUDrTrHia0jJYHDnvYbgA5OPPiqE6jcIEcLFGSw/kz9sU6k1Q/yNGtkO4lhbUNJ7uT++P7VZb2iNcrOoaQRDCxiPYHffgZ5NKbjrfUW1N2gMRXvDRjnbbFDW894iwW8MrAMdRUEtsdzt/nNLWQm0jVLa27zF2gdnY5wSo+xNJG6qJepz2sVnCNJKRyO3DAAeWPgKHEjzfiTyBmQgd5wARxjz8fWl3vEXTz2oAlYSa88AHO3psKai/Yk0+QyeOGO4aJ21zJu4XYA8DHnTa06vZRxrDbpPGkaZxCqrj1Jz9fWkXR3HVHv7ll3VkIOrAOSchvhzk/1pnYSe59vIubvWvZgdmBGg2P5jycgbgUp0uGV/tyjzq/UxqgkuEfsw2vs2JbBztnPpWa98PU+pSTkcL/YfQVovaiK5mtEM0yFpZF2Ve7n15J48qzFr2MfUZYoSTkZz5nxq8aTi2RNtOhs1zNKpAuJGVcEnIGPXJ/Sh+zmTT7y852GnG+R8KMltpPeMR6iSB4Z9aNSGcwlIo1lyd+2TvKoye74U00hSTTszt7P2OcltTeBO/jR1mpmjd53doVjIAxkn4VV1e3KkGSD+XVhVAGTx6UJ0UzTDQplVkOoYPBFX2ieU+Q6OWfQZO0wV4KEAD1+VQSGZ4A7DPhljyMH4/Cr5bS5izCEZlCbCPGPDk8fCmE9gIbeBVYO2gBiJODvnY8Um0hpNiKctFEAVYqvO2MHnOfPejOlD+IuhmfCIuTqPC+O9WXFlO9v2kix7DGxB0jHOKT2LmKVoCdMQYasHcj4U+GuAprljm7lM85kgjWKNuFxhk4355/vQ8Y1N3TiMZ0g75PpRttaw9QdI42kdtOECKd2I2GfLJ+xoybpnYRdl/qMTklHDbHbGR5VOyQ0m+RQ0J3BznwOnZvCvLdXlEkaFliPeckb4GST8qaS9O7Ru1jRkG+5cDunnH1pfdmbpkfapMjs76dAIIweAQPShST4QqfbLZLo3Eem31wxomoKWK93zPrmhokkmmWJSXd2KjTznxP+GjOm2Yk6cb2SAzSaT2hMTME+HkNhV/RRokedezSTTlWwd9+M8Df7UnJLgpJvkr7CZbdUMb9qzAIMDHO/HPh/Wq+wnugD2ZeQJsDgAAEDfHAxkUzFwRKVaYkRN+C0RGRk74wMjk+Rofq1wlvYnsI5DMUA1SEA6tWSwA8+KSlYU0LLCzEUsnbygMoB0gnOCeBsd87nypmsMxkMeHjfQAwPdAz3iSDsAfLjjml3ssLi8e51yBDqDEkZIxnb4VoFtYyGMjyStpySzeJ+A2qZz1dFwSlywHskDlCwftBgRRAkA+RA/r40H7TK0fS3IieKPtATqYamxnAwOBvxmnUeI5FZVChQTgAAceVI/bC4z01F1jOsnA38KUJNzQpx1gC+yUMU09xqQMqFQMnK+O+OK1Ny4eFUIwAwxgisT7IXq20d0zI7s7jAUc805nv7yYbJFEMY3yx+1PLBubHh5gqJ+1Fw6dN1w41qM850jzrKdOYC8lY7d3and1FPPEyNIzGRdLFsDAG/ArO2kmi6wTgkY/z6VtiVRaMs0ZKabPokji3i1dkHcA93UAT5c0M9+xIQWiqzDktkDnnA24+9WdSnkiuBrVWyAVJ5xQnvzDmNPrXPFOrOpwb6K+oyvcwqVhWIBSQuNz/ekVpcOk+Ioyrue8VOCR+1aESmdkOkAr8eRUj042svvCg99QMNkY8cDz2xvVqajwyZYpNqiaTTLLbvhdEakNls6j4Z2o17iVgoaOIKv/jnJ29PlQLXzoxChPnmoG/lcbBPTH96im+aLeJ9Ise56pJG0WqOKMFtwuxGP1rL3Abt2dSCyyafy8/GtC91OQclSOcBeKSQpH20rNIWwwJGN+Oa1hwYTxNcD3p0c2m3dZJGIGoAgYz8AKZCB74GC0a6kuUVdavGFBwCDg5yed/WrPZe7isrSBZVKpIXUMRuMcfHGM0/kvVsIPeoFErOpZVY47oOAT8z9qylN30U46xMmtuVQRSFda7Ft9XJ2Jz+1LPaR5UtYFBZ3DkjCAcAnP61ffmR7qRndtTnU+GOA3j96Q9YMkTNLh2XTpBbgZrTGv1YssGoWM+jXzTdJKyzd9QSVZsKQd+KZWU9pDCkjNFqKg7D9Ky/RVeSNZGiXs17u/8AMM7/ACxTgKqsdChV5VR4UTitisClKKY0lv4XcEZwDkFQTmlvXLtbiyeOJXyTqLY4xmuUeGB9K6R0RDrIAHgaUYpM2lh4dsXezF3LbpcaFVmbBOr507e/vWOO1VAR/KuT9TWf6RLElzMmcaz3fTenJOTmqyRW1sXxscXDsi/aybvcSn/2x+mKWdYs1ezd1BLp3s01+eKV9Yvfd4jHjBdSATxRDvgvPDHGDbBfZnH/AFHqP3p8BWX6XO9qx0aSjsM/2rTqeNWx9arIqZPw5KWPX0cQdXG2KxsrBLwsuSMtgDnk0867dvFDpQug1f6ikfTmsy8heXWjEN51WKLOX5uZOSivB9XuYY7h9ToxxsDqxihfc4VJzGT8dVa8QQ5/0wc+GK428S7iNR8NIrzFmpUdK46MmsESbrGwPnrNWSv2pCMO4ijSBsBWmMMJ5iT/AGihVs41upX7NNDgAADO9N5NilNozy2yPv2OoZx+bAz5evwqvRDnHZHy3zR3thbOLO2treMxEM7SMq/lzgYyPMGkzXEawJFBGyXAyoQDAY4xnHHz523rpim42ZfZK/4HQ2sUoLsIIkBwGll0At5DzNB3scEAjIhWP8UAnVsw8fWkE9yRcLAYWndTk5GQx4wKee8+9wW8c6yFE0tolbAXA+30rRwa8kKbkzQWNtHH1BVCLJHbw6ipGQrMRvj61T166kVjKe6FI2J5GRnPy+mKH9lL89SuerYR0mwDgjYgMcbeHhVXXG93snmuNZYrnveWcYHr51lX6pkuV2yhJbe6YzaAS7E4POxIqm8a2kWSAREyMpA7hO+KT2V1Beho3jaPGfxM4wOd9qZdUjmR7Oe3ikEJjBErS62yPHI4PrW2jTDZtUFdJggj6ZbpJEuoDfIIPJotUtSNoVPyrI38t71e9JkjkEmCExnIwNh6mn3svbTwRtB1jt7VmYGIzJgHwO/qKU4tK2wx5G3qGsLZThlQE8Amqb+Kya2KyrGmvYORt9aX9SVnuJ7eMu5L6UwPz+WKq6j1W56dd2Qv7dJ0iCv7tLuoAzsfpn9aUU30VOdLkr6TbWkN5I91ImlG0xZbA9afSyWcKK8rQKnIy396t6/06w6pHbXltBESArOkYALJ6DbI38DWbfpEs9+buzt2a2y3aaUCqAR4Cm/0+yISlBcGkiWGaJZIVV1O+VGdvlSzrXRheBWjRRsclSM45H6UL0y86v0Lq1usSqIHcKwADDSd/lt41oerXhgMMyGRveIu80YzvjDbefjU04StFbbqmYz2csWa9aSVBph/MpGxzxWsLWyNpaPHwPj96D6PYTQW1xfYLW8rqobO6nHB+ZogaJJWL7sPGpyzbkPFDWNIq6jYw3kLRsAikH+XJ49dvCsV1fpwtbxkjzg4x8Ns19HUq8xIJAwoA8hgZrLe0aBr3OM97/8Amqw5W5UTnxqStn1QODzXhOeKgJAQDg4PjpNdrHgCa8tnSiemoF1hPaOcKneJPwqQ5O3zzSf2ku3t4okQ41aiwx+YeX3rTGraQnwLZetyyTO8jZh16wCNs45+VLpWee4WGND2oYCM43752APrmg9ZacRlFZWBOnH+fH6Ux9lIZJvae294/wBGy1TkDx0ju16OlK0YTmuhhfez62sNvPDKCMlJ1xpaPH5vnjO9A9cjtFila3fIY6ImXYnby8xtmtb1jsTaXNxISzmQKkeMDJxuflWJeFrqxfSubiG5ydvzK39wKiEm3yDfAV/8f35e8vI2703Y4UkbsMitDcWtpc3cyXumSCEIrLnZiBkjP/2/SsP7Ldpbe05Vzp2cZI8dJ2P0ojqN4811IolYaGLNpY4xvt8Tk1WSFztEY+VQZdXNlNfSu0EcNnFssUagKqjzoiW76XaxiaKNUkGQqou5/wA86zbTK1rMuf8AUIGDzihZLjslw76io2z5eVNYtnyzTNk+tcI1fRJbXqntNBO0LYUa2VkHe0jYn7fatF7fQr7jBcWpAUthtQ4OOfWvnns11GReu2fYqWZ3CFVP5geR6Vufa+6/6cKo/BvQSBtseQf1FPJGpJGOObk7MlB1Ke07SeGJJGUDTJIMgZ24o3p/SOn+0VlLc3908V5rOxOFGCPEg811lbW93YRSzRhoo8o4DaSxBGnj1qjp2iy6lciOWRYsa0jU4LHjn4bUk/XZtNPtkJbW59np/G6sycK4Iyv0/WtRZXTXDSvDrdtAI7me7gAAAfKpXsEE/Tl94Zg8iatSnGM7fP51nOlXM8N9HaxTMknarFrU874/vRdr+kLjgcdftLHp/TbkyYF9jWCvAOM7fT71nrbqbdRsFtu0Ed1Ge5qOkOPLPga1HW+lnQ89xM0zOpZgw30nyr5veRNYzSRk4GMqw8fEEVWNbIU20j6VNAi9BPT4SBhGLFTsWPeB+oxSWwBvEj0gamUbnx/vVPsveFwdTFiU8TncZ23/AM3qmOT3SaWJJADE50MTyp3H2I+lZOPaKhKh2bS6hOqSJ+AMgZH2rL9eU++amBBJ+m1fR+mXDXXTYJ5BhmQZBHjx+1YX2vXPWZdhscD6Csfjz/yNM1nzE2SxrE2ZYdGfFDgGiAUG3GeC+2fTNRicNs2N+Vzsag2qCbCahGf5M5xXKaFmFQEkMpHOCd6z/W7hLqN1SRu1hbu54P8ATwrR6I3j1RyFMnwO2fShWs7aOR2mtUyVOXTOG9avG9XYpK0YeFhLMbpQwZEI0HGT5itD7Fz2jSXAbCyzI2M+W22fmfpTCTo9jKumMNErDZkcfqaAb2bFtIjW87BTgEODh8eYHhXW88XGmY/WxldWVzdIrjXo7PX2ZO+cEKf3qy46IOnlLsHKAKsoAPIOx9KMMksKaYB2YwBkKW38N6v98vpEAkaHTpwWCnvZ+HhWO6GlI+ddZsZ16wtzYQzlGPfZEOBwOfSgWgks5JzPr0NlY8jnffFfT3gWaExse64xqQ/pSo+y3T2JaY3Mmd8mTf8ASrj8tdMqONJ2fNJ2LEnGAPKgp7a4uH/AhlkB2JWMkV9OuPY20cDsrmZBngqGqD+yLv3R1FgvksWP3rdfLh4Mp4Psdsx3s1bv0vrQu7sLiNDp0nPeZcD9addUvGayRZnUyxuG0c6QQ23+eYp0vssQyK86OiZwzR98H1zR1v0SNdSzMjknIYJjScYyKifyYt2VHCorgz3ROkzrYNK6gAsNCMSNsbEih50W2VnUASsNCHHAzn9a0z+zsbjvXsxPByRuPjUD7MxMBrnmOnOCuFO/+fes1nhdmmvFGYSe6mtoYm1Hu4OeQBuc/avOmlU9obEghxJOhbHgwI3rQyey6tvH1K5T5gmut/ZpIJIpDdh2jcOCYwDkH1q18iHshwY16tIGhi1HBUbnG3xrG9X9n5L+1ZoUYmIMEKjO3gD9dq2klu8jgyMrICThTgjJ+dUrZSQEtYS9kzfmD95SPTFZ48yi7sUoXGj557O217ZhnukaNQ2ELbZHiTVvX47mOaN0QpMMAjGQcZ/Y1vbyze8MfvRj0pyqk7+flVcnTLNl0shYHgMxOnHGDzVy+TC7JWJ60YrontNNastv2gjh/ljk3CnyB8vKj7q1frlybq0kiYNuyh912A4p2/s10lvz2inO/JAH0orpvS7CxZmsoFRmGDuePnWU88L2j2XCMkqZYksbk/iIr+OXGP8A8+NczAAFLiMjy1Db03rq6s9UdFETPGjFlliKfzDI2P1omK4VwezmQFRupcCurqWqCjwiHWZBKkbDdsSjDetV+/RI2h2TGd8sMeoNdXUlFWCQTm3kVlEke+2rWMj6HeqlkGklpoiB5ON/lXV1PVDokJ1jBdJ0wc5GsH51fFcwuAWkjBPnID+9dXVGoUWGaEf96L/eKgJ4j/3o/wDkFdXU9ETRxnj30yoT5ax/WpdrCdxJF/yD+tdXUnFBRxmhHM8X/IKgZYfCaL/eP611dRQUeNcxach4f+QVWZojuZ4/9w/rXV1GqYUSM8WMdsnzda9W4h8JYv8AkH9a6uo0QUReVSe60TL4kSrXheEHaSP5uK6upaIKImWLxli/3iomSHJIkiP/ALAfvXV1GoUf/9k="/>
          <p:cNvSpPr>
            <a:spLocks noChangeAspect="1" noChangeArrowheads="1"/>
          </p:cNvSpPr>
          <p:nvPr/>
        </p:nvSpPr>
        <p:spPr bwMode="auto">
          <a:xfrm>
            <a:off x="63500" y="-503238"/>
            <a:ext cx="1466850" cy="10477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encuentra.com/images/upload/martires.jpg"/>
          <p:cNvPicPr>
            <a:picLocks noChangeAspect="1" noChangeArrowheads="1"/>
          </p:cNvPicPr>
          <p:nvPr/>
        </p:nvPicPr>
        <p:blipFill>
          <a:blip r:embed="rId2" cstate="print"/>
          <a:srcRect/>
          <a:stretch>
            <a:fillRect/>
          </a:stretch>
        </p:blipFill>
        <p:spPr bwMode="auto">
          <a:xfrm>
            <a:off x="6012160" y="260648"/>
            <a:ext cx="2915816" cy="2990850"/>
          </a:xfrm>
          <a:prstGeom prst="rect">
            <a:avLst/>
          </a:prstGeom>
          <a:noFill/>
        </p:spPr>
      </p:pic>
      <p:sp>
        <p:nvSpPr>
          <p:cNvPr id="6" name="5 Rectángulo"/>
          <p:cNvSpPr/>
          <p:nvPr/>
        </p:nvSpPr>
        <p:spPr>
          <a:xfrm>
            <a:off x="5940152" y="3428999"/>
            <a:ext cx="2952328" cy="3046988"/>
          </a:xfrm>
          <a:prstGeom prst="rect">
            <a:avLst/>
          </a:prstGeom>
        </p:spPr>
        <p:txBody>
          <a:bodyPr wrap="square">
            <a:spAutoFit/>
          </a:bodyPr>
          <a:lstStyle/>
          <a:p>
            <a:pPr algn="ctr"/>
            <a:r>
              <a:rPr lang="es-CO" sz="2400" dirty="0" smtClean="0">
                <a:solidFill>
                  <a:srgbClr val="FF0000"/>
                </a:solidFill>
              </a:rPr>
              <a:t>Usted puede repasar toda la Biblia y encontrará los </a:t>
            </a:r>
            <a:r>
              <a:rPr lang="es-CO" sz="2400" u="sng" dirty="0" smtClean="0">
                <a:solidFill>
                  <a:srgbClr val="FF0000"/>
                </a:solidFill>
              </a:rPr>
              <a:t>sitios</a:t>
            </a:r>
            <a:r>
              <a:rPr lang="es-CO" sz="2400" dirty="0" smtClean="0">
                <a:solidFill>
                  <a:srgbClr val="FF0000"/>
                </a:solidFill>
              </a:rPr>
              <a:t>, los </a:t>
            </a:r>
            <a:r>
              <a:rPr lang="es-CO" sz="2400" u="sng" dirty="0" smtClean="0">
                <a:solidFill>
                  <a:srgbClr val="FF0000"/>
                </a:solidFill>
              </a:rPr>
              <a:t>momentos</a:t>
            </a:r>
            <a:r>
              <a:rPr lang="es-CO" sz="2400" dirty="0" smtClean="0">
                <a:solidFill>
                  <a:srgbClr val="FF0000"/>
                </a:solidFill>
              </a:rPr>
              <a:t> y las </a:t>
            </a:r>
            <a:r>
              <a:rPr lang="es-CO" sz="2400" u="sng" dirty="0" smtClean="0">
                <a:solidFill>
                  <a:srgbClr val="FF0000"/>
                </a:solidFill>
              </a:rPr>
              <a:t>personas</a:t>
            </a:r>
            <a:r>
              <a:rPr lang="es-CO" sz="2400" dirty="0" smtClean="0">
                <a:solidFill>
                  <a:srgbClr val="FF0000"/>
                </a:solidFill>
              </a:rPr>
              <a:t> que fueron muertas  por su fe. Como un ejemplo: lea </a:t>
            </a:r>
            <a:r>
              <a:rPr lang="es-CO" sz="2400" dirty="0" smtClean="0"/>
              <a:t>Heb.11.</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
                                        <p:tgtEl>
                                          <p:spTgt spid="6"/>
                                        </p:tgtEl>
                                      </p:cBhvr>
                                    </p:animEffect>
                                    <p:anim calcmode="lin" valueType="num">
                                      <p:cBhvr>
                                        <p:cTn id="23" dur="400" fill="hold"/>
                                        <p:tgtEl>
                                          <p:spTgt spid="6"/>
                                        </p:tgtEl>
                                        <p:attrNameLst>
                                          <p:attrName>ppt_x</p:attrName>
                                        </p:attrNameLst>
                                      </p:cBhvr>
                                      <p:tavLst>
                                        <p:tav tm="0">
                                          <p:val>
                                            <p:strVal val="#ppt_x"/>
                                          </p:val>
                                        </p:tav>
                                        <p:tav tm="100000">
                                          <p:val>
                                            <p:strVal val="#ppt_x"/>
                                          </p:val>
                                        </p:tav>
                                      </p:tavLst>
                                    </p:anim>
                                    <p:anim calcmode="lin" valueType="num">
                                      <p:cBhvr>
                                        <p:cTn id="24" dur="400" fill="hold"/>
                                        <p:tgtEl>
                                          <p:spTgt spid="6"/>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834880" cy="6120680"/>
          </a:xfrm>
        </p:spPr>
        <p:txBody>
          <a:bodyPr>
            <a:normAutofit/>
          </a:bodyPr>
          <a:lstStyle/>
          <a:p>
            <a:pPr algn="ctr">
              <a:buNone/>
            </a:pPr>
            <a:r>
              <a:rPr lang="es-CO" dirty="0" smtClean="0"/>
              <a:t>    Debe recordarse que Juan contemplaba </a:t>
            </a:r>
            <a:r>
              <a:rPr lang="es-CO" dirty="0" smtClean="0">
                <a:solidFill>
                  <a:srgbClr val="0070C0"/>
                </a:solidFill>
              </a:rPr>
              <a:t>representaciones gráficas</a:t>
            </a:r>
            <a:r>
              <a:rPr lang="es-CO" dirty="0" smtClean="0"/>
              <a:t>, y que, por lo tanto, deben tenerse en cuenta las reglas que rigen la interpretación de tales profecías cuando se intenta comprender el significado de los diversos símbolos </a:t>
            </a:r>
            <a:r>
              <a:rPr lang="es-CO" dirty="0" smtClean="0">
                <a:solidFill>
                  <a:srgbClr val="FF0000"/>
                </a:solidFill>
              </a:rPr>
              <a:t>(ver com.  Eze.1:6,10</a:t>
            </a:r>
            <a:r>
              <a:rPr lang="es-CO" dirty="0" smtClean="0"/>
              <a:t>.</a:t>
            </a:r>
            <a:endParaRPr lang="es-CO" dirty="0" smtClean="0">
              <a:solidFill>
                <a:srgbClr val="FF0000"/>
              </a:solidFill>
            </a:endParaRPr>
          </a:p>
        </p:txBody>
      </p:sp>
      <p:pic>
        <p:nvPicPr>
          <p:cNvPr id="14338" name="Picture 2" descr="http://t0.gstatic.com/images?q=tbn:ANd9GcQSWELoIFbdnBvrvIUvqfgv1X8wLWlQCuEFxHZRP_C8AHwWk00dmA"/>
          <p:cNvPicPr>
            <a:picLocks noChangeAspect="1" noChangeArrowheads="1"/>
          </p:cNvPicPr>
          <p:nvPr/>
        </p:nvPicPr>
        <p:blipFill>
          <a:blip r:embed="rId2" cstate="print"/>
          <a:srcRect/>
          <a:stretch>
            <a:fillRect/>
          </a:stretch>
        </p:blipFill>
        <p:spPr bwMode="auto">
          <a:xfrm>
            <a:off x="5364088" y="404664"/>
            <a:ext cx="3384376" cy="4104456"/>
          </a:xfrm>
          <a:prstGeom prst="rect">
            <a:avLst/>
          </a:prstGeom>
          <a:noFill/>
        </p:spPr>
      </p:pic>
      <p:sp>
        <p:nvSpPr>
          <p:cNvPr id="4" name="3 Rectángulo"/>
          <p:cNvSpPr/>
          <p:nvPr/>
        </p:nvSpPr>
        <p:spPr>
          <a:xfrm>
            <a:off x="5364088" y="4653136"/>
            <a:ext cx="3528392" cy="1938992"/>
          </a:xfrm>
          <a:prstGeom prst="rect">
            <a:avLst/>
          </a:prstGeom>
        </p:spPr>
        <p:txBody>
          <a:bodyPr wrap="square">
            <a:spAutoFit/>
          </a:bodyPr>
          <a:lstStyle/>
          <a:p>
            <a:pPr algn="ctr"/>
            <a:r>
              <a:rPr lang="es-CO" sz="2000" dirty="0" smtClean="0">
                <a:solidFill>
                  <a:srgbClr val="FF0000"/>
                </a:solidFill>
              </a:rPr>
              <a:t>Para entender los símbolos hay que compara un texto con otro, y dejar que la misma Biblia se interprete. Para ello la oración y el Espíritu de profecía es de gran ayuda como en este caso.</a:t>
            </a:r>
            <a:endParaRPr lang="es-CO" sz="20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5904656" cy="4032447"/>
          </a:xfrm>
          <a:solidFill>
            <a:srgbClr val="FFC000"/>
          </a:solidFill>
        </p:spPr>
        <p:txBody>
          <a:bodyPr>
            <a:normAutofit/>
          </a:bodyPr>
          <a:lstStyle/>
          <a:p>
            <a:pPr algn="ctr">
              <a:buNone/>
            </a:pPr>
            <a:r>
              <a:rPr lang="es-CO" dirty="0" smtClean="0">
                <a:solidFill>
                  <a:srgbClr val="FF0000"/>
                </a:solidFill>
              </a:rPr>
              <a:t> Verso 6.</a:t>
            </a:r>
            <a:r>
              <a:rPr lang="es-CO" dirty="0" smtClean="0"/>
              <a:t> Y cada uno tenía cuatro rostros, y cuatro alas. 10 Y la figura de sus rostros </a:t>
            </a:r>
            <a:r>
              <a:rPr lang="es-CO" i="1" dirty="0" smtClean="0"/>
              <a:t>era rostros de </a:t>
            </a:r>
            <a:r>
              <a:rPr lang="es-CO" i="1" u="sng" dirty="0" smtClean="0"/>
              <a:t>hombre</a:t>
            </a:r>
            <a:r>
              <a:rPr lang="es-CO" i="1" dirty="0" smtClean="0"/>
              <a:t>; y rostros de </a:t>
            </a:r>
            <a:r>
              <a:rPr lang="es-CO" i="1" u="sng" dirty="0" smtClean="0"/>
              <a:t>león</a:t>
            </a:r>
            <a:r>
              <a:rPr lang="es-CO" i="1" dirty="0" smtClean="0"/>
              <a:t> a la parte derecha en los cuatro; y a la izquierda rostros de </a:t>
            </a:r>
            <a:r>
              <a:rPr lang="es-CO" i="1" u="sng" dirty="0" smtClean="0"/>
              <a:t>buey </a:t>
            </a:r>
            <a:r>
              <a:rPr lang="es-CO" i="1" dirty="0" smtClean="0"/>
              <a:t>en los cuatro; asimismo había en los cuatro rostros de </a:t>
            </a:r>
            <a:r>
              <a:rPr lang="es-CO" i="1" u="sng" dirty="0" smtClean="0"/>
              <a:t>águila</a:t>
            </a:r>
          </a:p>
        </p:txBody>
      </p:sp>
      <p:pic>
        <p:nvPicPr>
          <p:cNvPr id="1026" name="Picture 2" descr="http://t1.gstatic.com/images?q=tbn:ANd9GcQuiNstNuHefDNmSJA_Od2Z2carjmU6bN3GCYk2TLtk_1GraJ1MJh2wUBuhGg"/>
          <p:cNvPicPr>
            <a:picLocks noChangeAspect="1" noChangeArrowheads="1"/>
          </p:cNvPicPr>
          <p:nvPr/>
        </p:nvPicPr>
        <p:blipFill>
          <a:blip r:embed="rId2" cstate="print"/>
          <a:srcRect/>
          <a:stretch>
            <a:fillRect/>
          </a:stretch>
        </p:blipFill>
        <p:spPr bwMode="auto">
          <a:xfrm>
            <a:off x="6156176" y="260648"/>
            <a:ext cx="2664296" cy="3888432"/>
          </a:xfrm>
          <a:prstGeom prst="rect">
            <a:avLst/>
          </a:prstGeom>
          <a:noFill/>
        </p:spPr>
      </p:pic>
      <p:sp>
        <p:nvSpPr>
          <p:cNvPr id="6" name="5 Rectángulo"/>
          <p:cNvSpPr/>
          <p:nvPr/>
        </p:nvSpPr>
        <p:spPr>
          <a:xfrm>
            <a:off x="0" y="4365104"/>
            <a:ext cx="9144000" cy="2308324"/>
          </a:xfrm>
          <a:prstGeom prst="rect">
            <a:avLst/>
          </a:prstGeom>
          <a:solidFill>
            <a:schemeClr val="accent6">
              <a:lumMod val="60000"/>
              <a:lumOff val="40000"/>
            </a:schemeClr>
          </a:solidFill>
        </p:spPr>
        <p:txBody>
          <a:bodyPr wrap="square">
            <a:spAutoFit/>
          </a:bodyPr>
          <a:lstStyle/>
          <a:p>
            <a:r>
              <a:rPr lang="es-CO" dirty="0" smtClean="0"/>
              <a:t> </a:t>
            </a:r>
            <a:r>
              <a:rPr lang="es-CO" sz="2400" dirty="0" smtClean="0"/>
              <a:t>Los comentadores han sugerido que:</a:t>
            </a:r>
          </a:p>
          <a:p>
            <a:r>
              <a:rPr lang="es-CO" sz="2400" dirty="0" smtClean="0"/>
              <a:t>1). El rostro humano es el símbolo más excelso del Eterno;</a:t>
            </a:r>
          </a:p>
          <a:p>
            <a:r>
              <a:rPr lang="es-CO" sz="2400" dirty="0" smtClean="0"/>
              <a:t>2). el león es el símbolo de la soberanía;</a:t>
            </a:r>
          </a:p>
          <a:p>
            <a:r>
              <a:rPr lang="es-CO" sz="2400" dirty="0" smtClean="0"/>
              <a:t>3). el buey es también símbolo de cierto tipo de soberanía, junto con un símbolo natural de la fuerza puesta al servicio del ser humano; </a:t>
            </a:r>
          </a:p>
          <a:p>
            <a:r>
              <a:rPr lang="es-CO" sz="2400" dirty="0" smtClean="0"/>
              <a:t>4).el águila es emblema de poder regio. </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to="" calcmode="lin" valueType="num">
                                      <p:cBhvr>
                                        <p:cTn id="7" dur="1" fill="hold"/>
                                        <p:tgtEl>
                                          <p:spTgt spid="6">
                                            <p:bg/>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 to="" calcmode="lin" valueType="num">
                                      <p:cBhvr>
                                        <p:cTn id="10" dur="1" fill="hold"/>
                                        <p:tgtEl>
                                          <p:spTgt spid="6">
                                            <p:txEl>
                                              <p:pRg st="0" end="0"/>
                                            </p:txEl>
                                          </p:spTgt>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to="" calcmode="lin" valueType="num">
                                      <p:cBhvr>
                                        <p:cTn id="15" dur="1" fill="hold"/>
                                        <p:tgtEl>
                                          <p:spTgt spid="6">
                                            <p:txEl>
                                              <p:pRg st="1" end="1"/>
                                            </p:txEl>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nodeType="clickEffect">
                                  <p:stCondLst>
                                    <p:cond delay="0"/>
                                  </p:stCondLst>
                                  <p:childTnLst>
                                    <p:set>
                                      <p:cBhvr>
                                        <p:cTn id="19" dur="1" fill="hold">
                                          <p:stCondLst>
                                            <p:cond delay="0"/>
                                          </p:stCondLst>
                                        </p:cTn>
                                        <p:tgtEl>
                                          <p:spTgt spid="6">
                                            <p:txEl>
                                              <p:pRg st="2" end="2"/>
                                            </p:txEl>
                                          </p:spTgt>
                                        </p:tgtEl>
                                        <p:attrNameLst>
                                          <p:attrName>style.visibility</p:attrName>
                                        </p:attrNameLst>
                                      </p:cBhvr>
                                      <p:to>
                                        <p:strVal val="visible"/>
                                      </p:to>
                                    </p:set>
                                    <p:anim to="" calcmode="lin" valueType="num">
                                      <p:cBhvr>
                                        <p:cTn id="20" dur="1" fill="hold"/>
                                        <p:tgtEl>
                                          <p:spTgt spid="6">
                                            <p:txEl>
                                              <p:pRg st="2" end="2"/>
                                            </p:txEl>
                                          </p:spTgt>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to="" calcmode="lin" valueType="num">
                                      <p:cBhvr>
                                        <p:cTn id="25" dur="1" fill="hold"/>
                                        <p:tgtEl>
                                          <p:spTgt spid="6">
                                            <p:txEl>
                                              <p:pRg st="3" end="3"/>
                                            </p:txEl>
                                          </p:spTgt>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6">
                                            <p:txEl>
                                              <p:pRg st="4" end="4"/>
                                            </p:txEl>
                                          </p:spTgt>
                                        </p:tgtEl>
                                        <p:attrNameLst>
                                          <p:attrName>style.visibility</p:attrName>
                                        </p:attrNameLst>
                                      </p:cBhvr>
                                      <p:to>
                                        <p:strVal val="visible"/>
                                      </p:to>
                                    </p:set>
                                    <p:anim to="" calcmode="lin" valueType="num">
                                      <p:cBhvr>
                                        <p:cTn id="30" dur="1" fill="hold"/>
                                        <p:tgtEl>
                                          <p:spTgt spid="6">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allAtOnce"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lstStyle/>
          <a:p>
            <a:r>
              <a:rPr lang="es-CO" dirty="0" smtClean="0">
                <a:latin typeface="Agency FB" pitchFamily="34" charset="0"/>
              </a:rPr>
              <a:t>Pero, La sierva del Señor dice:</a:t>
            </a:r>
            <a:endParaRPr lang="es-CO" dirty="0">
              <a:latin typeface="Agency FB" pitchFamily="34" charset="0"/>
            </a:endParaRPr>
          </a:p>
        </p:txBody>
      </p:sp>
      <p:sp>
        <p:nvSpPr>
          <p:cNvPr id="3" name="2 Marcador de contenido"/>
          <p:cNvSpPr>
            <a:spLocks noGrp="1"/>
          </p:cNvSpPr>
          <p:nvPr>
            <p:ph idx="1"/>
          </p:nvPr>
        </p:nvSpPr>
        <p:spPr>
          <a:xfrm>
            <a:off x="457200" y="1600200"/>
            <a:ext cx="5050904" cy="4525963"/>
          </a:xfrm>
          <a:solidFill>
            <a:schemeClr val="accent2">
              <a:lumMod val="40000"/>
              <a:lumOff val="60000"/>
            </a:schemeClr>
          </a:solidFill>
        </p:spPr>
        <p:txBody>
          <a:bodyPr>
            <a:normAutofit lnSpcReduction="10000"/>
          </a:bodyPr>
          <a:lstStyle/>
          <a:p>
            <a:pPr algn="ctr">
              <a:buNone/>
            </a:pPr>
            <a:r>
              <a:rPr lang="es-CO" dirty="0" smtClean="0"/>
              <a:t>  </a:t>
            </a:r>
          </a:p>
          <a:p>
            <a:pPr algn="ctr">
              <a:buNone/>
            </a:pPr>
            <a:r>
              <a:rPr lang="es-CO" dirty="0" smtClean="0"/>
              <a:t> </a:t>
            </a:r>
            <a:r>
              <a:rPr lang="es-CO" sz="4000" dirty="0" smtClean="0"/>
              <a:t>“Como ya se señalara, no es necesario imaginar que entre los servidores de Dios hay seres con cuatro cabezas y cuatro alas” </a:t>
            </a:r>
            <a:r>
              <a:rPr lang="es-CO" sz="4000" dirty="0" smtClean="0">
                <a:solidFill>
                  <a:srgbClr val="FF0000"/>
                </a:solidFill>
              </a:rPr>
              <a:t>(2 TT 349).</a:t>
            </a:r>
            <a:endParaRPr lang="es-CO" sz="4000" dirty="0" smtClean="0"/>
          </a:p>
        </p:txBody>
      </p:sp>
      <p:pic>
        <p:nvPicPr>
          <p:cNvPr id="124930" name="Picture 2" descr="http://t3.gstatic.com/images?q=tbn:ANd9GcRWtRnUjcMZJnuJdKxuAMIe73yCFqsIl1xgDVJuYzqb7QmI_gKZ5g"/>
          <p:cNvPicPr>
            <a:picLocks noChangeAspect="1" noChangeArrowheads="1"/>
          </p:cNvPicPr>
          <p:nvPr/>
        </p:nvPicPr>
        <p:blipFill>
          <a:blip r:embed="rId2" cstate="print"/>
          <a:srcRect/>
          <a:stretch>
            <a:fillRect/>
          </a:stretch>
        </p:blipFill>
        <p:spPr bwMode="auto">
          <a:xfrm>
            <a:off x="5580112" y="1628800"/>
            <a:ext cx="3312368" cy="44644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i="1" dirty="0" smtClean="0">
                <a:latin typeface="Agency FB" pitchFamily="34" charset="0"/>
              </a:rPr>
              <a:t>¿Qué propósito tenía Dios al mostrar a Ezequiel estos símbolos?</a:t>
            </a:r>
            <a:endParaRPr lang="es-CO" i="1" dirty="0">
              <a:latin typeface="Agency FB" pitchFamily="34" charset="0"/>
            </a:endParaRPr>
          </a:p>
        </p:txBody>
      </p:sp>
      <p:sp>
        <p:nvSpPr>
          <p:cNvPr id="3" name="2 Marcador de contenido"/>
          <p:cNvSpPr>
            <a:spLocks noGrp="1"/>
          </p:cNvSpPr>
          <p:nvPr>
            <p:ph idx="1"/>
          </p:nvPr>
        </p:nvSpPr>
        <p:spPr>
          <a:xfrm>
            <a:off x="251520" y="1600200"/>
            <a:ext cx="8568952" cy="4997152"/>
          </a:xfrm>
          <a:blipFill>
            <a:blip r:embed="rId2" cstate="print"/>
            <a:tile tx="0" ty="0" sx="100000" sy="100000" flip="none" algn="tl"/>
          </a:blipFill>
        </p:spPr>
        <p:txBody>
          <a:bodyPr>
            <a:normAutofit fontScale="92500" lnSpcReduction="10000"/>
          </a:bodyPr>
          <a:lstStyle/>
          <a:p>
            <a:pPr algn="ctr">
              <a:buNone/>
            </a:pPr>
            <a:r>
              <a:rPr lang="es-CO" dirty="0" smtClean="0"/>
              <a:t>     </a:t>
            </a:r>
            <a:r>
              <a:rPr lang="es-CO" i="1" dirty="0" smtClean="0">
                <a:solidFill>
                  <a:srgbClr val="0070C0"/>
                </a:solidFill>
              </a:rPr>
              <a:t> Esta presentación profético tenía el propósito de animar a los judíos en momentos cuando una buena parte de su país estaba en ruinas por causa de las invasiones sucesivas, y muchos de los habitantes estaban cautivos en un país extranjero.</a:t>
            </a:r>
          </a:p>
          <a:p>
            <a:pPr algn="ctr">
              <a:buNone/>
            </a:pPr>
            <a:r>
              <a:rPr lang="es-CO" i="1" dirty="0" smtClean="0">
                <a:solidFill>
                  <a:srgbClr val="0070C0"/>
                </a:solidFill>
              </a:rPr>
              <a:t>   </a:t>
            </a:r>
            <a:r>
              <a:rPr lang="es-CO" dirty="0" smtClean="0"/>
              <a:t> A esos oprimidos les parecía que Dios ya no regía el mundo.  Muchos interpretaban que el saqueo desenfrenado cometido por las naciones paganas significaba que a Dios ya no le importaba lo que ocurría.  El pueblo no veía la mano de Dios en el decurso de la historia.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cstate="print"/>
            <a:tile tx="0" ty="0" sx="100000" sy="100000" flip="none" algn="tl"/>
          </a:blipFill>
        </p:spPr>
        <p:txBody>
          <a:bodyPr>
            <a:normAutofit lnSpcReduction="10000"/>
          </a:bodyPr>
          <a:lstStyle/>
          <a:p>
            <a:pPr algn="ctr">
              <a:buNone/>
            </a:pPr>
            <a:r>
              <a:rPr lang="es-CO" dirty="0" smtClean="0"/>
              <a:t>    No veían que un propósito divino y supremo estaba en acción en lo que acababa de ocurrir, así como había obrado a través de todos los siglos. </a:t>
            </a:r>
          </a:p>
          <a:p>
            <a:pPr algn="ctr">
              <a:buNone/>
            </a:pPr>
            <a:r>
              <a:rPr lang="es-CO" dirty="0" smtClean="0"/>
              <a:t>    </a:t>
            </a:r>
            <a:r>
              <a:rPr lang="es-CO" dirty="0" smtClean="0">
                <a:solidFill>
                  <a:srgbClr val="0070C0"/>
                </a:solidFill>
              </a:rPr>
              <a:t>Esta visión fue dada para mostrar que un poder supremo intervenía en los asuntos de los gobernantes terrenales y que Dios todavía ejercía dominio.  </a:t>
            </a:r>
          </a:p>
          <a:p>
            <a:pPr algn="ctr">
              <a:buNone/>
            </a:pPr>
            <a:r>
              <a:rPr lang="es-CO" dirty="0" smtClean="0"/>
              <a:t>    </a:t>
            </a:r>
            <a:r>
              <a:rPr lang="es-CO" u="sng" dirty="0" smtClean="0"/>
              <a:t>Este era el propósito principal de la visión</a:t>
            </a:r>
            <a:r>
              <a:rPr lang="es-CO" dirty="0" smtClean="0"/>
              <a:t>.  Por lo tanto, cualquier interpretación que se intente hacer, debe ser consecuente con este objetivo.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336704"/>
          </a:xfrm>
        </p:spPr>
        <p:txBody>
          <a:bodyPr>
            <a:normAutofit/>
          </a:bodyPr>
          <a:lstStyle/>
          <a:p>
            <a:pPr algn="ctr">
              <a:buNone/>
            </a:pPr>
            <a:r>
              <a:rPr lang="es-CO" dirty="0" smtClean="0"/>
              <a:t>     Con frecuencia, los actores de un drama profético tienen una </a:t>
            </a:r>
            <a:r>
              <a:rPr lang="es-CO" dirty="0" smtClean="0">
                <a:solidFill>
                  <a:srgbClr val="0070C0"/>
                </a:solidFill>
              </a:rPr>
              <a:t>apariencia sumamente diferente de los seres o movimientos que representan.</a:t>
            </a:r>
          </a:p>
          <a:p>
            <a:pPr>
              <a:buNone/>
            </a:pPr>
            <a:r>
              <a:rPr lang="es-CO" dirty="0" smtClean="0"/>
              <a:t> </a:t>
            </a:r>
          </a:p>
        </p:txBody>
      </p:sp>
      <p:sp>
        <p:nvSpPr>
          <p:cNvPr id="4" name="3 Pentágono"/>
          <p:cNvSpPr/>
          <p:nvPr/>
        </p:nvSpPr>
        <p:spPr>
          <a:xfrm>
            <a:off x="251520" y="5013176"/>
            <a:ext cx="8640960" cy="1512168"/>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800" b="1" dirty="0" smtClean="0"/>
              <a:t>3). Representaciones de bestias y dragones aparecen para dramatizar la actividad de naciones y potestades sobrenaturales </a:t>
            </a:r>
            <a:r>
              <a:rPr lang="es-CO" sz="2800" b="1" u="sng" dirty="0" smtClean="0"/>
              <a:t>(Lea Dan.7:8; Apoc. 12; 13; 17).</a:t>
            </a:r>
          </a:p>
        </p:txBody>
      </p:sp>
      <p:sp>
        <p:nvSpPr>
          <p:cNvPr id="5" name="4 Pentágono"/>
          <p:cNvSpPr/>
          <p:nvPr/>
        </p:nvSpPr>
        <p:spPr>
          <a:xfrm>
            <a:off x="251520" y="3429000"/>
            <a:ext cx="8640960" cy="1440160"/>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dirty="0" smtClean="0"/>
              <a:t> </a:t>
            </a:r>
            <a:r>
              <a:rPr lang="es-CO" sz="2800" b="1" dirty="0" smtClean="0"/>
              <a:t>2).Un ángel hizo el papel del pueblo adventista en una visión del chasco </a:t>
            </a:r>
            <a:r>
              <a:rPr lang="es-CO" sz="2800" b="1" u="sng" dirty="0" smtClean="0"/>
              <a:t>(Lea Apoc.10:1-11 y 14:6-12).</a:t>
            </a:r>
          </a:p>
        </p:txBody>
      </p:sp>
      <p:sp>
        <p:nvSpPr>
          <p:cNvPr id="6" name="5 Pentágono"/>
          <p:cNvSpPr/>
          <p:nvPr/>
        </p:nvSpPr>
        <p:spPr>
          <a:xfrm>
            <a:off x="251520" y="2204864"/>
            <a:ext cx="8496944" cy="1080120"/>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3200" b="1" dirty="0" smtClean="0"/>
              <a:t>1). Así, ángeles pueden desempeñar papeles que más tarde deberán realizar los hombres.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8640960" cy="6048672"/>
          </a:xfrm>
        </p:spPr>
        <p:txBody>
          <a:bodyPr>
            <a:normAutofit fontScale="92500" lnSpcReduction="20000"/>
          </a:bodyPr>
          <a:lstStyle/>
          <a:p>
            <a:pPr>
              <a:buNone/>
            </a:pPr>
            <a:r>
              <a:rPr lang="es-CO" dirty="0" smtClean="0"/>
              <a:t>   </a:t>
            </a:r>
          </a:p>
          <a:p>
            <a:pPr>
              <a:buNone/>
            </a:pPr>
            <a:r>
              <a:rPr lang="es-CO" dirty="0" smtClean="0"/>
              <a:t>    </a:t>
            </a:r>
          </a:p>
          <a:p>
            <a:pPr>
              <a:buNone/>
            </a:pPr>
            <a:endParaRPr lang="es-CO" dirty="0" smtClean="0"/>
          </a:p>
          <a:p>
            <a:pPr algn="ctr">
              <a:buNone/>
            </a:pPr>
            <a:r>
              <a:rPr lang="es-CO" dirty="0" smtClean="0"/>
              <a:t>    </a:t>
            </a:r>
            <a:r>
              <a:rPr lang="es-CO" dirty="0" smtClean="0">
                <a:solidFill>
                  <a:srgbClr val="FF0000"/>
                </a:solidFill>
              </a:rPr>
              <a:t>Nadie osaría pensar, ni por un momento, que se intentara representar la apariencia de Jesús de esta forma.  </a:t>
            </a:r>
          </a:p>
          <a:p>
            <a:pPr>
              <a:buNone/>
            </a:pPr>
            <a:endParaRPr lang="es-CO" dirty="0" smtClean="0"/>
          </a:p>
          <a:p>
            <a:pPr>
              <a:buNone/>
            </a:pPr>
            <a:endParaRPr lang="es-CO" dirty="0" smtClean="0"/>
          </a:p>
          <a:p>
            <a:pPr>
              <a:buNone/>
            </a:pPr>
            <a:r>
              <a:rPr lang="es-CO" dirty="0" smtClean="0"/>
              <a:t>     </a:t>
            </a:r>
          </a:p>
          <a:p>
            <a:pPr>
              <a:buNone/>
            </a:pPr>
            <a:endParaRPr lang="es-CO" dirty="0" smtClean="0"/>
          </a:p>
          <a:p>
            <a:pPr algn="ctr">
              <a:buNone/>
            </a:pPr>
            <a:r>
              <a:rPr lang="es-CO" dirty="0" smtClean="0"/>
              <a:t>   </a:t>
            </a:r>
            <a:r>
              <a:rPr lang="es-CO" dirty="0" smtClean="0">
                <a:solidFill>
                  <a:srgbClr val="FF0000"/>
                </a:solidFill>
              </a:rPr>
              <a:t> El propósito de esta visión no es representar la apariencia real de Jesús en el momento de ese gran acontecimiento que será el pináculo de la historia.</a:t>
            </a:r>
            <a:endParaRPr lang="es-CO" dirty="0">
              <a:solidFill>
                <a:srgbClr val="FF0000"/>
              </a:solidFill>
            </a:endParaRPr>
          </a:p>
        </p:txBody>
      </p:sp>
      <p:sp>
        <p:nvSpPr>
          <p:cNvPr id="4" name="3 Pentágono"/>
          <p:cNvSpPr/>
          <p:nvPr/>
        </p:nvSpPr>
        <p:spPr>
          <a:xfrm>
            <a:off x="251520" y="332656"/>
            <a:ext cx="8892480" cy="122413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800" b="1" dirty="0" smtClean="0"/>
              <a:t>4).  En un caso, Jesús aparece simbolizado por un cordero “como inmolado”, con siete cuernos y siete ojos (Lea Apoc.5:6). </a:t>
            </a:r>
          </a:p>
        </p:txBody>
      </p:sp>
      <p:sp>
        <p:nvSpPr>
          <p:cNvPr id="5" name="4 Pentágono"/>
          <p:cNvSpPr/>
          <p:nvPr/>
        </p:nvSpPr>
        <p:spPr>
          <a:xfrm>
            <a:off x="251520" y="2996952"/>
            <a:ext cx="8892480" cy="172819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800" b="1" dirty="0" smtClean="0"/>
              <a:t>5). En una visión del segundo advenimiento se muestra a Jesús cabalgando sobre un caballo blanco, vestido de vestiduras manchadas en sangre, y con una espada en su boca (Lea Apoc.19:11-15).</a:t>
            </a: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Autofit/>
          </a:bodyPr>
          <a:lstStyle/>
          <a:p>
            <a:r>
              <a:rPr lang="es-CO" sz="4000" dirty="0" smtClean="0">
                <a:latin typeface="Agency FB" pitchFamily="34" charset="0"/>
              </a:rPr>
              <a:t>¿Qué propósito tenía Dios al mostrar a sus hijos el quinto sellos?</a:t>
            </a:r>
            <a:endParaRPr lang="es-CO" sz="4000" dirty="0">
              <a:latin typeface="Agency FB" pitchFamily="34" charset="0"/>
            </a:endParaRPr>
          </a:p>
        </p:txBody>
      </p:sp>
      <p:sp>
        <p:nvSpPr>
          <p:cNvPr id="3" name="2 Marcador de contenido"/>
          <p:cNvSpPr>
            <a:spLocks noGrp="1"/>
          </p:cNvSpPr>
          <p:nvPr>
            <p:ph idx="1"/>
          </p:nvPr>
        </p:nvSpPr>
        <p:spPr>
          <a:xfrm>
            <a:off x="251520" y="1600200"/>
            <a:ext cx="5040560" cy="4925144"/>
          </a:xfrm>
        </p:spPr>
        <p:txBody>
          <a:bodyPr>
            <a:normAutofit/>
          </a:bodyPr>
          <a:lstStyle/>
          <a:p>
            <a:pPr algn="ctr">
              <a:buNone/>
            </a:pPr>
            <a:r>
              <a:rPr lang="es-CO" dirty="0" smtClean="0"/>
              <a:t>     El simbolismo del quinto sello fue presentado para </a:t>
            </a:r>
            <a:r>
              <a:rPr lang="es-CO" u="sng" dirty="0" smtClean="0">
                <a:solidFill>
                  <a:srgbClr val="0070C0"/>
                </a:solidFill>
              </a:rPr>
              <a:t>animar a los que se enfrentaban al martirio y a la muerte</a:t>
            </a:r>
            <a:r>
              <a:rPr lang="es-CO" dirty="0" smtClean="0"/>
              <a:t>, para darles la </a:t>
            </a:r>
            <a:r>
              <a:rPr lang="es-CO" u="sng" dirty="0" smtClean="0">
                <a:solidFill>
                  <a:srgbClr val="0070C0"/>
                </a:solidFill>
              </a:rPr>
              <a:t>seguridad de que a pesar del triunfo aparente del enemigo, finalmente llegaría su vindicación</a:t>
            </a:r>
            <a:r>
              <a:rPr lang="es-CO" dirty="0" smtClean="0"/>
              <a:t>. </a:t>
            </a:r>
            <a:endParaRPr lang="es-CO" dirty="0"/>
          </a:p>
        </p:txBody>
      </p:sp>
      <p:pic>
        <p:nvPicPr>
          <p:cNvPr id="12290" name="Picture 2" descr="http://t0.gstatic.com/images?q=tbn:ANd9GcQZhIAr369X0plvLUr8KjOARLnaztkLcThPmoMe9vpRqlDy9HuOUg"/>
          <p:cNvPicPr>
            <a:picLocks noChangeAspect="1" noChangeArrowheads="1"/>
          </p:cNvPicPr>
          <p:nvPr/>
        </p:nvPicPr>
        <p:blipFill>
          <a:blip r:embed="rId2" cstate="print"/>
          <a:srcRect/>
          <a:stretch>
            <a:fillRect/>
          </a:stretch>
        </p:blipFill>
        <p:spPr bwMode="auto">
          <a:xfrm>
            <a:off x="5508104" y="1700808"/>
            <a:ext cx="3168352" cy="2376264"/>
          </a:xfrm>
          <a:prstGeom prst="rect">
            <a:avLst/>
          </a:prstGeom>
          <a:noFill/>
        </p:spPr>
      </p:pic>
      <p:pic>
        <p:nvPicPr>
          <p:cNvPr id="12292" name="Picture 4" descr="http://t2.gstatic.com/images?q=tbn:ANd9GcSolRSZUDbIOKu89lh268ZB_WMtLSamB-U4tcq32AhbrdS8VpF56A"/>
          <p:cNvPicPr>
            <a:picLocks noChangeAspect="1" noChangeArrowheads="1"/>
          </p:cNvPicPr>
          <p:nvPr/>
        </p:nvPicPr>
        <p:blipFill>
          <a:blip r:embed="rId3" cstate="print"/>
          <a:srcRect/>
          <a:stretch>
            <a:fillRect/>
          </a:stretch>
        </p:blipFill>
        <p:spPr bwMode="auto">
          <a:xfrm>
            <a:off x="5508104" y="4286249"/>
            <a:ext cx="1584176" cy="2023071"/>
          </a:xfrm>
          <a:prstGeom prst="rect">
            <a:avLst/>
          </a:prstGeom>
          <a:noFill/>
        </p:spPr>
      </p:pic>
      <p:pic>
        <p:nvPicPr>
          <p:cNvPr id="12294" name="Picture 6" descr="http://t2.gstatic.com/images?q=tbn:ANd9GcQ_vQP-WfTsXioFhxstdqAbRoXYC2O1T_ImMUp23JzsC3Z2Zqlr"/>
          <p:cNvPicPr>
            <a:picLocks noChangeAspect="1" noChangeArrowheads="1"/>
          </p:cNvPicPr>
          <p:nvPr/>
        </p:nvPicPr>
        <p:blipFill>
          <a:blip r:embed="rId4" cstate="print"/>
          <a:srcRect/>
          <a:stretch>
            <a:fillRect/>
          </a:stretch>
        </p:blipFill>
        <p:spPr bwMode="auto">
          <a:xfrm>
            <a:off x="7236296" y="4221088"/>
            <a:ext cx="1656184" cy="20353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290"/>
                                        </p:tgtEl>
                                        <p:attrNameLst>
                                          <p:attrName>style.visibility</p:attrName>
                                        </p:attrNameLst>
                                      </p:cBhvr>
                                      <p:to>
                                        <p:strVal val="visible"/>
                                      </p:to>
                                    </p:set>
                                    <p:anim calcmode="lin" valueType="num">
                                      <p:cBhvr additive="base">
                                        <p:cTn id="12" dur="500" fill="hold"/>
                                        <p:tgtEl>
                                          <p:spTgt spid="12290"/>
                                        </p:tgtEl>
                                        <p:attrNameLst>
                                          <p:attrName>ppt_x</p:attrName>
                                        </p:attrNameLst>
                                      </p:cBhvr>
                                      <p:tavLst>
                                        <p:tav tm="0">
                                          <p:val>
                                            <p:strVal val="#ppt_x"/>
                                          </p:val>
                                        </p:tav>
                                        <p:tav tm="100000">
                                          <p:val>
                                            <p:strVal val="#ppt_x"/>
                                          </p:val>
                                        </p:tav>
                                      </p:tavLst>
                                    </p:anim>
                                    <p:anim calcmode="lin" valueType="num">
                                      <p:cBhvr additive="base">
                                        <p:cTn id="13" dur="500" fill="hold"/>
                                        <p:tgtEl>
                                          <p:spTgt spid="12290"/>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2292"/>
                                        </p:tgtEl>
                                        <p:attrNameLst>
                                          <p:attrName>style.visibility</p:attrName>
                                        </p:attrNameLst>
                                      </p:cBhvr>
                                      <p:to>
                                        <p:strVal val="visible"/>
                                      </p:to>
                                    </p:set>
                                    <p:anim calcmode="lin" valueType="num">
                                      <p:cBhvr additive="base">
                                        <p:cTn id="18" dur="500" fill="hold"/>
                                        <p:tgtEl>
                                          <p:spTgt spid="12292"/>
                                        </p:tgtEl>
                                        <p:attrNameLst>
                                          <p:attrName>ppt_x</p:attrName>
                                        </p:attrNameLst>
                                      </p:cBhvr>
                                      <p:tavLst>
                                        <p:tav tm="0">
                                          <p:val>
                                            <p:strVal val="#ppt_x"/>
                                          </p:val>
                                        </p:tav>
                                        <p:tav tm="100000">
                                          <p:val>
                                            <p:strVal val="#ppt_x"/>
                                          </p:val>
                                        </p:tav>
                                      </p:tavLst>
                                    </p:anim>
                                    <p:anim calcmode="lin" valueType="num">
                                      <p:cBhvr additive="base">
                                        <p:cTn id="19"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2294"/>
                                        </p:tgtEl>
                                        <p:attrNameLst>
                                          <p:attrName>style.visibility</p:attrName>
                                        </p:attrNameLst>
                                      </p:cBhvr>
                                      <p:to>
                                        <p:strVal val="visible"/>
                                      </p:to>
                                    </p:set>
                                    <p:anim calcmode="lin" valueType="num">
                                      <p:cBhvr additive="base">
                                        <p:cTn id="24" dur="500" fill="hold"/>
                                        <p:tgtEl>
                                          <p:spTgt spid="12294"/>
                                        </p:tgtEl>
                                        <p:attrNameLst>
                                          <p:attrName>ppt_x</p:attrName>
                                        </p:attrNameLst>
                                      </p:cBhvr>
                                      <p:tavLst>
                                        <p:tav tm="0">
                                          <p:val>
                                            <p:strVal val="#ppt_x"/>
                                          </p:val>
                                        </p:tav>
                                        <p:tav tm="100000">
                                          <p:val>
                                            <p:strVal val="#ppt_x"/>
                                          </p:val>
                                        </p:tav>
                                      </p:tavLst>
                                    </p:anim>
                                    <p:anim calcmode="lin" valueType="num">
                                      <p:cBhvr additive="base">
                                        <p:cTn id="25"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546848" cy="6048672"/>
          </a:xfrm>
        </p:spPr>
        <p:txBody>
          <a:bodyPr>
            <a:normAutofit/>
          </a:bodyPr>
          <a:lstStyle/>
          <a:p>
            <a:pPr algn="ctr">
              <a:buNone/>
            </a:pPr>
            <a:r>
              <a:rPr lang="es-CO" dirty="0" smtClean="0"/>
              <a:t>    Este incentivo era especialmente animador para los que vivían en los tiempos de las terribles persecuciones del fin de la Edad Media; pero más aún durante el tiempo de la Reforma y después del año</a:t>
            </a:r>
            <a:r>
              <a:rPr lang="es-CO" dirty="0" smtClean="0">
                <a:solidFill>
                  <a:srgbClr val="FF0000"/>
                </a:solidFill>
              </a:rPr>
              <a:t> (1517-1755; ver pp 44-70).</a:t>
            </a:r>
            <a:endParaRPr lang="es-CO" dirty="0">
              <a:solidFill>
                <a:srgbClr val="FF0000"/>
              </a:solidFill>
            </a:endParaRPr>
          </a:p>
        </p:txBody>
      </p:sp>
      <p:pic>
        <p:nvPicPr>
          <p:cNvPr id="1026" name="Picture 2" descr="http://t2.gstatic.com/images?q=tbn:ANd9GcT995h4JWGRotZLvaIHJjfnmHLTMzXjQdlaDrP8tdaeMyJT7apl"/>
          <p:cNvPicPr>
            <a:picLocks noChangeAspect="1" noChangeArrowheads="1"/>
          </p:cNvPicPr>
          <p:nvPr/>
        </p:nvPicPr>
        <p:blipFill>
          <a:blip r:embed="rId2" cstate="print"/>
          <a:srcRect/>
          <a:stretch>
            <a:fillRect/>
          </a:stretch>
        </p:blipFill>
        <p:spPr bwMode="auto">
          <a:xfrm>
            <a:off x="5220072" y="692696"/>
            <a:ext cx="3600400" cy="4968552"/>
          </a:xfrm>
          <a:prstGeom prst="rect">
            <a:avLst/>
          </a:prstGeom>
          <a:noFill/>
        </p:spPr>
      </p:pic>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328592" cy="6120680"/>
          </a:xfrm>
        </p:spPr>
        <p:txBody>
          <a:bodyPr>
            <a:normAutofit lnSpcReduction="10000"/>
          </a:bodyPr>
          <a:lstStyle/>
          <a:p>
            <a:pPr algn="ctr">
              <a:buNone/>
            </a:pPr>
            <a:r>
              <a:rPr lang="es-CO" dirty="0" smtClean="0"/>
              <a:t>    </a:t>
            </a:r>
          </a:p>
          <a:p>
            <a:pPr algn="ctr">
              <a:buNone/>
            </a:pPr>
            <a:r>
              <a:rPr lang="es-CO" dirty="0" smtClean="0"/>
              <a:t>    A ellos les habrá parecido que el largo período de opresión nunca acabaría.  El mensaje del quinto sello les confirmó que la causa de Dios triunfaría finalmente. </a:t>
            </a:r>
          </a:p>
          <a:p>
            <a:pPr algn="ctr">
              <a:buNone/>
            </a:pPr>
            <a:endParaRPr lang="es-CO" dirty="0" smtClean="0"/>
          </a:p>
          <a:p>
            <a:pPr algn="ctr">
              <a:buNone/>
            </a:pPr>
            <a:r>
              <a:rPr lang="es-CO" dirty="0" smtClean="0"/>
              <a:t> Los que pasen por el último gran conflicto recibirán el mismo estímulo </a:t>
            </a:r>
            <a:r>
              <a:rPr lang="es-CO" dirty="0" smtClean="0">
                <a:solidFill>
                  <a:srgbClr val="FF0000"/>
                </a:solidFill>
              </a:rPr>
              <a:t>(ver 2JT 151).</a:t>
            </a:r>
            <a:endParaRPr lang="es-CO" dirty="0">
              <a:solidFill>
                <a:srgbClr val="FF0000"/>
              </a:solidFill>
            </a:endParaRPr>
          </a:p>
        </p:txBody>
      </p:sp>
      <p:pic>
        <p:nvPicPr>
          <p:cNvPr id="129026" name="Picture 2" descr="http://t0.gstatic.com/images?q=tbn:ANd9GcS_5tIMkcRF_xZnyiLeaT2kH71Iuy6X_ftz9Tz_ZfyGLI9fe7V9"/>
          <p:cNvPicPr>
            <a:picLocks noChangeAspect="1" noChangeArrowheads="1"/>
          </p:cNvPicPr>
          <p:nvPr/>
        </p:nvPicPr>
        <p:blipFill>
          <a:blip r:embed="rId2" cstate="print"/>
          <a:srcRect/>
          <a:stretch>
            <a:fillRect/>
          </a:stretch>
        </p:blipFill>
        <p:spPr bwMode="auto">
          <a:xfrm rot="20489514">
            <a:off x="6208091" y="1140235"/>
            <a:ext cx="2169154" cy="3174528"/>
          </a:xfrm>
          <a:prstGeom prst="rect">
            <a:avLst/>
          </a:prstGeom>
          <a:noFill/>
        </p:spPr>
      </p:pic>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410944" cy="5721499"/>
          </a:xfrm>
        </p:spPr>
        <p:txBody>
          <a:bodyPr>
            <a:normAutofit fontScale="92500" lnSpcReduction="20000"/>
          </a:bodyPr>
          <a:lstStyle/>
          <a:p>
            <a:pPr algn="ctr">
              <a:buNone/>
            </a:pPr>
            <a:r>
              <a:rPr lang="es-CO" dirty="0" smtClean="0"/>
              <a:t>    </a:t>
            </a:r>
          </a:p>
          <a:p>
            <a:pPr algn="ctr">
              <a:buNone/>
            </a:pPr>
            <a:r>
              <a:rPr lang="es-CO" sz="4300" dirty="0" smtClean="0"/>
              <a:t>Cualquier intento de interpretar que estas “almas” son los espíritus incorpóreos- </a:t>
            </a:r>
            <a:r>
              <a:rPr lang="es-ES" sz="4300" dirty="0" smtClean="0"/>
              <a:t>que no tiene cuerpo -</a:t>
            </a:r>
            <a:r>
              <a:rPr lang="es-CO" sz="4300" dirty="0" smtClean="0"/>
              <a:t>de mártires difuntos, violenta las reglas de interpretación de las profecías simbólicas.</a:t>
            </a:r>
            <a:endParaRPr lang="es-CO" dirty="0" smtClean="0"/>
          </a:p>
          <a:p>
            <a:pPr>
              <a:buNone/>
            </a:pPr>
            <a:r>
              <a:rPr lang="es-CO" dirty="0" smtClean="0"/>
              <a:t>       </a:t>
            </a:r>
            <a:endParaRPr lang="es-CO" dirty="0"/>
          </a:p>
        </p:txBody>
      </p:sp>
      <p:pic>
        <p:nvPicPr>
          <p:cNvPr id="4" name="Picture 2" descr="http://apologista.files.wordpress.com/2009/04/cuando_alma_sale_cuerpo11.jpg?w=640"/>
          <p:cNvPicPr>
            <a:picLocks noChangeAspect="1" noChangeArrowheads="1"/>
          </p:cNvPicPr>
          <p:nvPr/>
        </p:nvPicPr>
        <p:blipFill>
          <a:blip r:embed="rId2" cstate="print"/>
          <a:srcRect/>
          <a:stretch>
            <a:fillRect/>
          </a:stretch>
        </p:blipFill>
        <p:spPr bwMode="auto">
          <a:xfrm>
            <a:off x="5796136" y="1196752"/>
            <a:ext cx="2808312" cy="4104456"/>
          </a:xfrm>
          <a:prstGeom prst="rect">
            <a:avLst/>
          </a:prstGeom>
          <a:noFill/>
        </p:spPr>
      </p:pic>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496944" cy="6264696"/>
          </a:xfrm>
          <a:solidFill>
            <a:schemeClr val="accent6">
              <a:lumMod val="20000"/>
              <a:lumOff val="80000"/>
            </a:schemeClr>
          </a:solidFill>
        </p:spPr>
        <p:txBody>
          <a:bodyPr>
            <a:normAutofit fontScale="92500"/>
          </a:bodyPr>
          <a:lstStyle/>
          <a:p>
            <a:pPr algn="ctr">
              <a:buNone/>
            </a:pPr>
            <a:r>
              <a:rPr lang="es-CO" dirty="0" smtClean="0"/>
              <a:t>       </a:t>
            </a:r>
            <a:r>
              <a:rPr lang="es-CO" sz="3400" dirty="0" smtClean="0">
                <a:solidFill>
                  <a:srgbClr val="FF0000"/>
                </a:solidFill>
              </a:rPr>
              <a:t>A Juan no se le dio una visión del cielo como en realidad es </a:t>
            </a:r>
            <a:endParaRPr lang="es-CO" dirty="0" smtClean="0">
              <a:solidFill>
                <a:srgbClr val="FF0000"/>
              </a:solidFill>
            </a:endParaRPr>
          </a:p>
          <a:p>
            <a:pPr algn="ctr">
              <a:buNone/>
            </a:pPr>
            <a:r>
              <a:rPr lang="es-CO" dirty="0" smtClean="0"/>
              <a:t>    Porque allí no hay caballos blancos, bermejos, negros o pálidos, montados por jinetes belicosos. Jesús no está en el cielo en la forma de un cordero con una sangrante herida de cuchillo.  </a:t>
            </a:r>
          </a:p>
          <a:p>
            <a:pPr algn="ctr">
              <a:buNone/>
            </a:pPr>
            <a:r>
              <a:rPr lang="es-CO" dirty="0" smtClean="0"/>
              <a:t>    Los cuatro seres vivientes no representan criaturas aladas reales con características de animales.  Tampoco hay allí “almas” que yacen en la base de un altar.  </a:t>
            </a:r>
            <a:r>
              <a:rPr lang="es-CO" i="1" dirty="0" smtClean="0">
                <a:solidFill>
                  <a:srgbClr val="0070C0"/>
                </a:solidFill>
              </a:rPr>
              <a:t>Toda la escena fue una representación gráfica y simbólica que tenía el propósito de enseñar la lección espiritual que ya hemos destacado.   </a:t>
            </a:r>
            <a:endParaRPr lang="es-CO" i="1"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8496944" cy="5976664"/>
          </a:xfrm>
        </p:spPr>
        <p:txBody>
          <a:bodyPr>
            <a:normAutofit fontScale="92500" lnSpcReduction="10000"/>
          </a:bodyPr>
          <a:lstStyle/>
          <a:p>
            <a:pPr algn="ctr">
              <a:buNone/>
            </a:pPr>
            <a:r>
              <a:rPr lang="es-CO" dirty="0" smtClean="0"/>
              <a:t>        </a:t>
            </a:r>
            <a:r>
              <a:rPr lang="es-CO" b="1" u="sng" dirty="0" smtClean="0">
                <a:solidFill>
                  <a:srgbClr val="FF0000"/>
                </a:solidFill>
              </a:rPr>
              <a:t>Los que habían sido muertos </a:t>
            </a:r>
          </a:p>
          <a:p>
            <a:pPr algn="ctr">
              <a:buNone/>
            </a:pPr>
            <a:r>
              <a:rPr lang="es-CO" dirty="0" smtClean="0"/>
              <a:t>    El tema de la revelación ahora cambia de una descripción de escenas prevalecientes de destrucción y muerte, en las cuales sufre el pueblo de Dios, y se enfoca en la condición de los santos. </a:t>
            </a:r>
          </a:p>
          <a:p>
            <a:pPr algn="ctr">
              <a:buNone/>
            </a:pPr>
            <a:endParaRPr lang="es-CO" dirty="0" smtClean="0">
              <a:solidFill>
                <a:srgbClr val="FF0000"/>
              </a:solidFill>
            </a:endParaRPr>
          </a:p>
          <a:p>
            <a:pPr algn="ctr">
              <a:buNone/>
            </a:pPr>
            <a:r>
              <a:rPr lang="es-CO" dirty="0" smtClean="0">
                <a:solidFill>
                  <a:srgbClr val="FF0000"/>
                </a:solidFill>
              </a:rPr>
              <a:t>El texto dice que avían sido muertos por “</a:t>
            </a:r>
            <a:r>
              <a:rPr lang="es-CO" b="1" u="sng" dirty="0" smtClean="0">
                <a:solidFill>
                  <a:srgbClr val="FF0000"/>
                </a:solidFill>
              </a:rPr>
              <a:t>La palabra de Dios</a:t>
            </a:r>
            <a:r>
              <a:rPr lang="es-CO" dirty="0" smtClean="0"/>
              <a:t>”</a:t>
            </a:r>
          </a:p>
          <a:p>
            <a:pPr algn="ctr">
              <a:buNone/>
            </a:pPr>
            <a:endParaRPr lang="es-CO" dirty="0" smtClean="0"/>
          </a:p>
          <a:p>
            <a:pPr algn="ctr">
              <a:buNone/>
            </a:pPr>
            <a:r>
              <a:rPr lang="es-CO" dirty="0" smtClean="0"/>
              <a:t>    Es decir: La Palabra que ellos predicaban se originaba en Dios, o era hablada por Dios. Y precisamente, por testificar de la Palabra de Dios eran muertos.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71797"/>
            <a:ext cx="8229600" cy="1112987"/>
          </a:xfrm>
        </p:spPr>
        <p:txBody>
          <a:bodyPr>
            <a:normAutofit/>
          </a:bodyPr>
          <a:lstStyle/>
          <a:p>
            <a:pPr algn="ctr">
              <a:buNone/>
            </a:pPr>
            <a:r>
              <a:rPr lang="es-CO" sz="3300" dirty="0" smtClean="0">
                <a:solidFill>
                  <a:srgbClr val="FF0000"/>
                </a:solidFill>
              </a:rPr>
              <a:t>     Seguidamente “le fue dado a cada uno un vestido blanco”.</a:t>
            </a:r>
          </a:p>
        </p:txBody>
      </p:sp>
      <p:sp>
        <p:nvSpPr>
          <p:cNvPr id="11266" name="AutoShape 2" descr="data:image/jpeg;base64,/9j/4AAQSkZJRgABAQAAAQABAAD/2wCEAAkGBhQSERIUExIVFRUWFRUUFRUVFBUVFRUUFBUVFBUUFBQXHCYeFxwvGRQVHy8gIycpLCwsFR8xNTAqNiYrLCoBCQoKDgwOGg8PFykcHBgpKSwsKSkpKSkpKSkpKSkpNSkpKSwpKSkpKSwpKSksKSksKSkpKSwsLCkpKSksLCkpKf/AABEIAFkAmQMBIgACEQEDEQH/xAAbAAABBQEBAAAAAAAAAAAAAAAFAgMEBgcBAP/EADoQAAEDAgQDBQUGBQUAAAAAAAEAAhEDBAUSITEGQVFhcYGRoQcTIjKxFFJiwdHhFSNCgvAzQ3KSsv/EABkBAAMBAQEAAAAAAAAAAAAAAAABAgMEBf/EAB8RAAICAgMBAQEAAAAAAAAAAAABAhESMQMhQRMEMv/aAAwDAQACEQMRAD8A3ApDnJRUK6rwgD1a8hQquLwoV3ddqF16y2hCzGUwy7GE3VxNAw9N1q5Wr4kZ/RhqniUlPPvNN1XqFQqSXOO3+eCylCtFxkzLPaPj9R17UbmcG0/hAmANJkR3ophftPrFoY/nlh0mZY0NPZrHqh13gja11cOBzAVXCSYbm0JDnePon3YHQY1s1qZcS7+WNXNA3JEgx2id1wSkk6PUhx3G2zYsKxcVKbHj+poPmnbrEoG6q9hdBlKnkILC34HN+VwGmnjI11Xbm9kLojo45bCf8YMoja4lKpBvIO6m2uJbarVRRnbL1SupT7airVrfjqptPEx1UNUUg61yeaUJoXwKI0XyEhj4XVwLqAG6p0QPEaqOVBogeIUt01smWivXFfVRzUUi8p6qGAuuMlRytMeptJIAEnoNUm6sKjPmY4d7Su1cVdRpvczQtaXTuSQ36SNlUncX3rHBxqvBcJ1Jyu6khcnL+mnVHbxflyV2aBhXDr3gOd8DT13PcETda27JmTA3cSWzMbBUrCPaWbir7qtDGkAscdDmAgteRpBPOBuEdvaw90H5mwSDOZsEHnv2hYT529Gq/Pi+zH/adi9Q4g4A5WNptFJrdGhj2gmAANzv3BVCjiDw1zJ+BxlwgTmGxkifCdVqXG+D0qz6NXOHAUzTcA9p21YdNebvRUt/CwnSppvEQZ/TtUqa9NPnLaLPwDjVN1e2t6jnVKT2P0jK6nWIkmRuNPMrTrzhIObNCpm/A8wfA/qqF7M+E8tx74S5opuGbTRzi0BvlPkVqDCRB26HbwHXwQpV0iJRvezPMQsKlN5a5hBG4g7de7tSLfNK0m/4ntqDWm4qsBdLRMEujeAOSB3HGWGVIB1jQEMLY7dIWmdeixb8A9GuQEr7WQuYvYuow4EOpu+V42M6wehjkhYuJTUiJJFosL06aq14bXkBUPDXzCueEHQKmyEHAupISkwEvQXEEachGIjQpAVy8coAbqpl2IJUUFbX0ZpdnLi3BpvHVpUr+DUamHtZWYXQCWn+sOeSZB79xtCivuRBCcqYmTSkmIOkaQTovPm+ztg3VAXhbgW3dJrZqnwkuHysa7MWxI3OUSoHHWIUgz3doxh0/wBQy6I0/licvZmM9i7xzjFW3tXe7JyVHtbVI+bK4GAOkkQf3VQNUupD8Qga8tuXX8yssXdmz5F6CcLGWpmeS4kET2c/yRGrUbEA6Ztp1lI+ygSN4GnLWQP1Xqx6HUSNW6+a1aCHIkqLRwzxrUtXNpMDXMcYc0jcwBM93JaTQxWleNLZDXkEBrtwYMEcjEysMoOymdZ69OchFrPGXjmZ3GpBEbtn1HeQolGV9CcoSC3F/AVe0Iqtea1PRuYn4maADMO0zqNBPLmocCVads65qGDLS2k34jld/W4jnMaDqj3DvET7yjUpVHh2XQtI1g/LPkVYPt2W0on+k5W9zgcpBPTTzCPB5vVlauLxzbWlSM/E1jiDrq1sDXrqhlEaozilMucZ5aDx1PqoIoLpRxyCGGughXbBnSAqVYbhXPBuSpkIsTEpJalKwEuCGYkIBRQobiTdCpY0UnG79tMZnuDRIEnYTtJ5IRb4vTe4NFWnqYnOAPVCvaFizhmoBoEuh5mXZdHN0GkEz/1OipNOwfUBytLo/wAhZ/RnSuFY2bDcYU4AEEHb12TOIWsWzmbO5c5duNlR+HuILm1/lPZUe06hhkub/wATyHYrpUe+pTa5oLM2oFRsOBB5j81m+xfyD8ZtTcYbUES40CYP32NzecsWbYZXJaxo6BbTTsx7vLyIIP8AdofqsVwWzc24ex3+04sPeJA+ipaIewu1sHyH1Kh0aUjtygE9pP6ondUYae8EeCj2TYcOmvp8SaIZDeJL/wC/02+icIA122Pnr+qS3YnrPqomMuIo6dG+uYIFZoXs1t8tOu+ZL6h1+61rRDZ7yTHarFhTDVZc0th752T8OrXSOyZ80B9l9Miwa47ufUd4Zso/8ophNcuJgkNz5TG73N+aT90bIaNIsLvbTLHsf87Zgjr0PZz7EFqUFa7LAm1AHvI1B15ydvFAeJvs9mWCrXPxa5W08zsu2beAO9UnSJpydIj2lPVW7BhsqjZ3FNzj7uoKjJOV7dnAd/Pqrdg7tk27Jaa2WBhSpSWJatEnCoV6yQVNKbqMlJjRnXEPDrKxcXN+IiMwJBgbTGhg6iUNsOGhSaGg5tTqWgHs2+q0G9sZ5If9i12U4mn0dUBbPDYMjT/NkRdh5I1Ra2tOxT22ojZGJGTKybaAR2GFl1xhuW6uiB81V7vp+/mttubXbxVLv8CmtUMfNr5j9kmh2Uq5tjl8ENcMrXdjTHfGX9Fod3gcM25Kl49ZltM6c49UJE2AmnQJvEWSxw/APR/7p4DYKdZ4W6sagDTBn6CPUJgXjgqhlw+3A+5PiXOP1KmWNOWgRECI25kkhHuF8HyWtFpGzAES/hAA0EJUVYINdwaAOW3f1WdcdWb3VWvdJBaBPSDt+a1gWQHJQMR4fbW+HUaHYkTOkSNUmrNIcmLszrgzGCxotywn3lTMxx0DBEuIMSZ0EbLVsKoxCDYZw0ykZawAxE6kgDQAE7CANuitVlbwFSjQuSakyaxKXAF6FdGJ1chdXkwElgSfcN6JxeQAgUx0Ssq6vIAQaYKYNgyZhSl5AEV2HsO7UPvuFKFUEOpggo0uFFAVeh7PbRpn3QRe34fo0/lptHcAiK6igG2UABAC6WJa8gBo0B0Xm24HJOFdRQDfuB0Sg1KXkAeXl5eQB//Z"/>
          <p:cNvSpPr>
            <a:spLocks noChangeAspect="1" noChangeArrowheads="1"/>
          </p:cNvSpPr>
          <p:nvPr/>
        </p:nvSpPr>
        <p:spPr bwMode="auto">
          <a:xfrm>
            <a:off x="63500" y="-403225"/>
            <a:ext cx="1457325" cy="8477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4" name="3 Rectángulo"/>
          <p:cNvSpPr/>
          <p:nvPr/>
        </p:nvSpPr>
        <p:spPr>
          <a:xfrm>
            <a:off x="251520" y="1916832"/>
            <a:ext cx="6336704" cy="3108543"/>
          </a:xfrm>
          <a:prstGeom prst="rect">
            <a:avLst/>
          </a:prstGeom>
        </p:spPr>
        <p:txBody>
          <a:bodyPr wrap="square">
            <a:spAutoFit/>
          </a:bodyPr>
          <a:lstStyle/>
          <a:p>
            <a:pPr algn="ctr">
              <a:buNone/>
            </a:pPr>
            <a:r>
              <a:rPr lang="es-CO" sz="3200" dirty="0" smtClean="0"/>
              <a:t>El vestido era un manto largo que se usaba como señal de distinción.  Juan contempla en la visión cómo son vestidas las ‘almas” con un manto blanco cada una.  </a:t>
            </a:r>
          </a:p>
          <a:p>
            <a:endParaRPr lang="es-CO" dirty="0" smtClean="0"/>
          </a:p>
          <a:p>
            <a:r>
              <a:rPr lang="es-CO" dirty="0" smtClean="0"/>
              <a:t>   </a:t>
            </a:r>
            <a:endParaRPr lang="es-CO" dirty="0"/>
          </a:p>
        </p:txBody>
      </p:sp>
      <p:sp>
        <p:nvSpPr>
          <p:cNvPr id="5" name="4 Rectángulo"/>
          <p:cNvSpPr/>
          <p:nvPr/>
        </p:nvSpPr>
        <p:spPr>
          <a:xfrm>
            <a:off x="395536" y="4653137"/>
            <a:ext cx="8424936" cy="2246769"/>
          </a:xfrm>
          <a:prstGeom prst="rect">
            <a:avLst/>
          </a:prstGeom>
          <a:solidFill>
            <a:srgbClr val="FFC000"/>
          </a:solidFill>
        </p:spPr>
        <p:txBody>
          <a:bodyPr wrap="square">
            <a:spAutoFit/>
          </a:bodyPr>
          <a:lstStyle/>
          <a:p>
            <a:pPr algn="ctr"/>
            <a:r>
              <a:rPr lang="es-CO" sz="2800" dirty="0" smtClean="0"/>
              <a:t>El símbolo parece tener el propósito de mostrar que a pesar de sus muertes ignominiosas y de que sus martirios aún no han sido vengados por Dios, </a:t>
            </a:r>
            <a:r>
              <a:rPr lang="es-CO" sz="2800" u="sng" dirty="0" smtClean="0">
                <a:solidFill>
                  <a:srgbClr val="0070C0"/>
                </a:solidFill>
              </a:rPr>
              <a:t>los mártires ya son reconocidos por el Señor como vencedores. </a:t>
            </a:r>
          </a:p>
        </p:txBody>
      </p:sp>
      <p:pic>
        <p:nvPicPr>
          <p:cNvPr id="11268" name="Picture 4" descr="http://t3.gstatic.com/images?q=tbn:ANd9GcR2lUgOBA4G3NsJRWSM748RLxTW-4ay06E0gq2cRW88qKenjwPB"/>
          <p:cNvPicPr>
            <a:picLocks noChangeAspect="1" noChangeArrowheads="1"/>
          </p:cNvPicPr>
          <p:nvPr/>
        </p:nvPicPr>
        <p:blipFill>
          <a:blip r:embed="rId2" cstate="print"/>
          <a:srcRect/>
          <a:stretch>
            <a:fillRect/>
          </a:stretch>
        </p:blipFill>
        <p:spPr bwMode="auto">
          <a:xfrm>
            <a:off x="6444208" y="1556792"/>
            <a:ext cx="2475359" cy="30392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4"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4)">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dirty="0" smtClean="0">
                <a:latin typeface="Agency FB" pitchFamily="34" charset="0"/>
              </a:rPr>
              <a:t>¿Qué significaba para los cristianos de esa época recibir este mensaje?</a:t>
            </a:r>
            <a:endParaRPr lang="es-CO" dirty="0">
              <a:latin typeface="Agency FB" pitchFamily="34" charset="0"/>
            </a:endParaRPr>
          </a:p>
        </p:txBody>
      </p:sp>
      <p:sp>
        <p:nvSpPr>
          <p:cNvPr id="3" name="2 Marcador de contenido"/>
          <p:cNvSpPr>
            <a:spLocks noGrp="1"/>
          </p:cNvSpPr>
          <p:nvPr>
            <p:ph idx="1"/>
          </p:nvPr>
        </p:nvSpPr>
        <p:spPr>
          <a:xfrm>
            <a:off x="323528" y="1600200"/>
            <a:ext cx="5328592" cy="4853136"/>
          </a:xfrm>
        </p:spPr>
        <p:txBody>
          <a:bodyPr>
            <a:normAutofit fontScale="92500"/>
          </a:bodyPr>
          <a:lstStyle/>
          <a:p>
            <a:pPr algn="ctr">
              <a:buNone/>
            </a:pPr>
            <a:r>
              <a:rPr lang="es-CO" dirty="0" smtClean="0"/>
              <a:t>    En los días de Juan esta seguridad era de especial consuelo para los cristianos, que habían visto cómo sus hermanos creyentes eran aniquilados por la persecución de Nerón</a:t>
            </a:r>
            <a:r>
              <a:rPr lang="es-CO" dirty="0" smtClean="0">
                <a:solidFill>
                  <a:srgbClr val="FF0000"/>
                </a:solidFill>
              </a:rPr>
              <a:t> (64 d. C.)</a:t>
            </a:r>
            <a:r>
              <a:rPr lang="es-CO" dirty="0" smtClean="0"/>
              <a:t>, y ellos mismos se enfrentaban al martirio con la persecución de Domiciano.</a:t>
            </a:r>
            <a:r>
              <a:rPr lang="es-ES" dirty="0" smtClean="0"/>
              <a:t> </a:t>
            </a:r>
            <a:endParaRPr lang="es-CO" dirty="0"/>
          </a:p>
        </p:txBody>
      </p:sp>
      <p:pic>
        <p:nvPicPr>
          <p:cNvPr id="1026" name="Picture 2" descr="http://t0.gstatic.com/images?q=tbn:ANd9GcQAXZ_enR2bVJQIWWxM8MZDV7gSl4aCFbXHY1wtTOEWAD78S8r1lyKYgUsqIA"/>
          <p:cNvPicPr>
            <a:picLocks noChangeAspect="1" noChangeArrowheads="1"/>
          </p:cNvPicPr>
          <p:nvPr/>
        </p:nvPicPr>
        <p:blipFill>
          <a:blip r:embed="rId2" cstate="print"/>
          <a:srcRect/>
          <a:stretch>
            <a:fillRect/>
          </a:stretch>
        </p:blipFill>
        <p:spPr bwMode="auto">
          <a:xfrm>
            <a:off x="6012160" y="1772817"/>
            <a:ext cx="2880320" cy="2664296"/>
          </a:xfrm>
          <a:prstGeom prst="rect">
            <a:avLst/>
          </a:prstGeom>
          <a:noFill/>
        </p:spPr>
      </p:pic>
      <p:sp>
        <p:nvSpPr>
          <p:cNvPr id="7" name="6 Rectángulo"/>
          <p:cNvSpPr/>
          <p:nvPr/>
        </p:nvSpPr>
        <p:spPr>
          <a:xfrm>
            <a:off x="5940152" y="4581127"/>
            <a:ext cx="2952328" cy="2308324"/>
          </a:xfrm>
          <a:prstGeom prst="rect">
            <a:avLst/>
          </a:prstGeom>
          <a:solidFill>
            <a:srgbClr val="FFFF00"/>
          </a:solidFill>
        </p:spPr>
        <p:txBody>
          <a:bodyPr wrap="square">
            <a:spAutoFit/>
          </a:bodyPr>
          <a:lstStyle/>
          <a:p>
            <a:pPr algn="ctr"/>
            <a:r>
              <a:rPr lang="es-ES" sz="2400" dirty="0" smtClean="0"/>
              <a:t>Fue </a:t>
            </a:r>
            <a:r>
              <a:rPr lang="es-ES" sz="2400" dirty="0" smtClean="0">
                <a:hlinkClick r:id="rId3" action="ppaction://hlinkfile" tooltip="Emperador romano"/>
              </a:rPr>
              <a:t>emperador</a:t>
            </a:r>
            <a:r>
              <a:rPr lang="es-ES" sz="2400" dirty="0" smtClean="0"/>
              <a:t> del </a:t>
            </a:r>
            <a:r>
              <a:rPr lang="es-ES" sz="2400" dirty="0" smtClean="0">
                <a:hlinkClick r:id="rId4" action="ppaction://hlinkfile" tooltip="Imperio romano"/>
              </a:rPr>
              <a:t>Imperio romano</a:t>
            </a:r>
            <a:r>
              <a:rPr lang="es-ES" sz="2400" dirty="0" smtClean="0"/>
              <a:t> desde el </a:t>
            </a:r>
            <a:r>
              <a:rPr lang="es-ES" sz="2400" dirty="0" smtClean="0">
                <a:hlinkClick r:id="rId5" action="ppaction://hlinkfile" tooltip="14 de octubre"/>
              </a:rPr>
              <a:t>14 de octubre</a:t>
            </a:r>
            <a:r>
              <a:rPr lang="es-ES" sz="2400" dirty="0" smtClean="0"/>
              <a:t> de </a:t>
            </a:r>
            <a:r>
              <a:rPr lang="es-ES" sz="2400" dirty="0" smtClean="0">
                <a:hlinkClick r:id="rId6" action="ppaction://hlinkfile" tooltip="81"/>
              </a:rPr>
              <a:t>81</a:t>
            </a:r>
            <a:r>
              <a:rPr lang="es-ES" sz="2400" dirty="0" smtClean="0"/>
              <a:t> hasta su muerte el 18 de septiembre de 96.</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1026"/>
                                        </p:tgtEl>
                                        <p:attrNameLst>
                                          <p:attrName>style.visibility</p:attrName>
                                        </p:attrNameLst>
                                      </p:cBhvr>
                                      <p:to>
                                        <p:strVal val="visible"/>
                                      </p:to>
                                    </p:set>
                                    <p:anim to="" calcmode="lin" valueType="num">
                                      <p:cBhvr>
                                        <p:cTn id="16" dur="1" fill="hold"/>
                                        <p:tgtEl>
                                          <p:spTgt spid="1026"/>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to="" calcmode="lin" valueType="num">
                                      <p:cBhvr>
                                        <p:cTn id="21"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20000"/>
          </a:bodyPr>
          <a:lstStyle/>
          <a:p>
            <a:pPr algn="ctr">
              <a:buNone/>
            </a:pPr>
            <a:r>
              <a:rPr lang="es-CO" dirty="0" smtClean="0"/>
              <a:t>     El </a:t>
            </a:r>
            <a:r>
              <a:rPr lang="es-CO" dirty="0" smtClean="0">
                <a:solidFill>
                  <a:srgbClr val="FF0000"/>
                </a:solidFill>
              </a:rPr>
              <a:t>(Comentario Bíblico Adventista t VI, p. 89)</a:t>
            </a:r>
            <a:r>
              <a:rPr lang="es-CO" dirty="0" smtClean="0"/>
              <a:t> dice: “En los comienzos de su reinado se esforzó por </a:t>
            </a:r>
            <a:r>
              <a:rPr lang="es-CO" b="1" u="sng" dirty="0" smtClean="0"/>
              <a:t>DEIFICAR </a:t>
            </a:r>
            <a:r>
              <a:rPr lang="es-CO" dirty="0" smtClean="0"/>
              <a:t>a los emperadores, y estableció un colegio sacerdotal de los Flavios para el </a:t>
            </a:r>
            <a:r>
              <a:rPr lang="es-CO" b="1" u="sng" dirty="0" smtClean="0"/>
              <a:t>CULTO</a:t>
            </a:r>
            <a:r>
              <a:rPr lang="es-CO" dirty="0" smtClean="0"/>
              <a:t> de su difunto padre</a:t>
            </a:r>
            <a:r>
              <a:rPr lang="es-ES" dirty="0" smtClean="0">
                <a:hlinkClick r:id="rId2" action="ppaction://hlinkfile" tooltip="Tito Flavio Vespasiano"/>
              </a:rPr>
              <a:t> Tito Flavio Vespasiano</a:t>
            </a:r>
            <a:r>
              <a:rPr lang="es-ES" dirty="0" smtClean="0"/>
              <a:t>, de su hermano mayor </a:t>
            </a:r>
            <a:r>
              <a:rPr lang="es-ES" dirty="0" smtClean="0">
                <a:hlinkClick r:id="rId3" action="ppaction://hlinkfile" tooltip="Tito"/>
              </a:rPr>
              <a:t>Tito</a:t>
            </a:r>
            <a:r>
              <a:rPr lang="es-ES" dirty="0" smtClean="0"/>
              <a:t> y finalmente el suyo propio.</a:t>
            </a:r>
          </a:p>
          <a:p>
            <a:pPr>
              <a:buNone/>
            </a:pPr>
            <a:endParaRPr lang="es-ES" dirty="0" smtClean="0"/>
          </a:p>
          <a:p>
            <a:pPr>
              <a:buNone/>
            </a:pPr>
            <a:r>
              <a:rPr lang="es-ES" dirty="0" smtClean="0"/>
              <a:t>    Se dio a sí mismo el titulo de </a:t>
            </a:r>
            <a:r>
              <a:rPr lang="es-ES" i="1" dirty="0" smtClean="0">
                <a:solidFill>
                  <a:srgbClr val="0070C0"/>
                </a:solidFill>
              </a:rPr>
              <a:t>dominus et deus</a:t>
            </a:r>
            <a:r>
              <a:rPr lang="es-ES" dirty="0" smtClean="0"/>
              <a:t> </a:t>
            </a:r>
            <a:r>
              <a:rPr lang="es-ES" b="1" u="sng" dirty="0" smtClean="0">
                <a:solidFill>
                  <a:srgbClr val="0070C0"/>
                </a:solidFill>
              </a:rPr>
              <a:t>(“señor y dios”)</a:t>
            </a:r>
            <a:r>
              <a:rPr lang="es-ES" dirty="0" smtClean="0"/>
              <a:t>, y así intensificó el culto del emperador por todo el imperio, lo que contribuyó a la persecución de la iglesia cristiana. Sin duda, el apóstol Juan fue desterrado en ese tiempo a la isla de Papmos, y se supone que una cantidad de otros discípulos fueron muertos durante su reinado. Es imposible decir ahora cuán abarcan té y cuan cruel fue la persecución, pues muy poco se dice de ella en los registros de la época.</a:t>
            </a:r>
          </a:p>
          <a:p>
            <a:pPr>
              <a:buNone/>
            </a:pPr>
            <a:endParaRPr lang="es-CO" dirty="0"/>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p:spPr>
        <p:txBody>
          <a:bodyPr/>
          <a:lstStyle/>
          <a:p>
            <a:pPr algn="ctr">
              <a:buNone/>
            </a:pPr>
            <a:r>
              <a:rPr lang="es-CO" dirty="0" smtClean="0"/>
              <a:t>    </a:t>
            </a:r>
          </a:p>
          <a:p>
            <a:pPr algn="ctr">
              <a:buNone/>
            </a:pPr>
            <a:endParaRPr lang="es-CO" dirty="0" smtClean="0"/>
          </a:p>
          <a:p>
            <a:pPr algn="ctr">
              <a:buNone/>
            </a:pPr>
            <a:r>
              <a:rPr lang="es-CO" sz="4000" dirty="0" smtClean="0">
                <a:solidFill>
                  <a:srgbClr val="FF0000"/>
                </a:solidFill>
              </a:rPr>
              <a:t>En cada época, a partir de ese tiempo, las promesas de Dios a sus santos mártires han animado a otros que estaban por dar su vida por amor del nombre divino.</a:t>
            </a:r>
            <a:endParaRPr lang="es-CO" sz="4000" dirty="0">
              <a:solidFill>
                <a:srgbClr val="FF0000"/>
              </a:solidFill>
            </a:endParaRPr>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520280"/>
          </a:xfrm>
        </p:spPr>
        <p:txBody>
          <a:bodyPr>
            <a:normAutofit fontScale="92500"/>
          </a:bodyPr>
          <a:lstStyle/>
          <a:p>
            <a:pPr algn="ctr">
              <a:buNone/>
            </a:pPr>
            <a:r>
              <a:rPr lang="es-CO" dirty="0" smtClean="0"/>
              <a:t>    El mensaje del sexto sello termina diciendo:  “</a:t>
            </a:r>
            <a:r>
              <a:rPr lang="es-CO" b="1" dirty="0" smtClean="0"/>
              <a:t>y les fue dicho que aun </a:t>
            </a:r>
            <a:r>
              <a:rPr lang="es-CO" b="1" u="sng" dirty="0" smtClean="0"/>
              <a:t>reposasen</a:t>
            </a:r>
            <a:r>
              <a:rPr lang="es-CO" b="1" dirty="0" smtClean="0"/>
              <a:t> todavía un poco de tiempo, hasta que sus compañeros consiervos fuesen cumplidos y sus hermanos, que también habían de ser muertos como ellos</a:t>
            </a:r>
            <a:r>
              <a:rPr lang="es-CO" dirty="0" smtClean="0"/>
              <a:t>”</a:t>
            </a:r>
            <a:endParaRPr lang="es-CO" b="1" dirty="0" smtClean="0"/>
          </a:p>
        </p:txBody>
      </p:sp>
      <p:sp>
        <p:nvSpPr>
          <p:cNvPr id="4" name="3 Rectángulo"/>
          <p:cNvSpPr/>
          <p:nvPr/>
        </p:nvSpPr>
        <p:spPr>
          <a:xfrm>
            <a:off x="539552" y="3140967"/>
            <a:ext cx="5616624" cy="3539430"/>
          </a:xfrm>
          <a:prstGeom prst="rect">
            <a:avLst/>
          </a:prstGeom>
        </p:spPr>
        <p:txBody>
          <a:bodyPr wrap="square">
            <a:spAutoFit/>
          </a:bodyPr>
          <a:lstStyle/>
          <a:p>
            <a:pPr algn="ctr">
              <a:buNone/>
            </a:pPr>
            <a:r>
              <a:rPr lang="es-CO" sz="2800" dirty="0" smtClean="0"/>
              <a:t>Esta orden de que “</a:t>
            </a:r>
            <a:r>
              <a:rPr lang="es-CO" sz="2800" i="1" u="sng" dirty="0" smtClean="0">
                <a:solidFill>
                  <a:srgbClr val="0070C0"/>
                </a:solidFill>
              </a:rPr>
              <a:t>descansen</a:t>
            </a:r>
            <a:r>
              <a:rPr lang="es-CO" sz="2800" dirty="0" smtClean="0"/>
              <a:t>” se da a los que en la visión profética estaban intranquilos por la larga y aparente demora.  En verdad, los mártires han estado descansando desde que depusieron su vida, y seguirán descansando hasta el día de la resurrección.  </a:t>
            </a:r>
            <a:endParaRPr lang="es-CO" sz="2800" dirty="0"/>
          </a:p>
        </p:txBody>
      </p:sp>
      <p:pic>
        <p:nvPicPr>
          <p:cNvPr id="10242" name="Picture 2" descr="http://t2.gstatic.com/images?q=tbn:ANd9GcRCmc1UPlz14j71d_U_MEmn4fWEP_KoM3ujDdjMhAecOlw-tGaF"/>
          <p:cNvPicPr>
            <a:picLocks noChangeAspect="1" noChangeArrowheads="1"/>
          </p:cNvPicPr>
          <p:nvPr/>
        </p:nvPicPr>
        <p:blipFill>
          <a:blip r:embed="rId2" cstate="print"/>
          <a:srcRect/>
          <a:stretch>
            <a:fillRect/>
          </a:stretch>
        </p:blipFill>
        <p:spPr bwMode="auto">
          <a:xfrm>
            <a:off x="6228184" y="3068960"/>
            <a:ext cx="2664296" cy="33843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100"/>
                                        <p:tgtEl>
                                          <p:spTgt spid="10242"/>
                                        </p:tgtEl>
                                      </p:cBhvr>
                                    </p:animEffect>
                                    <p:anim calcmode="lin" valueType="num">
                                      <p:cBhvr>
                                        <p:cTn id="8" dur="400" fill="hold"/>
                                        <p:tgtEl>
                                          <p:spTgt spid="10242"/>
                                        </p:tgtEl>
                                        <p:attrNameLst>
                                          <p:attrName>ppt_x</p:attrName>
                                        </p:attrNameLst>
                                      </p:cBhvr>
                                      <p:tavLst>
                                        <p:tav tm="0">
                                          <p:val>
                                            <p:strVal val="#ppt_x"/>
                                          </p:val>
                                        </p:tav>
                                        <p:tav tm="100000">
                                          <p:val>
                                            <p:strVal val="#ppt_x"/>
                                          </p:val>
                                        </p:tav>
                                      </p:tavLst>
                                    </p:anim>
                                    <p:anim calcmode="lin" valueType="num">
                                      <p:cBhvr>
                                        <p:cTn id="9" dur="400" fill="hold"/>
                                        <p:tgtEl>
                                          <p:spTgt spid="1024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024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024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
                                        <p:tgtEl>
                                          <p:spTgt spid="4"/>
                                        </p:tgtEl>
                                      </p:cBhvr>
                                    </p:animEffect>
                                    <p:anim calcmode="lin" valueType="num">
                                      <p:cBhvr>
                                        <p:cTn id="17" dur="400" fill="hold"/>
                                        <p:tgtEl>
                                          <p:spTgt spid="4"/>
                                        </p:tgtEl>
                                        <p:attrNameLst>
                                          <p:attrName>ppt_x</p:attrName>
                                        </p:attrNameLst>
                                      </p:cBhvr>
                                      <p:tavLst>
                                        <p:tav tm="0">
                                          <p:val>
                                            <p:strVal val="#ppt_x"/>
                                          </p:val>
                                        </p:tav>
                                        <p:tav tm="100000">
                                          <p:val>
                                            <p:strVal val="#ppt_x"/>
                                          </p:val>
                                        </p:tav>
                                      </p:tavLst>
                                    </p:anim>
                                    <p:anim calcmode="lin" valueType="num">
                                      <p:cBhvr>
                                        <p:cTn id="18" dur="400" fill="hold"/>
                                        <p:tgtEl>
                                          <p:spTgt spid="4"/>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328592" cy="6048672"/>
          </a:xfrm>
        </p:spPr>
        <p:txBody>
          <a:bodyPr>
            <a:normAutofit fontScale="92500"/>
          </a:bodyPr>
          <a:lstStyle/>
          <a:p>
            <a:pPr algn="ctr">
              <a:buNone/>
            </a:pPr>
            <a:r>
              <a:rPr lang="es-CO" dirty="0" smtClean="0"/>
              <a:t>    </a:t>
            </a:r>
            <a:r>
              <a:rPr lang="es-CO" sz="4000" dirty="0" smtClean="0">
                <a:solidFill>
                  <a:srgbClr val="FF0000"/>
                </a:solidFill>
              </a:rPr>
              <a:t>Apoc.14:13.</a:t>
            </a:r>
            <a:r>
              <a:rPr lang="es-CO" sz="4000" dirty="0" smtClean="0"/>
              <a:t> Y oí una voz del cielo que me decía: Escribe: Bienaventurados son los muertos, que de aquí en adelante </a:t>
            </a:r>
            <a:r>
              <a:rPr lang="es-CO" sz="4000" u="sng" dirty="0" smtClean="0"/>
              <a:t>mueren en el Señor</a:t>
            </a:r>
            <a:r>
              <a:rPr lang="es-CO" sz="4000" dirty="0" smtClean="0"/>
              <a:t>. Sí, dice el Espíritu, que descansan de sus obras; y sus obras los sigue.</a:t>
            </a:r>
            <a:endParaRPr lang="es-CO" sz="4000" dirty="0"/>
          </a:p>
        </p:txBody>
      </p:sp>
      <p:pic>
        <p:nvPicPr>
          <p:cNvPr id="4" name="Picture 2" descr="http://t0.gstatic.com/images?q=tbn:ANd9GcQZhIAr369X0plvLUr8KjOARLnaztkLcThPmoMe9vpRqlDy9HuOUg"/>
          <p:cNvPicPr>
            <a:picLocks noChangeAspect="1" noChangeArrowheads="1"/>
          </p:cNvPicPr>
          <p:nvPr/>
        </p:nvPicPr>
        <p:blipFill>
          <a:blip r:embed="rId2" cstate="print"/>
          <a:srcRect/>
          <a:stretch>
            <a:fillRect/>
          </a:stretch>
        </p:blipFill>
        <p:spPr bwMode="auto">
          <a:xfrm>
            <a:off x="5724128" y="260648"/>
            <a:ext cx="1656184" cy="2376264"/>
          </a:xfrm>
          <a:prstGeom prst="rect">
            <a:avLst/>
          </a:prstGeom>
          <a:noFill/>
        </p:spPr>
      </p:pic>
      <p:pic>
        <p:nvPicPr>
          <p:cNvPr id="5" name="Picture 6" descr="http://t2.gstatic.com/images?q=tbn:ANd9GcQ_vQP-WfTsXioFhxstdqAbRoXYC2O1T_ImMUp23JzsC3Z2Zqlr"/>
          <p:cNvPicPr>
            <a:picLocks noChangeAspect="1" noChangeArrowheads="1"/>
          </p:cNvPicPr>
          <p:nvPr/>
        </p:nvPicPr>
        <p:blipFill>
          <a:blip r:embed="rId3" cstate="print"/>
          <a:srcRect/>
          <a:stretch>
            <a:fillRect/>
          </a:stretch>
        </p:blipFill>
        <p:spPr bwMode="auto">
          <a:xfrm>
            <a:off x="7596336" y="332656"/>
            <a:ext cx="1547664" cy="2232248"/>
          </a:xfrm>
          <a:prstGeom prst="rect">
            <a:avLst/>
          </a:prstGeom>
          <a:noFill/>
        </p:spPr>
      </p:pic>
      <p:pic>
        <p:nvPicPr>
          <p:cNvPr id="6" name="Picture 8" descr="http://t0.gstatic.com/images?q=tbn:ANd9GcQYZcbw5Wy1npUgCclphxQfj1PsvVngy5rBSWoH9QG5BhTI4NRi"/>
          <p:cNvPicPr>
            <a:picLocks noChangeAspect="1" noChangeArrowheads="1"/>
          </p:cNvPicPr>
          <p:nvPr/>
        </p:nvPicPr>
        <p:blipFill>
          <a:blip r:embed="rId4" cstate="print"/>
          <a:srcRect/>
          <a:stretch>
            <a:fillRect/>
          </a:stretch>
        </p:blipFill>
        <p:spPr bwMode="auto">
          <a:xfrm>
            <a:off x="5796136" y="2996952"/>
            <a:ext cx="3096344" cy="30689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664295"/>
          </a:xfrm>
        </p:spPr>
        <p:txBody>
          <a:bodyPr>
            <a:normAutofit fontScale="92500" lnSpcReduction="20000"/>
          </a:bodyPr>
          <a:lstStyle/>
          <a:p>
            <a:pPr>
              <a:buNone/>
            </a:pPr>
            <a:r>
              <a:rPr lang="es-CO" dirty="0" smtClean="0"/>
              <a:t>      Sus “consiervos” seguirían en la lucha -</a:t>
            </a:r>
            <a:r>
              <a:rPr lang="es-CO" b="1" i="1" u="sng" dirty="0" smtClean="0">
                <a:solidFill>
                  <a:srgbClr val="0070C0"/>
                </a:solidFill>
              </a:rPr>
              <a:t>orando, ayunando y predicando </a:t>
            </a:r>
            <a:r>
              <a:rPr lang="es-CO" dirty="0" smtClean="0"/>
              <a:t>- hasta que ellos también fueran victoriosos a pesar del martirio. </a:t>
            </a:r>
          </a:p>
          <a:p>
            <a:pPr>
              <a:buNone/>
            </a:pPr>
            <a:endParaRPr lang="es-CO" dirty="0" smtClean="0"/>
          </a:p>
          <a:p>
            <a:pPr algn="ctr">
              <a:buNone/>
            </a:pPr>
            <a:r>
              <a:rPr lang="es-CO" sz="4000" dirty="0" smtClean="0">
                <a:solidFill>
                  <a:srgbClr val="FF0000"/>
                </a:solidFill>
              </a:rPr>
              <a:t>¿Porqué es necesario esperar tanto tiempo?</a:t>
            </a:r>
            <a:r>
              <a:rPr lang="es-CO" dirty="0" smtClean="0"/>
              <a:t>   </a:t>
            </a:r>
          </a:p>
          <a:p>
            <a:endParaRPr lang="es-CO" dirty="0" smtClean="0"/>
          </a:p>
          <a:p>
            <a:endParaRPr lang="es-CO" dirty="0"/>
          </a:p>
        </p:txBody>
      </p:sp>
      <p:sp>
        <p:nvSpPr>
          <p:cNvPr id="4" name="3 Rectángulo"/>
          <p:cNvSpPr/>
          <p:nvPr/>
        </p:nvSpPr>
        <p:spPr>
          <a:xfrm>
            <a:off x="251520" y="3068959"/>
            <a:ext cx="5400600" cy="3539430"/>
          </a:xfrm>
          <a:prstGeom prst="rect">
            <a:avLst/>
          </a:prstGeom>
        </p:spPr>
        <p:txBody>
          <a:bodyPr wrap="square">
            <a:spAutoFit/>
          </a:bodyPr>
          <a:lstStyle/>
          <a:p>
            <a:pPr algn="ctr">
              <a:buNone/>
            </a:pPr>
            <a:r>
              <a:rPr lang="es-CO" sz="2800" dirty="0" smtClean="0"/>
              <a:t>El gran conflicto con el mal debe librarse hasta que llegue a un glorioso clímax.  Debe permitirse que el pecado demuestre su carácter deforme tan plenamente, que luego no quede nunca ninguna duda en cuanto a la rectitud y justicia de Dios.</a:t>
            </a:r>
          </a:p>
        </p:txBody>
      </p:sp>
      <p:pic>
        <p:nvPicPr>
          <p:cNvPr id="136194" name="Picture 2" descr="http://u6fzfa.bay.livefilestore.com/y1plxsn16BUoacc7RL856ZnKSeVmb2s5FN3eP53o-o_ecjsRP8imPDqJ4lNFw7q7OQ6FLwS6qhNhbO6du0VGRGCcw/Gran%20Conflicto.png"/>
          <p:cNvPicPr>
            <a:picLocks noChangeAspect="1" noChangeArrowheads="1"/>
          </p:cNvPicPr>
          <p:nvPr/>
        </p:nvPicPr>
        <p:blipFill>
          <a:blip r:embed="rId2" cstate="print"/>
          <a:srcRect/>
          <a:stretch>
            <a:fillRect/>
          </a:stretch>
        </p:blipFill>
        <p:spPr bwMode="auto">
          <a:xfrm>
            <a:off x="5940152" y="2780928"/>
            <a:ext cx="2952328" cy="37444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36194"/>
                                        </p:tgtEl>
                                        <p:attrNameLst>
                                          <p:attrName>style.visibility</p:attrName>
                                        </p:attrNameLst>
                                      </p:cBhvr>
                                      <p:to>
                                        <p:strVal val="visible"/>
                                      </p:to>
                                    </p:set>
                                    <p:anim to="" calcmode="lin" valueType="num">
                                      <p:cBhvr>
                                        <p:cTn id="17" dur="1" fill="hold"/>
                                        <p:tgtEl>
                                          <p:spTgt spid="13619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lnSpcReduction="10000"/>
          </a:bodyPr>
          <a:lstStyle/>
          <a:p>
            <a:pPr algn="ctr">
              <a:buNone/>
            </a:pPr>
            <a:r>
              <a:rPr lang="es-CO" dirty="0" smtClean="0"/>
              <a:t> “Hasta que se completase el </a:t>
            </a:r>
            <a:r>
              <a:rPr lang="es-CO" b="1" u="sng" dirty="0" smtClean="0"/>
              <a:t>número</a:t>
            </a:r>
            <a:r>
              <a:rPr lang="es-CO" dirty="0" smtClean="0"/>
              <a:t> de sus consiervos y sus hermanos que también habían de ser muertos como ellos”</a:t>
            </a:r>
            <a:endParaRPr lang="es-CO" b="1" dirty="0" smtClean="0"/>
          </a:p>
          <a:p>
            <a:pPr>
              <a:buNone/>
            </a:pPr>
            <a:r>
              <a:rPr lang="es-CO" dirty="0" smtClean="0"/>
              <a:t>    </a:t>
            </a:r>
          </a:p>
          <a:p>
            <a:pPr algn="ctr">
              <a:buNone/>
            </a:pPr>
            <a:r>
              <a:rPr lang="es-CO" dirty="0" smtClean="0"/>
              <a:t>    Esto no significa que la Providencia ha decretado que un número específico debe sufrir el martirio.  </a:t>
            </a:r>
          </a:p>
          <a:p>
            <a:pPr>
              <a:buNone/>
            </a:pPr>
            <a:endParaRPr lang="es-CO" dirty="0" smtClean="0"/>
          </a:p>
          <a:p>
            <a:pPr algn="ctr">
              <a:buNone/>
            </a:pPr>
            <a:r>
              <a:rPr lang="es-CO" dirty="0" smtClean="0"/>
              <a:t>    Era necesario que transcurriera cierto tiempo </a:t>
            </a:r>
            <a:r>
              <a:rPr lang="es-CO" i="1" u="sng" dirty="0" smtClean="0">
                <a:solidFill>
                  <a:srgbClr val="0070C0"/>
                </a:solidFill>
              </a:rPr>
              <a:t>para que quedara plenamente demostrada la verdadera naturaleza del programa de acción de Satanás</a:t>
            </a:r>
            <a:r>
              <a:rPr lang="es-CO" dirty="0" smtClean="0"/>
              <a:t>, y de esa manera se destacaran la justicia y nobleza de Dios.</a:t>
            </a:r>
            <a:endParaRPr lang="pt-BR"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Autofit/>
          </a:bodyPr>
          <a:lstStyle/>
          <a:p>
            <a:r>
              <a:rPr lang="es-CO" sz="4000" dirty="0" smtClean="0">
                <a:latin typeface="Agency FB" pitchFamily="34" charset="0"/>
              </a:rPr>
              <a:t>En conclusión, los dos símbolos relevantes del quinto sello son el altar y el alma</a:t>
            </a:r>
            <a:endParaRPr lang="es-CO" sz="4000" dirty="0">
              <a:latin typeface="Agency FB" pitchFamily="34" charset="0"/>
            </a:endParaRPr>
          </a:p>
        </p:txBody>
      </p:sp>
      <p:sp>
        <p:nvSpPr>
          <p:cNvPr id="3" name="2 Marcador de contenido"/>
          <p:cNvSpPr>
            <a:spLocks noGrp="1"/>
          </p:cNvSpPr>
          <p:nvPr>
            <p:ph idx="1"/>
          </p:nvPr>
        </p:nvSpPr>
        <p:spPr>
          <a:xfrm>
            <a:off x="457200" y="1600200"/>
            <a:ext cx="8229600" cy="4853136"/>
          </a:xfrm>
          <a:blipFill>
            <a:blip r:embed="rId2" cstate="print"/>
            <a:tile tx="0" ty="0" sx="100000" sy="100000" flip="none" algn="tl"/>
          </a:blipFill>
        </p:spPr>
        <p:txBody>
          <a:bodyPr>
            <a:normAutofit/>
          </a:bodyPr>
          <a:lstStyle/>
          <a:p>
            <a:pPr algn="ctr">
              <a:buNone/>
            </a:pPr>
            <a:r>
              <a:rPr lang="es-CO" dirty="0" smtClean="0"/>
              <a:t>      </a:t>
            </a:r>
            <a:r>
              <a:rPr lang="es-CO" sz="3400" dirty="0" smtClean="0">
                <a:solidFill>
                  <a:srgbClr val="FF0000"/>
                </a:solidFill>
              </a:rPr>
              <a:t>¿En qué altares eran sacrificados los santos?</a:t>
            </a:r>
          </a:p>
          <a:p>
            <a:pPr algn="ctr">
              <a:buNone/>
            </a:pPr>
            <a:r>
              <a:rPr lang="es-CO" dirty="0" smtClean="0"/>
              <a:t>      </a:t>
            </a:r>
            <a:r>
              <a:rPr lang="es-CO" b="1" u="sng" dirty="0" smtClean="0">
                <a:solidFill>
                  <a:srgbClr val="0070C0"/>
                </a:solidFill>
              </a:rPr>
              <a:t>eran los altares papales de la inquisición</a:t>
            </a:r>
            <a:r>
              <a:rPr lang="es-CO" dirty="0" smtClean="0"/>
              <a:t>.</a:t>
            </a:r>
          </a:p>
          <a:p>
            <a:pPr algn="ctr">
              <a:buNone/>
            </a:pPr>
            <a:r>
              <a:rPr lang="es-CO" dirty="0" smtClean="0"/>
              <a:t>       Aquí fueron sacrificados miles de los creyentes en Jesús que vivieron en los siglos anteriores, - como es el caso del emperador Domiciano-. </a:t>
            </a:r>
          </a:p>
          <a:p>
            <a:pPr algn="ctr">
              <a:buNone/>
            </a:pPr>
            <a:endParaRPr lang="es-CO" dirty="0" smtClean="0"/>
          </a:p>
          <a:p>
            <a:pPr>
              <a:buNone/>
            </a:pP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 to="" calcmode="lin" valueType="num">
                                      <p:cBhvr>
                                        <p:cTn id="16" dur="1" fill="hold"/>
                                        <p:tgtEl>
                                          <p:spTgt spid="3">
                                            <p:bg/>
                                          </p:spTgt>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to="" calcmode="lin" valueType="num">
                                      <p:cBhvr>
                                        <p:cTn id="21" dur="1" fill="hold"/>
                                        <p:tgtEl>
                                          <p:spTgt spid="3">
                                            <p:txEl>
                                              <p:pRg st="0" end="0"/>
                                            </p:txEl>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to="" calcmode="lin" valueType="num">
                                      <p:cBhvr>
                                        <p:cTn id="26" dur="1" fill="hold"/>
                                        <p:tgtEl>
                                          <p:spTgt spid="3">
                                            <p:txEl>
                                              <p:pRg st="1" end="1"/>
                                            </p:txEl>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to="" calcmode="lin" valueType="num">
                                      <p:cBhvr>
                                        <p:cTn id="31"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a:solidFill>
            <a:schemeClr val="accent4">
              <a:lumMod val="20000"/>
              <a:lumOff val="80000"/>
            </a:schemeClr>
          </a:solidFill>
        </p:spPr>
        <p:txBody>
          <a:bodyPr>
            <a:normAutofit fontScale="85000" lnSpcReduction="10000"/>
          </a:bodyPr>
          <a:lstStyle/>
          <a:p>
            <a:pPr algn="ctr">
              <a:buNone/>
            </a:pPr>
            <a:r>
              <a:rPr lang="es-CO" dirty="0" smtClean="0"/>
              <a:t>    </a:t>
            </a:r>
            <a:r>
              <a:rPr lang="es-CO" sz="3500" dirty="0" smtClean="0">
                <a:solidFill>
                  <a:srgbClr val="FF0000"/>
                </a:solidFill>
              </a:rPr>
              <a:t> </a:t>
            </a:r>
            <a:r>
              <a:rPr lang="es-CO" sz="4200" dirty="0" smtClean="0">
                <a:solidFill>
                  <a:srgbClr val="FF0000"/>
                </a:solidFill>
              </a:rPr>
              <a:t>El segundo símbolo es el alma</a:t>
            </a:r>
            <a:endParaRPr lang="es-CO" sz="3800" dirty="0" smtClean="0">
              <a:solidFill>
                <a:srgbClr val="FF0000"/>
              </a:solidFill>
            </a:endParaRPr>
          </a:p>
          <a:p>
            <a:pPr algn="ctr">
              <a:buNone/>
            </a:pPr>
            <a:r>
              <a:rPr lang="es-CO" sz="3500" u="sng" dirty="0" smtClean="0">
                <a:solidFill>
                  <a:srgbClr val="0070C0"/>
                </a:solidFill>
              </a:rPr>
              <a:t>¿Qué son las almas?</a:t>
            </a:r>
          </a:p>
          <a:p>
            <a:pPr>
              <a:buNone/>
            </a:pPr>
            <a:r>
              <a:rPr lang="es-CO" dirty="0" smtClean="0"/>
              <a:t>     </a:t>
            </a:r>
          </a:p>
          <a:p>
            <a:pPr algn="ctr">
              <a:buNone/>
            </a:pPr>
            <a:r>
              <a:rPr lang="es-CO" dirty="0" smtClean="0"/>
              <a:t>     Almas: </a:t>
            </a:r>
            <a:r>
              <a:rPr lang="es-CO" sz="3300" u="sng" dirty="0" smtClean="0">
                <a:solidFill>
                  <a:srgbClr val="FF0000"/>
                </a:solidFill>
              </a:rPr>
              <a:t>cuerpos +soplo =Seres vivos.</a:t>
            </a:r>
          </a:p>
          <a:p>
            <a:pPr algn="ctr">
              <a:buNone/>
            </a:pPr>
            <a:r>
              <a:rPr lang="es-CO" sz="3300" u="sng" dirty="0" smtClean="0">
                <a:solidFill>
                  <a:srgbClr val="FF0000"/>
                </a:solidFill>
              </a:rPr>
              <a:t>Génesis 2:7. </a:t>
            </a:r>
          </a:p>
          <a:p>
            <a:pPr algn="ctr">
              <a:buNone/>
            </a:pPr>
            <a:r>
              <a:rPr lang="es-CO" b="1" baseline="30000" dirty="0" smtClean="0"/>
              <a:t> </a:t>
            </a:r>
            <a:r>
              <a:rPr lang="es-CO" b="1" dirty="0" smtClean="0"/>
              <a:t>   </a:t>
            </a:r>
            <a:r>
              <a:rPr lang="es-CO" dirty="0" smtClean="0"/>
              <a:t>Formó, pues, El SEÑOR Dios al hombre </a:t>
            </a:r>
            <a:r>
              <a:rPr lang="es-CO" i="1" dirty="0" smtClean="0"/>
              <a:t>del polvo de la tierra, y sopló en su nariz el aliento de vida; y</a:t>
            </a:r>
            <a:r>
              <a:rPr lang="es-CO" i="1" dirty="0" smtClean="0">
                <a:solidFill>
                  <a:srgbClr val="0070C0"/>
                </a:solidFill>
              </a:rPr>
              <a:t> fue el hombre un alma viviente</a:t>
            </a:r>
            <a:r>
              <a:rPr lang="es-CO" i="1" dirty="0" smtClean="0"/>
              <a:t> (Reina Valera, versión antigua 1569).</a:t>
            </a:r>
          </a:p>
          <a:p>
            <a:pPr algn="ctr">
              <a:buNone/>
            </a:pPr>
            <a:r>
              <a:rPr lang="es-CO" i="1" dirty="0" smtClean="0"/>
              <a:t>    </a:t>
            </a:r>
          </a:p>
          <a:p>
            <a:pPr algn="ctr">
              <a:buNone/>
            </a:pPr>
            <a:r>
              <a:rPr lang="es-CO" i="1" dirty="0" smtClean="0"/>
              <a:t>Versión Católica Felix Torres Amat dice: “Formó, pues, el Señor Dios al hombre del lodo de la tierra, e inspiróle en el rostro un soplo de vida, y </a:t>
            </a:r>
            <a:r>
              <a:rPr lang="es-CO" i="1" dirty="0" smtClean="0">
                <a:solidFill>
                  <a:srgbClr val="0070C0"/>
                </a:solidFill>
              </a:rPr>
              <a:t>quedó hecho el hombre viviente con alma racional</a:t>
            </a:r>
            <a:r>
              <a:rPr lang="es-CO" i="1" dirty="0" smtClean="0"/>
              <a:t>”.</a:t>
            </a:r>
            <a:endParaRPr lang="es-CO" dirty="0" smtClean="0"/>
          </a:p>
          <a:p>
            <a:endParaRPr lang="es-CO"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to="" calcmode="lin" valueType="num">
                                      <p:cBhvr>
                                        <p:cTn id="37"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016224"/>
          </a:xfrm>
          <a:solidFill>
            <a:schemeClr val="accent4">
              <a:lumMod val="20000"/>
              <a:lumOff val="80000"/>
            </a:schemeClr>
          </a:solidFill>
        </p:spPr>
        <p:txBody>
          <a:bodyPr>
            <a:normAutofit fontScale="55000" lnSpcReduction="20000"/>
          </a:bodyPr>
          <a:lstStyle/>
          <a:p>
            <a:pPr algn="ctr">
              <a:buNone/>
            </a:pPr>
            <a:r>
              <a:rPr lang="es-CO" dirty="0" smtClean="0"/>
              <a:t>     </a:t>
            </a:r>
            <a:r>
              <a:rPr lang="es-CO" sz="5800" dirty="0" smtClean="0">
                <a:solidFill>
                  <a:srgbClr val="FF0000"/>
                </a:solidFill>
              </a:rPr>
              <a:t> Ilustrémoslo con la fabricación de una mesa:</a:t>
            </a:r>
            <a:r>
              <a:rPr lang="es-CO" sz="5800" dirty="0" smtClean="0"/>
              <a:t> </a:t>
            </a:r>
          </a:p>
          <a:p>
            <a:pPr algn="ctr">
              <a:buNone/>
            </a:pPr>
            <a:r>
              <a:rPr lang="es-CO" sz="5800" dirty="0" smtClean="0"/>
              <a:t>    Para que tengamos una mesa, tenemos que unir la madera con las puntillas, el resultado es la mesa.</a:t>
            </a:r>
          </a:p>
        </p:txBody>
      </p:sp>
      <p:pic>
        <p:nvPicPr>
          <p:cNvPr id="1026" name="Picture 2" descr="http://t0.gstatic.com/images?q=tbn:ANd9GcSRfdtTDH2VvI9ACIqjkSAe6DjsQQK1SGy8IDlQOgTMwaWmUIGY"/>
          <p:cNvPicPr>
            <a:picLocks noChangeAspect="1" noChangeArrowheads="1"/>
          </p:cNvPicPr>
          <p:nvPr/>
        </p:nvPicPr>
        <p:blipFill>
          <a:blip r:embed="rId2" cstate="print"/>
          <a:srcRect/>
          <a:stretch>
            <a:fillRect/>
          </a:stretch>
        </p:blipFill>
        <p:spPr bwMode="auto">
          <a:xfrm>
            <a:off x="899592" y="2924944"/>
            <a:ext cx="1872208" cy="1512168"/>
          </a:xfrm>
          <a:prstGeom prst="rect">
            <a:avLst/>
          </a:prstGeom>
          <a:noFill/>
        </p:spPr>
      </p:pic>
      <p:pic>
        <p:nvPicPr>
          <p:cNvPr id="1028" name="Picture 4" descr="http://t3.gstatic.com/images?q=tbn:ANd9GcQkGM2Kg0m7GfcoBUpILYHR4f0TCx_APbL2Kc0oJ1JcTl_NO-ZN"/>
          <p:cNvPicPr>
            <a:picLocks noChangeAspect="1" noChangeArrowheads="1"/>
          </p:cNvPicPr>
          <p:nvPr/>
        </p:nvPicPr>
        <p:blipFill>
          <a:blip r:embed="rId3" cstate="print"/>
          <a:srcRect/>
          <a:stretch>
            <a:fillRect/>
          </a:stretch>
        </p:blipFill>
        <p:spPr bwMode="auto">
          <a:xfrm>
            <a:off x="3779912" y="2996952"/>
            <a:ext cx="2160240" cy="1440160"/>
          </a:xfrm>
          <a:prstGeom prst="rect">
            <a:avLst/>
          </a:prstGeom>
          <a:noFill/>
        </p:spPr>
      </p:pic>
      <p:pic>
        <p:nvPicPr>
          <p:cNvPr id="1032" name="Picture 8" descr="http://1.bp.blogspot.com/-vkTSxV6zXus/Tg3zHt034rI/AAAAAAAAQVY/HWCa4TRLlOw/s1600/MESA%2BDE%2BMADERA.gif"/>
          <p:cNvPicPr>
            <a:picLocks noChangeAspect="1" noChangeArrowheads="1"/>
          </p:cNvPicPr>
          <p:nvPr/>
        </p:nvPicPr>
        <p:blipFill>
          <a:blip r:embed="rId4" cstate="print"/>
          <a:srcRect/>
          <a:stretch>
            <a:fillRect/>
          </a:stretch>
        </p:blipFill>
        <p:spPr bwMode="auto">
          <a:xfrm>
            <a:off x="6876256" y="2636912"/>
            <a:ext cx="1584176" cy="1584176"/>
          </a:xfrm>
          <a:prstGeom prst="rect">
            <a:avLst/>
          </a:prstGeom>
          <a:noFill/>
        </p:spPr>
      </p:pic>
      <p:sp>
        <p:nvSpPr>
          <p:cNvPr id="8" name="7 Rectángulo"/>
          <p:cNvSpPr/>
          <p:nvPr/>
        </p:nvSpPr>
        <p:spPr>
          <a:xfrm>
            <a:off x="0" y="4653136"/>
            <a:ext cx="9144000" cy="1877437"/>
          </a:xfrm>
          <a:prstGeom prst="rect">
            <a:avLst/>
          </a:prstGeom>
          <a:solidFill>
            <a:schemeClr val="accent4">
              <a:lumMod val="20000"/>
              <a:lumOff val="80000"/>
            </a:schemeClr>
          </a:solidFill>
        </p:spPr>
        <p:txBody>
          <a:bodyPr wrap="square">
            <a:spAutoFit/>
          </a:bodyPr>
          <a:lstStyle/>
          <a:p>
            <a:pPr>
              <a:buNone/>
            </a:pPr>
            <a:r>
              <a:rPr lang="es-CO" sz="3200" dirty="0" smtClean="0"/>
              <a:t> </a:t>
            </a:r>
            <a:r>
              <a:rPr lang="es-CO" sz="3200" dirty="0" smtClean="0">
                <a:solidFill>
                  <a:srgbClr val="FF0000"/>
                </a:solidFill>
              </a:rPr>
              <a:t>Solo </a:t>
            </a:r>
            <a:r>
              <a:rPr lang="es-CO" sz="3200" dirty="0" smtClean="0">
                <a:solidFill>
                  <a:srgbClr val="FF0000"/>
                </a:solidFill>
                <a:latin typeface="Agency FB" pitchFamily="34" charset="0"/>
              </a:rPr>
              <a:t>Cuando unimos la madera con las puntillas tenemos una mesa.</a:t>
            </a:r>
            <a:endParaRPr lang="es-CO" sz="2800" dirty="0" smtClean="0">
              <a:solidFill>
                <a:srgbClr val="FF0000"/>
              </a:solidFill>
              <a:latin typeface="Agency FB" pitchFamily="34" charset="0"/>
            </a:endParaRPr>
          </a:p>
          <a:p>
            <a:pPr algn="ctr">
              <a:buNone/>
            </a:pPr>
            <a:r>
              <a:rPr lang="es-CO" sz="2800" dirty="0" smtClean="0"/>
              <a:t>    De la misma forma cuando Dios formó al hombre del polvo de la tierra, y soplo en la nariz del muñeco de barro el aliento de vida, el resultado fue una persona viva, un alma viviente.  </a:t>
            </a:r>
            <a:endParaRPr lang="es-CO" sz="2800" dirty="0"/>
          </a:p>
        </p:txBody>
      </p:sp>
      <p:sp>
        <p:nvSpPr>
          <p:cNvPr id="9" name="8 Rectángulo"/>
          <p:cNvSpPr/>
          <p:nvPr/>
        </p:nvSpPr>
        <p:spPr>
          <a:xfrm>
            <a:off x="1691680" y="2348880"/>
            <a:ext cx="4392488" cy="584775"/>
          </a:xfrm>
          <a:prstGeom prst="rect">
            <a:avLst/>
          </a:prstGeom>
        </p:spPr>
        <p:txBody>
          <a:bodyPr wrap="square">
            <a:spAutoFit/>
          </a:bodyPr>
          <a:lstStyle/>
          <a:p>
            <a:pPr algn="ctr">
              <a:buNone/>
            </a:pPr>
            <a:r>
              <a:rPr lang="es-CO" sz="3200" dirty="0" smtClean="0">
                <a:solidFill>
                  <a:srgbClr val="FF0000"/>
                </a:solidFill>
              </a:rPr>
              <a:t>¿Dónde está la mesa?</a:t>
            </a:r>
            <a:endParaRPr lang="es-CO" sz="32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100"/>
                                        <p:tgtEl>
                                          <p:spTgt spid="1026"/>
                                        </p:tgtEl>
                                      </p:cBhvr>
                                    </p:animEffect>
                                    <p:anim calcmode="lin" valueType="num">
                                      <p:cBhvr>
                                        <p:cTn id="18" dur="400" fill="hold"/>
                                        <p:tgtEl>
                                          <p:spTgt spid="1026"/>
                                        </p:tgtEl>
                                        <p:attrNameLst>
                                          <p:attrName>ppt_x</p:attrName>
                                        </p:attrNameLst>
                                      </p:cBhvr>
                                      <p:tavLst>
                                        <p:tav tm="0">
                                          <p:val>
                                            <p:strVal val="#ppt_x"/>
                                          </p:val>
                                        </p:tav>
                                        <p:tav tm="100000">
                                          <p:val>
                                            <p:strVal val="#ppt_x"/>
                                          </p:val>
                                        </p:tav>
                                      </p:tavLst>
                                    </p:anim>
                                    <p:anim calcmode="lin" valueType="num">
                                      <p:cBhvr>
                                        <p:cTn id="19" dur="400" fill="hold"/>
                                        <p:tgtEl>
                                          <p:spTgt spid="1026"/>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nodeType="clickEffect">
                                  <p:stCondLst>
                                    <p:cond delay="0"/>
                                  </p:stCondLst>
                                  <p:childTnLst>
                                    <p:set>
                                      <p:cBhvr>
                                        <p:cTn id="25" dur="1" fill="hold">
                                          <p:stCondLst>
                                            <p:cond delay="0"/>
                                          </p:stCondLst>
                                        </p:cTn>
                                        <p:tgtEl>
                                          <p:spTgt spid="1028"/>
                                        </p:tgtEl>
                                        <p:attrNameLst>
                                          <p:attrName>style.visibility</p:attrName>
                                        </p:attrNameLst>
                                      </p:cBhvr>
                                      <p:to>
                                        <p:strVal val="visible"/>
                                      </p:to>
                                    </p:set>
                                    <p:animEffect transition="in" filter="fade">
                                      <p:cBhvr>
                                        <p:cTn id="26" dur="100"/>
                                        <p:tgtEl>
                                          <p:spTgt spid="1028"/>
                                        </p:tgtEl>
                                      </p:cBhvr>
                                    </p:animEffect>
                                    <p:anim calcmode="lin" valueType="num">
                                      <p:cBhvr>
                                        <p:cTn id="27" dur="400" fill="hold"/>
                                        <p:tgtEl>
                                          <p:spTgt spid="1028"/>
                                        </p:tgtEl>
                                        <p:attrNameLst>
                                          <p:attrName>ppt_x</p:attrName>
                                        </p:attrNameLst>
                                      </p:cBhvr>
                                      <p:tavLst>
                                        <p:tav tm="0">
                                          <p:val>
                                            <p:strVal val="#ppt_x"/>
                                          </p:val>
                                        </p:tav>
                                        <p:tav tm="100000">
                                          <p:val>
                                            <p:strVal val="#ppt_x"/>
                                          </p:val>
                                        </p:tav>
                                      </p:tavLst>
                                    </p:anim>
                                    <p:anim calcmode="lin" valueType="num">
                                      <p:cBhvr>
                                        <p:cTn id="28" dur="400" fill="hold"/>
                                        <p:tgtEl>
                                          <p:spTgt spid="1028"/>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10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10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to="" calcmode="lin" valueType="num">
                                      <p:cBhvr>
                                        <p:cTn id="35" dur="1" fill="hold"/>
                                        <p:tgtEl>
                                          <p:spTgt spid="9"/>
                                        </p:tgtEl>
                                        <p:attrNameLst>
                                          <p:attrName/>
                                        </p:attrNameLst>
                                      </p:cBhvr>
                                    </p:anim>
                                  </p:childTnLst>
                                </p:cTn>
                              </p:par>
                            </p:childTnLst>
                          </p:cTn>
                        </p:par>
                      </p:childTnLst>
                    </p:cTn>
                  </p:par>
                  <p:par>
                    <p:cTn id="36" fill="hold">
                      <p:stCondLst>
                        <p:cond delay="indefinite"/>
                      </p:stCondLst>
                      <p:childTnLst>
                        <p:par>
                          <p:cTn id="37" fill="hold">
                            <p:stCondLst>
                              <p:cond delay="0"/>
                            </p:stCondLst>
                            <p:childTnLst>
                              <p:par>
                                <p:cTn id="38" presetID="24" presetClass="entr" presetSubtype="0" fill="hold" nodeType="clickEffect">
                                  <p:stCondLst>
                                    <p:cond delay="0"/>
                                  </p:stCondLst>
                                  <p:childTnLst>
                                    <p:set>
                                      <p:cBhvr>
                                        <p:cTn id="39" dur="1" fill="hold">
                                          <p:stCondLst>
                                            <p:cond delay="0"/>
                                          </p:stCondLst>
                                        </p:cTn>
                                        <p:tgtEl>
                                          <p:spTgt spid="3">
                                            <p:txEl>
                                              <p:pRg st="1" end="1"/>
                                            </p:txEl>
                                          </p:spTgt>
                                        </p:tgtEl>
                                        <p:attrNameLst>
                                          <p:attrName>style.visibility</p:attrName>
                                        </p:attrNameLst>
                                      </p:cBhvr>
                                      <p:to>
                                        <p:strVal val="visible"/>
                                      </p:to>
                                    </p:set>
                                    <p:anim to="" calcmode="lin" valueType="num">
                                      <p:cBhvr>
                                        <p:cTn id="40" dur="1" fill="hold"/>
                                        <p:tgtEl>
                                          <p:spTgt spid="3">
                                            <p:txEl>
                                              <p:pRg st="1" end="1"/>
                                            </p:txEl>
                                          </p:spTgt>
                                        </p:tgtEl>
                                        <p:attrNameLst>
                                          <p:attrName/>
                                        </p:attrNameLst>
                                      </p:cBhvr>
                                    </p:anim>
                                  </p:childTnLst>
                                </p:cTn>
                              </p:par>
                            </p:childTnLst>
                          </p:cTn>
                        </p:par>
                      </p:childTnLst>
                    </p:cTn>
                  </p:par>
                  <p:par>
                    <p:cTn id="41" fill="hold">
                      <p:stCondLst>
                        <p:cond delay="indefinite"/>
                      </p:stCondLst>
                      <p:childTnLst>
                        <p:par>
                          <p:cTn id="42" fill="hold">
                            <p:stCondLst>
                              <p:cond delay="0"/>
                            </p:stCondLst>
                            <p:childTnLst>
                              <p:par>
                                <p:cTn id="43" presetID="43" presetClass="entr" presetSubtype="0" fill="hold" nodeType="clickEffect">
                                  <p:stCondLst>
                                    <p:cond delay="0"/>
                                  </p:stCondLst>
                                  <p:childTnLst>
                                    <p:set>
                                      <p:cBhvr>
                                        <p:cTn id="44" dur="1" fill="hold">
                                          <p:stCondLst>
                                            <p:cond delay="0"/>
                                          </p:stCondLst>
                                        </p:cTn>
                                        <p:tgtEl>
                                          <p:spTgt spid="1032"/>
                                        </p:tgtEl>
                                        <p:attrNameLst>
                                          <p:attrName>style.visibility</p:attrName>
                                        </p:attrNameLst>
                                      </p:cBhvr>
                                      <p:to>
                                        <p:strVal val="visible"/>
                                      </p:to>
                                    </p:set>
                                    <p:animEffect transition="in" filter="fade">
                                      <p:cBhvr>
                                        <p:cTn id="45" dur="100"/>
                                        <p:tgtEl>
                                          <p:spTgt spid="1032"/>
                                        </p:tgtEl>
                                      </p:cBhvr>
                                    </p:animEffect>
                                    <p:anim calcmode="lin" valueType="num">
                                      <p:cBhvr>
                                        <p:cTn id="46" dur="400" fill="hold"/>
                                        <p:tgtEl>
                                          <p:spTgt spid="1032"/>
                                        </p:tgtEl>
                                        <p:attrNameLst>
                                          <p:attrName>ppt_x</p:attrName>
                                        </p:attrNameLst>
                                      </p:cBhvr>
                                      <p:tavLst>
                                        <p:tav tm="0">
                                          <p:val>
                                            <p:strVal val="#ppt_x"/>
                                          </p:val>
                                        </p:tav>
                                        <p:tav tm="100000">
                                          <p:val>
                                            <p:strVal val="#ppt_x"/>
                                          </p:val>
                                        </p:tav>
                                      </p:tavLst>
                                    </p:anim>
                                    <p:anim calcmode="lin" valueType="num">
                                      <p:cBhvr>
                                        <p:cTn id="47" dur="400" fill="hold"/>
                                        <p:tgtEl>
                                          <p:spTgt spid="1032"/>
                                        </p:tgtEl>
                                        <p:attrNameLst>
                                          <p:attrName>ppt_y</p:attrName>
                                        </p:attrNameLst>
                                      </p:cBhvr>
                                      <p:tavLst>
                                        <p:tav tm="0">
                                          <p:val>
                                            <p:strVal val="#ppt_y+0.31"/>
                                          </p:val>
                                        </p:tav>
                                        <p:tav tm="100000">
                                          <p:val>
                                            <p:strVal val="#ppt_y+0.31"/>
                                          </p:val>
                                        </p:tav>
                                      </p:tavLst>
                                    </p:anim>
                                    <p:anim calcmode="lin" valueType="num">
                                      <p:cBhvr>
                                        <p:cTn id="48" dur="600" decel="50000" fill="hold">
                                          <p:stCondLst>
                                            <p:cond delay="400"/>
                                          </p:stCondLst>
                                        </p:cTn>
                                        <p:tgtEl>
                                          <p:spTgt spid="103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9" dur="600" decel="50000" fill="hold">
                                          <p:stCondLst>
                                            <p:cond delay="400"/>
                                          </p:stCondLst>
                                        </p:cTn>
                                        <p:tgtEl>
                                          <p:spTgt spid="103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4" presetClass="entr" presetSubtype="0" fill="hold" grpId="0" nodeType="clickEffect">
                                  <p:stCondLst>
                                    <p:cond delay="0"/>
                                  </p:stCondLst>
                                  <p:childTnLst>
                                    <p:set>
                                      <p:cBhvr>
                                        <p:cTn id="53" dur="1" fill="hold">
                                          <p:stCondLst>
                                            <p:cond delay="0"/>
                                          </p:stCondLst>
                                        </p:cTn>
                                        <p:tgtEl>
                                          <p:spTgt spid="8">
                                            <p:bg/>
                                          </p:spTgt>
                                        </p:tgtEl>
                                        <p:attrNameLst>
                                          <p:attrName>style.visibility</p:attrName>
                                        </p:attrNameLst>
                                      </p:cBhvr>
                                      <p:to>
                                        <p:strVal val="visible"/>
                                      </p:to>
                                    </p:set>
                                    <p:anim to="" calcmode="lin" valueType="num">
                                      <p:cBhvr>
                                        <p:cTn id="54" dur="1" fill="hold"/>
                                        <p:tgtEl>
                                          <p:spTgt spid="8">
                                            <p:bg/>
                                          </p:spTgt>
                                        </p:tgtEl>
                                        <p:attrNameLst>
                                          <p:attrName/>
                                        </p:attrNameLst>
                                      </p:cBhvr>
                                    </p:anim>
                                  </p:childTnLst>
                                </p:cTn>
                              </p:par>
                              <p:par>
                                <p:cTn id="55" presetID="24" presetClass="entr" presetSubtype="0" fill="hold" grpId="0" nodeType="withEffect">
                                  <p:stCondLst>
                                    <p:cond delay="0"/>
                                  </p:stCondLst>
                                  <p:childTnLst>
                                    <p:set>
                                      <p:cBhvr>
                                        <p:cTn id="56" dur="1" fill="hold">
                                          <p:stCondLst>
                                            <p:cond delay="0"/>
                                          </p:stCondLst>
                                        </p:cTn>
                                        <p:tgtEl>
                                          <p:spTgt spid="8">
                                            <p:txEl>
                                              <p:pRg st="0" end="0"/>
                                            </p:txEl>
                                          </p:spTgt>
                                        </p:tgtEl>
                                        <p:attrNameLst>
                                          <p:attrName>style.visibility</p:attrName>
                                        </p:attrNameLst>
                                      </p:cBhvr>
                                      <p:to>
                                        <p:strVal val="visible"/>
                                      </p:to>
                                    </p:set>
                                    <p:anim to="" calcmode="lin" valueType="num">
                                      <p:cBhvr>
                                        <p:cTn id="57" dur="1" fill="hold"/>
                                        <p:tgtEl>
                                          <p:spTgt spid="8">
                                            <p:txEl>
                                              <p:pRg st="0" end="0"/>
                                            </p:txEl>
                                          </p:spTgt>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nodeType="clickEffect">
                                  <p:stCondLst>
                                    <p:cond delay="0"/>
                                  </p:stCondLst>
                                  <p:childTnLst>
                                    <p:set>
                                      <p:cBhvr>
                                        <p:cTn id="61" dur="1" fill="hold">
                                          <p:stCondLst>
                                            <p:cond delay="0"/>
                                          </p:stCondLst>
                                        </p:cTn>
                                        <p:tgtEl>
                                          <p:spTgt spid="8">
                                            <p:txEl>
                                              <p:pRg st="1" end="1"/>
                                            </p:txEl>
                                          </p:spTgt>
                                        </p:tgtEl>
                                        <p:attrNameLst>
                                          <p:attrName>style.visibility</p:attrName>
                                        </p:attrNameLst>
                                      </p:cBhvr>
                                      <p:to>
                                        <p:strVal val="visible"/>
                                      </p:to>
                                    </p:set>
                                    <p:anim to="" calcmode="lin" valueType="num">
                                      <p:cBhvr>
                                        <p:cTn id="62" dur="1" fill="hold"/>
                                        <p:tgtEl>
                                          <p:spTgt spid="8">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8" grpId="0" uiExpand="1" build="allAtOnce" animBg="1"/>
      <p:bldP spid="9" grpId="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85000" lnSpcReduction="10000"/>
          </a:bodyPr>
          <a:lstStyle/>
          <a:p>
            <a:pPr algn="ctr">
              <a:buNone/>
            </a:pPr>
            <a:r>
              <a:rPr lang="es-CO" dirty="0" smtClean="0"/>
              <a:t>Ilustrémoslo a la inversa:</a:t>
            </a:r>
          </a:p>
          <a:p>
            <a:pPr algn="ctr">
              <a:buNone/>
            </a:pPr>
            <a:endParaRPr lang="es-CO" dirty="0" smtClean="0"/>
          </a:p>
          <a:p>
            <a:pPr algn="ctr">
              <a:buNone/>
            </a:pPr>
            <a:endParaRPr lang="es-CO" dirty="0" smtClean="0"/>
          </a:p>
          <a:p>
            <a:pPr>
              <a:buNone/>
            </a:pPr>
            <a:endParaRPr lang="es-CO" dirty="0" smtClean="0"/>
          </a:p>
          <a:p>
            <a:pPr>
              <a:buNone/>
            </a:pPr>
            <a:endParaRPr lang="es-CO" dirty="0" smtClean="0"/>
          </a:p>
          <a:p>
            <a:pPr algn="ctr">
              <a:buNone/>
            </a:pPr>
            <a:r>
              <a:rPr lang="es-CO" dirty="0" smtClean="0"/>
              <a:t> Si a la mesa le quitamos las puntillas, y la madera, </a:t>
            </a:r>
            <a:r>
              <a:rPr lang="es-CO" dirty="0" smtClean="0">
                <a:solidFill>
                  <a:srgbClr val="FF0000"/>
                </a:solidFill>
              </a:rPr>
              <a:t>¿Seguimos teniendo una mesa?</a:t>
            </a:r>
          </a:p>
          <a:p>
            <a:pPr algn="ctr">
              <a:buNone/>
            </a:pPr>
            <a:endParaRPr lang="es-CO" dirty="0" smtClean="0">
              <a:solidFill>
                <a:srgbClr val="FF0000"/>
              </a:solidFill>
            </a:endParaRPr>
          </a:p>
          <a:p>
            <a:pPr algn="ctr">
              <a:buNone/>
            </a:pPr>
            <a:r>
              <a:rPr lang="es-CO" u="sng" dirty="0" smtClean="0">
                <a:solidFill>
                  <a:srgbClr val="FF0000"/>
                </a:solidFill>
              </a:rPr>
              <a:t>¿Qué sucede cuando morimos?</a:t>
            </a:r>
          </a:p>
          <a:p>
            <a:pPr algn="ctr">
              <a:buNone/>
            </a:pPr>
            <a:r>
              <a:rPr lang="es-CO" dirty="0" smtClean="0">
                <a:solidFill>
                  <a:srgbClr val="FF0000"/>
                </a:solidFill>
              </a:rPr>
              <a:t>Eclesiastés 12:7.</a:t>
            </a:r>
          </a:p>
          <a:p>
            <a:pPr algn="ctr">
              <a:buNone/>
            </a:pPr>
            <a:r>
              <a:rPr lang="es-CO" dirty="0" smtClean="0"/>
              <a:t>“y el polvo se torne a la tierra, como era </a:t>
            </a:r>
            <a:r>
              <a:rPr lang="es-CO" i="1" dirty="0" smtClean="0"/>
              <a:t>antes , y el espíritu se vuelva a Dios que lo dio” </a:t>
            </a:r>
          </a:p>
          <a:p>
            <a:pPr algn="ctr">
              <a:buNone/>
            </a:pPr>
            <a:r>
              <a:rPr lang="es-CO" i="1" dirty="0" smtClean="0">
                <a:solidFill>
                  <a:srgbClr val="FF0000"/>
                </a:solidFill>
              </a:rPr>
              <a:t>De la misma forma que sucede con la mesa, el alma ya no existe más.</a:t>
            </a:r>
            <a:endParaRPr lang="es-CO" dirty="0" smtClean="0">
              <a:solidFill>
                <a:srgbClr val="FF0000"/>
              </a:solidFill>
            </a:endParaRPr>
          </a:p>
          <a:p>
            <a:pPr algn="ctr">
              <a:buNone/>
            </a:pPr>
            <a:endParaRPr lang="es-CO" dirty="0" smtClean="0"/>
          </a:p>
          <a:p>
            <a:pPr algn="ctr">
              <a:buNone/>
            </a:pPr>
            <a:endParaRPr lang="es-CO" dirty="0"/>
          </a:p>
        </p:txBody>
      </p:sp>
      <p:pic>
        <p:nvPicPr>
          <p:cNvPr id="4" name="Picture 8" descr="http://1.bp.blogspot.com/-vkTSxV6zXus/Tg3zHt034rI/AAAAAAAAQVY/HWCa4TRLlOw/s1600/MESA%2BDE%2BMADERA.gif"/>
          <p:cNvPicPr>
            <a:picLocks noChangeAspect="1" noChangeArrowheads="1"/>
          </p:cNvPicPr>
          <p:nvPr/>
        </p:nvPicPr>
        <p:blipFill>
          <a:blip r:embed="rId2" cstate="print"/>
          <a:srcRect/>
          <a:stretch>
            <a:fillRect/>
          </a:stretch>
        </p:blipFill>
        <p:spPr bwMode="auto">
          <a:xfrm>
            <a:off x="611560" y="1124744"/>
            <a:ext cx="1584176" cy="1296144"/>
          </a:xfrm>
          <a:prstGeom prst="rect">
            <a:avLst/>
          </a:prstGeom>
          <a:noFill/>
        </p:spPr>
      </p:pic>
      <p:pic>
        <p:nvPicPr>
          <p:cNvPr id="5" name="Picture 4" descr="http://t3.gstatic.com/images?q=tbn:ANd9GcQkGM2Kg0m7GfcoBUpILYHR4f0TCx_APbL2Kc0oJ1JcTl_NO-ZN"/>
          <p:cNvPicPr>
            <a:picLocks noChangeAspect="1" noChangeArrowheads="1"/>
          </p:cNvPicPr>
          <p:nvPr/>
        </p:nvPicPr>
        <p:blipFill>
          <a:blip r:embed="rId3" cstate="print"/>
          <a:srcRect/>
          <a:stretch>
            <a:fillRect/>
          </a:stretch>
        </p:blipFill>
        <p:spPr bwMode="auto">
          <a:xfrm>
            <a:off x="2915816" y="1124744"/>
            <a:ext cx="2088232" cy="1368152"/>
          </a:xfrm>
          <a:prstGeom prst="rect">
            <a:avLst/>
          </a:prstGeom>
          <a:noFill/>
        </p:spPr>
      </p:pic>
      <p:pic>
        <p:nvPicPr>
          <p:cNvPr id="6" name="Picture 2" descr="http://t0.gstatic.com/images?q=tbn:ANd9GcSRfdtTDH2VvI9ACIqjkSAe6DjsQQK1SGy8IDlQOgTMwaWmUIGY"/>
          <p:cNvPicPr>
            <a:picLocks noChangeAspect="1" noChangeArrowheads="1"/>
          </p:cNvPicPr>
          <p:nvPr/>
        </p:nvPicPr>
        <p:blipFill>
          <a:blip r:embed="rId4" cstate="print"/>
          <a:srcRect/>
          <a:stretch>
            <a:fillRect/>
          </a:stretch>
        </p:blipFill>
        <p:spPr bwMode="auto">
          <a:xfrm>
            <a:off x="6084168" y="908720"/>
            <a:ext cx="2520280" cy="15841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
                                        <p:tgtEl>
                                          <p:spTgt spid="5"/>
                                        </p:tgtEl>
                                      </p:cBhvr>
                                    </p:animEffect>
                                    <p:anim calcmode="lin" valueType="num">
                                      <p:cBhvr>
                                        <p:cTn id="17" dur="400" fill="hold"/>
                                        <p:tgtEl>
                                          <p:spTgt spid="5"/>
                                        </p:tgtEl>
                                        <p:attrNameLst>
                                          <p:attrName>ppt_x</p:attrName>
                                        </p:attrNameLst>
                                      </p:cBhvr>
                                      <p:tavLst>
                                        <p:tav tm="0">
                                          <p:val>
                                            <p:strVal val="#ppt_x"/>
                                          </p:val>
                                        </p:tav>
                                        <p:tav tm="100000">
                                          <p:val>
                                            <p:strVal val="#ppt_x"/>
                                          </p:val>
                                        </p:tav>
                                      </p:tavLst>
                                    </p:anim>
                                    <p:anim calcmode="lin" valueType="num">
                                      <p:cBhvr>
                                        <p:cTn id="18" dur="400" fill="hold"/>
                                        <p:tgtEl>
                                          <p:spTgt spid="5"/>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
                                        <p:tgtEl>
                                          <p:spTgt spid="6"/>
                                        </p:tgtEl>
                                      </p:cBhvr>
                                    </p:animEffect>
                                    <p:anim calcmode="lin" valueType="num">
                                      <p:cBhvr>
                                        <p:cTn id="26" dur="400" fill="hold"/>
                                        <p:tgtEl>
                                          <p:spTgt spid="6"/>
                                        </p:tgtEl>
                                        <p:attrNameLst>
                                          <p:attrName>ppt_x</p:attrName>
                                        </p:attrNameLst>
                                      </p:cBhvr>
                                      <p:tavLst>
                                        <p:tav tm="0">
                                          <p:val>
                                            <p:strVal val="#ppt_x"/>
                                          </p:val>
                                        </p:tav>
                                        <p:tav tm="100000">
                                          <p:val>
                                            <p:strVal val="#ppt_x"/>
                                          </p:val>
                                        </p:tav>
                                      </p:tavLst>
                                    </p:anim>
                                    <p:anim calcmode="lin" valueType="num">
                                      <p:cBhvr>
                                        <p:cTn id="27" dur="400" fill="hold"/>
                                        <p:tgtEl>
                                          <p:spTgt spid="6"/>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to="" calcmode="lin" valueType="num">
                                      <p:cBhvr>
                                        <p:cTn id="34" dur="1" fill="hold"/>
                                        <p:tgtEl>
                                          <p:spTgt spid="3">
                                            <p:txEl>
                                              <p:pRg st="5" end="5"/>
                                            </p:txEl>
                                          </p:spTgt>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to="" calcmode="lin" valueType="num">
                                      <p:cBhvr>
                                        <p:cTn id="39" dur="1" fill="hold"/>
                                        <p:tgtEl>
                                          <p:spTgt spid="3">
                                            <p:txEl>
                                              <p:pRg st="7" end="7"/>
                                            </p:txEl>
                                          </p:spTgt>
                                        </p:tgtEl>
                                        <p:attrNameLst>
                                          <p:attrName/>
                                        </p:attrNameLst>
                                      </p:cBhvr>
                                    </p:anim>
                                  </p:childTnLst>
                                </p:cTn>
                              </p:par>
                            </p:childTnLst>
                          </p:cTn>
                        </p:par>
                      </p:childTnLst>
                    </p:cTn>
                  </p:par>
                  <p:par>
                    <p:cTn id="40" fill="hold">
                      <p:stCondLst>
                        <p:cond delay="indefinite"/>
                      </p:stCondLst>
                      <p:childTnLst>
                        <p:par>
                          <p:cTn id="41" fill="hold">
                            <p:stCondLst>
                              <p:cond delay="0"/>
                            </p:stCondLst>
                            <p:childTnLst>
                              <p:par>
                                <p:cTn id="42" presetID="43" presetClass="entr" presetSubtype="0" fill="hold" nodeType="clickEffect">
                                  <p:stCondLst>
                                    <p:cond delay="0"/>
                                  </p:stCondLst>
                                  <p:childTnLst>
                                    <p:set>
                                      <p:cBhvr>
                                        <p:cTn id="43" dur="1" fill="hold">
                                          <p:stCondLst>
                                            <p:cond delay="0"/>
                                          </p:stCondLst>
                                        </p:cTn>
                                        <p:tgtEl>
                                          <p:spTgt spid="3">
                                            <p:txEl>
                                              <p:pRg st="8" end="8"/>
                                            </p:txEl>
                                          </p:spTgt>
                                        </p:tgtEl>
                                        <p:attrNameLst>
                                          <p:attrName>style.visibility</p:attrName>
                                        </p:attrNameLst>
                                      </p:cBhvr>
                                      <p:to>
                                        <p:strVal val="visible"/>
                                      </p:to>
                                    </p:set>
                                    <p:animEffect transition="in" filter="fade">
                                      <p:cBhvr>
                                        <p:cTn id="44" dur="100"/>
                                        <p:tgtEl>
                                          <p:spTgt spid="3">
                                            <p:txEl>
                                              <p:pRg st="8" end="8"/>
                                            </p:txEl>
                                          </p:spTgt>
                                        </p:tgtEl>
                                      </p:cBhvr>
                                    </p:animEffect>
                                    <p:anim calcmode="lin" valueType="num">
                                      <p:cBhvr>
                                        <p:cTn id="45" dur="4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6" dur="400" fill="hold"/>
                                        <p:tgtEl>
                                          <p:spTgt spid="3">
                                            <p:txEl>
                                              <p:pRg st="8" end="8"/>
                                            </p:txEl>
                                          </p:spTgt>
                                        </p:tgtEl>
                                        <p:attrNameLst>
                                          <p:attrName>ppt_y</p:attrName>
                                        </p:attrNameLst>
                                      </p:cBhvr>
                                      <p:tavLst>
                                        <p:tav tm="0">
                                          <p:val>
                                            <p:strVal val="#ppt_y+0.31"/>
                                          </p:val>
                                        </p:tav>
                                        <p:tav tm="100000">
                                          <p:val>
                                            <p:strVal val="#ppt_y+0.31"/>
                                          </p:val>
                                        </p:tav>
                                      </p:tavLst>
                                    </p:anim>
                                    <p:anim calcmode="lin" valueType="num">
                                      <p:cBhvr>
                                        <p:cTn id="47" dur="600" decel="50000" fill="hold">
                                          <p:stCondLst>
                                            <p:cond delay="400"/>
                                          </p:stCondLst>
                                        </p:cTn>
                                        <p:tgtEl>
                                          <p:spTgt spid="3">
                                            <p:txEl>
                                              <p:pRg st="8" end="8"/>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8" dur="600" decel="50000" fill="hold">
                                          <p:stCondLst>
                                            <p:cond delay="400"/>
                                          </p:stCondLst>
                                        </p:cTn>
                                        <p:tgtEl>
                                          <p:spTgt spid="3">
                                            <p:txEl>
                                              <p:pRg st="8" end="8"/>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49" presetID="43" presetClass="entr" presetSubtype="0" fill="hold" nodeType="withEffect">
                                  <p:stCondLst>
                                    <p:cond delay="0"/>
                                  </p:stCondLst>
                                  <p:childTnLst>
                                    <p:set>
                                      <p:cBhvr>
                                        <p:cTn id="50" dur="1" fill="hold">
                                          <p:stCondLst>
                                            <p:cond delay="0"/>
                                          </p:stCondLst>
                                        </p:cTn>
                                        <p:tgtEl>
                                          <p:spTgt spid="3">
                                            <p:txEl>
                                              <p:pRg st="9" end="9"/>
                                            </p:txEl>
                                          </p:spTgt>
                                        </p:tgtEl>
                                        <p:attrNameLst>
                                          <p:attrName>style.visibility</p:attrName>
                                        </p:attrNameLst>
                                      </p:cBhvr>
                                      <p:to>
                                        <p:strVal val="visible"/>
                                      </p:to>
                                    </p:set>
                                    <p:animEffect transition="in" filter="fade">
                                      <p:cBhvr>
                                        <p:cTn id="51" dur="100"/>
                                        <p:tgtEl>
                                          <p:spTgt spid="3">
                                            <p:txEl>
                                              <p:pRg st="9" end="9"/>
                                            </p:txEl>
                                          </p:spTgt>
                                        </p:tgtEl>
                                      </p:cBhvr>
                                    </p:animEffect>
                                    <p:anim calcmode="lin" valueType="num">
                                      <p:cBhvr>
                                        <p:cTn id="52" dur="4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3" dur="400" fill="hold"/>
                                        <p:tgtEl>
                                          <p:spTgt spid="3">
                                            <p:txEl>
                                              <p:pRg st="9" end="9"/>
                                            </p:txEl>
                                          </p:spTgt>
                                        </p:tgtEl>
                                        <p:attrNameLst>
                                          <p:attrName>ppt_y</p:attrName>
                                        </p:attrNameLst>
                                      </p:cBhvr>
                                      <p:tavLst>
                                        <p:tav tm="0">
                                          <p:val>
                                            <p:strVal val="#ppt_y+0.31"/>
                                          </p:val>
                                        </p:tav>
                                        <p:tav tm="100000">
                                          <p:val>
                                            <p:strVal val="#ppt_y+0.31"/>
                                          </p:val>
                                        </p:tav>
                                      </p:tavLst>
                                    </p:anim>
                                    <p:anim calcmode="lin" valueType="num">
                                      <p:cBhvr>
                                        <p:cTn id="54" dur="600" decel="50000" fill="hold">
                                          <p:stCondLst>
                                            <p:cond delay="400"/>
                                          </p:stCondLst>
                                        </p:cTn>
                                        <p:tgtEl>
                                          <p:spTgt spid="3">
                                            <p:txEl>
                                              <p:pRg st="9" end="9"/>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5" dur="600" decel="50000" fill="hold">
                                          <p:stCondLst>
                                            <p:cond delay="400"/>
                                          </p:stCondLst>
                                        </p:cTn>
                                        <p:tgtEl>
                                          <p:spTgt spid="3">
                                            <p:txEl>
                                              <p:pRg st="9" end="9"/>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4" presetClass="entr" presetSubtype="0" fill="hold" nodeType="clickEffect">
                                  <p:stCondLst>
                                    <p:cond delay="0"/>
                                  </p:stCondLst>
                                  <p:childTnLst>
                                    <p:set>
                                      <p:cBhvr>
                                        <p:cTn id="59" dur="1" fill="hold">
                                          <p:stCondLst>
                                            <p:cond delay="0"/>
                                          </p:stCondLst>
                                        </p:cTn>
                                        <p:tgtEl>
                                          <p:spTgt spid="3">
                                            <p:txEl>
                                              <p:pRg st="10" end="10"/>
                                            </p:txEl>
                                          </p:spTgt>
                                        </p:tgtEl>
                                        <p:attrNameLst>
                                          <p:attrName>style.visibility</p:attrName>
                                        </p:attrNameLst>
                                      </p:cBhvr>
                                      <p:to>
                                        <p:strVal val="visible"/>
                                      </p:to>
                                    </p:set>
                                    <p:anim to="" calcmode="lin" valueType="num">
                                      <p:cBhvr>
                                        <p:cTn id="60" dur="1" fill="hold"/>
                                        <p:tgtEl>
                                          <p:spTgt spid="3">
                                            <p:txEl>
                                              <p:pRg st="10" end="1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264696"/>
          </a:xfrm>
          <a:blipFill>
            <a:blip r:embed="rId2" cstate="print"/>
            <a:tile tx="0" ty="0" sx="100000" sy="100000" flip="none" algn="tl"/>
          </a:blipFill>
        </p:spPr>
        <p:txBody>
          <a:bodyPr>
            <a:normAutofit fontScale="92500" lnSpcReduction="20000"/>
          </a:bodyPr>
          <a:lstStyle/>
          <a:p>
            <a:pPr algn="ctr">
              <a:buNone/>
            </a:pPr>
            <a:r>
              <a:rPr lang="es-CO" dirty="0" smtClean="0"/>
              <a:t>   Lo que Juan vió debajo del altar son los mártires de la inquisición, de todos los poderes que los han perseguido, sacrificado a los hijos de Dios en todos los siglos anteriores. </a:t>
            </a:r>
          </a:p>
          <a:p>
            <a:pPr algn="ctr">
              <a:buNone/>
            </a:pPr>
            <a:r>
              <a:rPr lang="es-CO" dirty="0" smtClean="0"/>
              <a:t>   </a:t>
            </a:r>
          </a:p>
          <a:p>
            <a:pPr algn="ctr">
              <a:buNone/>
            </a:pPr>
            <a:r>
              <a:rPr lang="es-CO" dirty="0" smtClean="0"/>
              <a:t> Murieron por causa de la Palabra de Dios y su testimonio. Estos fueron reivindicados  por la reforma como verdaderos mártires del Señor.</a:t>
            </a:r>
          </a:p>
          <a:p>
            <a:pPr algn="ctr">
              <a:buNone/>
            </a:pPr>
            <a:r>
              <a:rPr lang="es-CO" dirty="0" smtClean="0"/>
              <a:t>    </a:t>
            </a:r>
          </a:p>
          <a:p>
            <a:pPr algn="ctr">
              <a:buNone/>
            </a:pPr>
            <a:r>
              <a:rPr lang="es-CO" i="1" u="sng" dirty="0" smtClean="0">
                <a:solidFill>
                  <a:srgbClr val="0070C0"/>
                </a:solidFill>
              </a:rPr>
              <a:t>Pero note que no están disfrutando de la gloria celestial todavía</a:t>
            </a:r>
            <a:r>
              <a:rPr lang="es-CO" dirty="0" smtClean="0"/>
              <a:t>,</a:t>
            </a:r>
            <a:r>
              <a:rPr lang="es-CO" i="1" u="sng" dirty="0" smtClean="0">
                <a:solidFill>
                  <a:srgbClr val="0070C0"/>
                </a:solidFill>
              </a:rPr>
              <a:t> esto sucederá a partir de la resurrección</a:t>
            </a:r>
            <a:r>
              <a:rPr lang="es-CO" dirty="0" smtClean="0"/>
              <a:t>. Se les pide que esperen la justicia vindicativa de Dios un poco más, pues abra más muerte: Los perseguidos en Sardis y los de la persecución final.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0.gstatic.com/images?q=tbn:ANd9GcQ51YBJW1uVQ1uHwDI8u0Xg2gvs2iOH17mCPNipelA_OmLX4OKB"/>
          <p:cNvPicPr>
            <a:picLocks noGrp="1" noChangeAspect="1" noChangeArrowheads="1"/>
          </p:cNvPicPr>
          <p:nvPr>
            <p:ph idx="1"/>
          </p:nvPr>
        </p:nvPicPr>
        <p:blipFill>
          <a:blip r:embed="rId2" cstate="print"/>
          <a:srcRect/>
          <a:stretch>
            <a:fillRect/>
          </a:stretch>
        </p:blipFill>
        <p:spPr bwMode="auto">
          <a:xfrm>
            <a:off x="6409576" y="3717032"/>
            <a:ext cx="2734424" cy="2487156"/>
          </a:xfrm>
          <a:prstGeom prst="rect">
            <a:avLst/>
          </a:prstGeom>
          <a:noFill/>
        </p:spPr>
      </p:pic>
      <p:sp>
        <p:nvSpPr>
          <p:cNvPr id="6" name="5 Bisel"/>
          <p:cNvSpPr/>
          <p:nvPr/>
        </p:nvSpPr>
        <p:spPr>
          <a:xfrm>
            <a:off x="683568" y="620688"/>
            <a:ext cx="7992888" cy="2736304"/>
          </a:xfrm>
          <a:prstGeom prst="beve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dirty="0" smtClean="0">
                <a:solidFill>
                  <a:srgbClr val="002060"/>
                </a:solidFill>
                <a:latin typeface="Algerian" pitchFamily="82" charset="0"/>
              </a:rPr>
              <a:t>sexto sello</a:t>
            </a:r>
          </a:p>
          <a:p>
            <a:pPr algn="ctr"/>
            <a:r>
              <a:rPr lang="es-CO" sz="4000" dirty="0" smtClean="0">
                <a:solidFill>
                  <a:srgbClr val="002060"/>
                </a:solidFill>
                <a:latin typeface="Algerian" pitchFamily="82" charset="0"/>
              </a:rPr>
              <a:t> </a:t>
            </a:r>
            <a:r>
              <a:rPr lang="es-CO" sz="4000" dirty="0" smtClean="0">
                <a:solidFill>
                  <a:srgbClr val="002060"/>
                </a:solidFill>
                <a:latin typeface="Agency FB" pitchFamily="34" charset="0"/>
              </a:rPr>
              <a:t>Es la época del tiempo del fin, señales en el cielo</a:t>
            </a:r>
            <a:endParaRPr lang="es-CO" sz="4000" dirty="0">
              <a:solidFill>
                <a:srgbClr val="002060"/>
              </a:solidFill>
              <a:latin typeface="Agency FB" pitchFamily="34" charset="0"/>
            </a:endParaRPr>
          </a:p>
        </p:txBody>
      </p:sp>
      <p:sp>
        <p:nvSpPr>
          <p:cNvPr id="7" name="6 Rectángulo"/>
          <p:cNvSpPr/>
          <p:nvPr/>
        </p:nvSpPr>
        <p:spPr>
          <a:xfrm>
            <a:off x="1259632" y="4149080"/>
            <a:ext cx="3312368" cy="1200329"/>
          </a:xfrm>
          <a:prstGeom prst="rect">
            <a:avLst/>
          </a:prstGeom>
        </p:spPr>
        <p:txBody>
          <a:bodyPr wrap="square">
            <a:spAutoFit/>
          </a:bodyPr>
          <a:lstStyle/>
          <a:p>
            <a:r>
              <a:rPr lang="es-CO" sz="3600" b="1" dirty="0" smtClean="0"/>
              <a:t>Texto Bíblico Apoc.6:12-7:17. </a:t>
            </a:r>
            <a:endParaRPr lang="es-CO"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to="" calcmode="lin" valueType="num">
                                      <p:cBhvr>
                                        <p:cTn id="7"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140968"/>
            <a:ext cx="9144000" cy="3717032"/>
          </a:xfrm>
        </p:spPr>
        <p:txBody>
          <a:bodyPr>
            <a:normAutofit/>
          </a:bodyPr>
          <a:lstStyle/>
          <a:p>
            <a:pPr>
              <a:buNone/>
            </a:pPr>
            <a:endParaRPr lang="es-CO" dirty="0" smtClean="0"/>
          </a:p>
          <a:p>
            <a:pPr>
              <a:buNone/>
            </a:pPr>
            <a:r>
              <a:rPr lang="es-CO" dirty="0" smtClean="0"/>
              <a:t>     </a:t>
            </a:r>
            <a:endParaRPr lang="es-CO" dirty="0"/>
          </a:p>
        </p:txBody>
      </p:sp>
      <p:sp>
        <p:nvSpPr>
          <p:cNvPr id="4" name="3 Rectángulo"/>
          <p:cNvSpPr/>
          <p:nvPr/>
        </p:nvSpPr>
        <p:spPr>
          <a:xfrm>
            <a:off x="395536" y="3212976"/>
            <a:ext cx="8496944" cy="3662541"/>
          </a:xfrm>
          <a:prstGeom prst="rect">
            <a:avLst/>
          </a:prstGeom>
          <a:solidFill>
            <a:schemeClr val="accent5">
              <a:lumMod val="20000"/>
              <a:lumOff val="80000"/>
            </a:schemeClr>
          </a:solidFill>
        </p:spPr>
        <p:txBody>
          <a:bodyPr wrap="square">
            <a:spAutoFit/>
          </a:bodyPr>
          <a:lstStyle/>
          <a:p>
            <a:pPr algn="ctr"/>
            <a:r>
              <a:rPr lang="es-CO" sz="3600" dirty="0" smtClean="0"/>
              <a:t>y las estrellas del cielo cayeron sobre la tierra, como la higuera deja caer sus higos cuando es sacudida por un fuerte viento. Y el cielo se desvaneció como un pergamino que se enrolla; y todo monte y toda isla se removió de su lugar”. </a:t>
            </a:r>
            <a:br>
              <a:rPr lang="es-CO" sz="3600" dirty="0" smtClean="0"/>
            </a:br>
            <a:endParaRPr lang="es-CO" sz="1600" dirty="0"/>
          </a:p>
        </p:txBody>
      </p:sp>
      <p:pic>
        <p:nvPicPr>
          <p:cNvPr id="5" name="Picture 2" descr="http://apocalipsis18-4.com/7selloslibro.jpg"/>
          <p:cNvPicPr>
            <a:picLocks noChangeAspect="1" noChangeArrowheads="1"/>
          </p:cNvPicPr>
          <p:nvPr/>
        </p:nvPicPr>
        <p:blipFill>
          <a:blip r:embed="rId2" cstate="print"/>
          <a:srcRect/>
          <a:stretch>
            <a:fillRect/>
          </a:stretch>
        </p:blipFill>
        <p:spPr bwMode="auto">
          <a:xfrm>
            <a:off x="6156176" y="332656"/>
            <a:ext cx="2736304" cy="2736304"/>
          </a:xfrm>
          <a:prstGeom prst="rect">
            <a:avLst/>
          </a:prstGeom>
          <a:noFill/>
        </p:spPr>
      </p:pic>
      <p:sp>
        <p:nvSpPr>
          <p:cNvPr id="6" name="5 Rectángulo"/>
          <p:cNvSpPr/>
          <p:nvPr/>
        </p:nvSpPr>
        <p:spPr>
          <a:xfrm>
            <a:off x="395536" y="332656"/>
            <a:ext cx="5760640" cy="2616101"/>
          </a:xfrm>
          <a:prstGeom prst="rect">
            <a:avLst/>
          </a:prstGeom>
        </p:spPr>
        <p:txBody>
          <a:bodyPr wrap="square">
            <a:spAutoFit/>
          </a:bodyPr>
          <a:lstStyle/>
          <a:p>
            <a:pPr algn="ctr"/>
            <a:r>
              <a:rPr lang="es-CO" sz="3600" dirty="0" smtClean="0"/>
              <a:t>“</a:t>
            </a:r>
            <a:r>
              <a:rPr lang="es-CO" sz="3200" dirty="0" smtClean="0"/>
              <a:t>Miré cuando abrió el sexto sello, y he aquí hubo un gran terremoto; y el sol se puso negro como tela de cilicio, y la luna se volvió toda como sangre;</a:t>
            </a:r>
            <a:endParaRPr lang="es-CO"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accent5">
              <a:lumMod val="20000"/>
              <a:lumOff val="80000"/>
              <a:alpha val="78000"/>
            </a:schemeClr>
          </a:solidFill>
        </p:spPr>
        <p:txBody>
          <a:bodyPr>
            <a:normAutofit fontScale="92500" lnSpcReduction="10000"/>
          </a:bodyPr>
          <a:lstStyle/>
          <a:p>
            <a:pPr>
              <a:buNone/>
            </a:pPr>
            <a:r>
              <a:rPr lang="es-CO" dirty="0" smtClean="0"/>
              <a:t>     </a:t>
            </a:r>
          </a:p>
          <a:p>
            <a:pPr algn="ctr">
              <a:buNone/>
            </a:pPr>
            <a:r>
              <a:rPr lang="es-CO" dirty="0" smtClean="0">
                <a:solidFill>
                  <a:srgbClr val="FF0000"/>
                </a:solidFill>
              </a:rPr>
              <a:t>    Apoc.6:15.</a:t>
            </a:r>
            <a:r>
              <a:rPr lang="es-CO" dirty="0" smtClean="0"/>
              <a:t> Y los reyes de la tierra, y los grandes, los ricos, los capitanes, los poderosos, y todo siervo y todo libre, se escondieron en las cuevas y entre las peñas de los montes;  y decían a los montes y a las peñas: </a:t>
            </a:r>
          </a:p>
          <a:p>
            <a:pPr algn="ctr">
              <a:buNone/>
            </a:pPr>
            <a:r>
              <a:rPr lang="es-CO" dirty="0" smtClean="0"/>
              <a:t>    </a:t>
            </a:r>
          </a:p>
          <a:p>
            <a:pPr algn="ctr">
              <a:buNone/>
            </a:pPr>
            <a:r>
              <a:rPr lang="es-CO" dirty="0" smtClean="0"/>
              <a:t>   Caed sobre nosotros, y escondednos del rostro de aquel que está sentado sobre el trono, y de la ira del Cordero;  porque el gran día de su ira ha llegado; ¿y quién podrá sostenerse en pie?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5">
              <a:lumMod val="20000"/>
              <a:lumOff val="80000"/>
            </a:schemeClr>
          </a:solidFill>
        </p:spPr>
        <p:txBody>
          <a:bodyPr>
            <a:normAutofit fontScale="85000" lnSpcReduction="20000"/>
          </a:bodyPr>
          <a:lstStyle/>
          <a:p>
            <a:pPr>
              <a:buNone/>
            </a:pPr>
            <a:r>
              <a:rPr lang="es-CO" sz="4500" b="1" dirty="0" smtClean="0">
                <a:solidFill>
                  <a:srgbClr val="FF0000"/>
                </a:solidFill>
              </a:rPr>
              <a:t>   </a:t>
            </a:r>
            <a:r>
              <a:rPr lang="es-CO" sz="4200" b="1" dirty="0" smtClean="0">
                <a:solidFill>
                  <a:srgbClr val="FF0000"/>
                </a:solidFill>
              </a:rPr>
              <a:t>Apoc. 7:1-4</a:t>
            </a:r>
            <a:r>
              <a:rPr lang="es-CO" sz="4500" b="1" dirty="0" smtClean="0">
                <a:solidFill>
                  <a:srgbClr val="FF0000"/>
                </a:solidFill>
              </a:rPr>
              <a:t>.</a:t>
            </a:r>
            <a:r>
              <a:rPr lang="es-ES" dirty="0" smtClean="0"/>
              <a:t> Y después de estas cosas vi cuatro ángeles que estaban sobre los cuatro ángulos de la tierra, deteniendo los cuatro vientos de la tierra, para que no soplase viento sobre la tierra, ni sobre la mar, ni sobre ningún árbol.</a:t>
            </a:r>
          </a:p>
          <a:p>
            <a:pPr>
              <a:buNone/>
            </a:pPr>
            <a:r>
              <a:rPr lang="es-ES" dirty="0" smtClean="0"/>
              <a:t>       Y vi otro ángel que subía del nacimiento del sol, teniendo el sello del Dios vivo: y clamó con gran voz á los cuatro ángeles, á los cuales era dado hacer daño á la tierra y á la mar,</a:t>
            </a:r>
          </a:p>
          <a:p>
            <a:pPr>
              <a:buNone/>
            </a:pPr>
            <a:r>
              <a:rPr lang="es-ES" dirty="0" smtClean="0"/>
              <a:t>     </a:t>
            </a:r>
          </a:p>
          <a:p>
            <a:pPr>
              <a:buNone/>
            </a:pPr>
            <a:r>
              <a:rPr lang="es-ES" dirty="0" smtClean="0"/>
              <a:t>     Diciendo: No hagáis daño á la tierra, ni al mar, ni á los árboles, hasta que señalemos á los siervos de nuestro Dios en sus frentes.</a:t>
            </a:r>
          </a:p>
          <a:p>
            <a:pPr>
              <a:buNone/>
            </a:pPr>
            <a:r>
              <a:rPr lang="es-ES" dirty="0" smtClean="0"/>
              <a:t>     Y oí el número de los señalados: ciento cuarenta y cuatro mil señalados de todas las tribus de los hijos de Israel.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to="" calcmode="lin" valueType="num">
                                      <p:cBhvr>
                                        <p:cTn id="7" dur="1" fill="hold"/>
                                        <p:tgtEl>
                                          <p:spTgt spid="3">
                                            <p:txEl>
                                              <p:pRg st="3" end="3"/>
                                            </p:txEl>
                                          </p:spTgt>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 to="" calcmode="lin" valueType="num">
                                      <p:cBhvr>
                                        <p:cTn id="10"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solidFill>
            <a:schemeClr val="accent5">
              <a:lumMod val="20000"/>
              <a:lumOff val="80000"/>
            </a:schemeClr>
          </a:solidFill>
        </p:spPr>
        <p:txBody>
          <a:bodyPr>
            <a:normAutofit fontScale="92500" lnSpcReduction="20000"/>
          </a:bodyPr>
          <a:lstStyle/>
          <a:p>
            <a:pPr>
              <a:buNone/>
            </a:pPr>
            <a:r>
              <a:rPr lang="es-ES" dirty="0" smtClean="0"/>
              <a:t>    </a:t>
            </a:r>
            <a:r>
              <a:rPr lang="es-ES" sz="3500" b="1" dirty="0" smtClean="0">
                <a:solidFill>
                  <a:srgbClr val="FF0000"/>
                </a:solidFill>
              </a:rPr>
              <a:t>Apoc.7:5-8.</a:t>
            </a:r>
            <a:r>
              <a:rPr lang="es-ES" dirty="0" smtClean="0"/>
              <a:t> De la tribu de Judá, doce mil señalados. De la tribu de Rubén, doce mil señalados. De la tribu de Gad, doce mil señalados.</a:t>
            </a:r>
          </a:p>
          <a:p>
            <a:pPr>
              <a:buNone/>
            </a:pPr>
            <a:r>
              <a:rPr lang="es-ES" dirty="0" smtClean="0"/>
              <a:t>    De la tribu de Aser, doce mil señalados. De la tribu de Neftalí, doce mil señalados. De la tribu de Manasés, doce mil señalados.</a:t>
            </a:r>
          </a:p>
          <a:p>
            <a:pPr>
              <a:buNone/>
            </a:pPr>
            <a:r>
              <a:rPr lang="es-ES" dirty="0" smtClean="0"/>
              <a:t>    </a:t>
            </a:r>
          </a:p>
          <a:p>
            <a:pPr>
              <a:buNone/>
            </a:pPr>
            <a:r>
              <a:rPr lang="es-ES" dirty="0" smtClean="0"/>
              <a:t>    De la tribu de Simeón, doce mil señalados. De la tribu de Leví, doce mil señalados. De la tribu de Issachâr, doce mil señalados.</a:t>
            </a:r>
          </a:p>
          <a:p>
            <a:pPr>
              <a:buNone/>
            </a:pPr>
            <a:r>
              <a:rPr lang="es-ES" dirty="0" smtClean="0"/>
              <a:t>    De la tribu de Zabulón, doce mil señalados. De la tribu de José, doce mil señalados. De la tribu de Benjamín, doce mil señalados.</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to="" calcmode="lin" valueType="num">
                                      <p:cBhvr>
                                        <p:cTn id="7" dur="1" fill="hold"/>
                                        <p:tgtEl>
                                          <p:spTgt spid="3">
                                            <p:txEl>
                                              <p:pRg st="3" end="3"/>
                                            </p:txEl>
                                          </p:spTgt>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 to="" calcmode="lin" valueType="num">
                                      <p:cBhvr>
                                        <p:cTn id="10"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a:solidFill>
            <a:schemeClr val="accent5">
              <a:lumMod val="20000"/>
              <a:lumOff val="80000"/>
            </a:schemeClr>
          </a:solidFill>
        </p:spPr>
        <p:txBody>
          <a:bodyPr>
            <a:normAutofit fontScale="85000" lnSpcReduction="20000"/>
          </a:bodyPr>
          <a:lstStyle/>
          <a:p>
            <a:pPr>
              <a:buNone/>
            </a:pPr>
            <a:r>
              <a:rPr lang="es-ES" dirty="0" smtClean="0"/>
              <a:t>     </a:t>
            </a:r>
            <a:r>
              <a:rPr lang="es-ES" sz="3300" b="1" dirty="0" smtClean="0">
                <a:solidFill>
                  <a:srgbClr val="FF0000"/>
                </a:solidFill>
              </a:rPr>
              <a:t>Apoc.7:9-12</a:t>
            </a:r>
            <a:r>
              <a:rPr lang="es-ES" dirty="0" smtClean="0"/>
              <a:t>. Después de estas cosas miré, y he aquí una gran compañía, la cual ninguno podía contar, de todas gentes y linajes y pueblos y lenguas, que estaban delante del trono y en la presencia del Cordero, vestidos de ropas blancas, y palmas en sus manos;</a:t>
            </a:r>
          </a:p>
          <a:p>
            <a:pPr>
              <a:buNone/>
            </a:pPr>
            <a:r>
              <a:rPr lang="es-ES" dirty="0" smtClean="0"/>
              <a:t>     Y clamaban en alta voz, diciendo: Salvación á nuestro Dios que está sentado sobre el trono, y al Cordero.</a:t>
            </a:r>
          </a:p>
          <a:p>
            <a:pPr>
              <a:buNone/>
            </a:pPr>
            <a:r>
              <a:rPr lang="es-ES" dirty="0" smtClean="0"/>
              <a:t>     </a:t>
            </a:r>
          </a:p>
          <a:p>
            <a:pPr>
              <a:buNone/>
            </a:pPr>
            <a:r>
              <a:rPr lang="es-ES" dirty="0" smtClean="0"/>
              <a:t>     Y todos los ángeles estaban alrededor del trono, y de los ancianos y los cuatro animales; y postráronse sobre sus rostros delante del trono, y adoraron á Dios,</a:t>
            </a:r>
          </a:p>
          <a:p>
            <a:pPr>
              <a:buNone/>
            </a:pPr>
            <a:r>
              <a:rPr lang="es-ES" dirty="0" smtClean="0"/>
              <a:t>     Diciendo: Amén: La bendición y la gloria y la sabiduría, y la acción de gracias y la honra y la potencia y la fortaleza, sean á nuestro Dios para siempre jamás. Amén.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
                                        <p:tgtEl>
                                          <p:spTgt spid="3">
                                            <p:txEl>
                                              <p:pRg st="3" end="3"/>
                                            </p:txEl>
                                          </p:spTgt>
                                        </p:tgtEl>
                                      </p:cBhvr>
                                    </p:animEffect>
                                    <p:anim calcmode="lin" valueType="num">
                                      <p:cBhvr>
                                        <p:cTn id="8"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2" presetID="43" presetClass="entr" presetSubtype="0" fill="hold" nodeType="with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fade">
                                      <p:cBhvr>
                                        <p:cTn id="14" dur="100"/>
                                        <p:tgtEl>
                                          <p:spTgt spid="3">
                                            <p:txEl>
                                              <p:pRg st="4" end="4"/>
                                            </p:txEl>
                                          </p:spTgt>
                                        </p:tgtEl>
                                      </p:cBhvr>
                                    </p:animEffect>
                                    <p:anim calcmode="lin" valueType="num">
                                      <p:cBhvr>
                                        <p:cTn id="1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5">
              <a:lumMod val="20000"/>
              <a:lumOff val="80000"/>
            </a:schemeClr>
          </a:solidFill>
        </p:spPr>
        <p:txBody>
          <a:bodyPr>
            <a:normAutofit fontScale="85000" lnSpcReduction="20000"/>
          </a:bodyPr>
          <a:lstStyle/>
          <a:p>
            <a:pPr>
              <a:buNone/>
            </a:pPr>
            <a:r>
              <a:rPr lang="es-ES" dirty="0" smtClean="0"/>
              <a:t>     </a:t>
            </a:r>
            <a:r>
              <a:rPr lang="es-ES" sz="3300" b="1" dirty="0" smtClean="0">
                <a:solidFill>
                  <a:srgbClr val="FF0000"/>
                </a:solidFill>
              </a:rPr>
              <a:t>Apoc.7:13-17</a:t>
            </a:r>
            <a:r>
              <a:rPr lang="es-ES" dirty="0" smtClean="0"/>
              <a:t>. Y respondió uno de los ancianos, diciéndome: Estos que están vestidos de ropas blancas, ¿quiénes son, y de dónde han venido?</a:t>
            </a:r>
          </a:p>
          <a:p>
            <a:pPr>
              <a:buNone/>
            </a:pPr>
            <a:r>
              <a:rPr lang="es-ES" dirty="0" smtClean="0"/>
              <a:t>     Y yo le dije: Señor, tú lo sabes. Y él me dijo: Estos son los que han venido de grande tribulación, y han lavado sus ropas, y las han blanqueado en la sangre del Cordero.</a:t>
            </a:r>
          </a:p>
          <a:p>
            <a:pPr>
              <a:buNone/>
            </a:pPr>
            <a:r>
              <a:rPr lang="es-ES" dirty="0" smtClean="0"/>
              <a:t>     </a:t>
            </a:r>
          </a:p>
          <a:p>
            <a:pPr>
              <a:buNone/>
            </a:pPr>
            <a:r>
              <a:rPr lang="es-ES" dirty="0" smtClean="0"/>
              <a:t>     Por esto están delante del trono de Dios, y le sirven día y noche en su templo: y el que está sentado en el trono tenderá su pabellón sobre ellos.</a:t>
            </a:r>
          </a:p>
          <a:p>
            <a:pPr>
              <a:buNone/>
            </a:pPr>
            <a:r>
              <a:rPr lang="es-ES" dirty="0" smtClean="0"/>
              <a:t>     No tendrán más hambre, ni sed, y el sol no caerá más sobre ellos, ni otro ningún calor.</a:t>
            </a:r>
          </a:p>
          <a:p>
            <a:pPr>
              <a:buNone/>
            </a:pPr>
            <a:r>
              <a:rPr lang="es-ES" dirty="0" smtClean="0"/>
              <a:t>     Porque el Cordero que está en medio del trono los pastoreará, y los guiará á fuentes vivas de aguas: y Dios limpiará toda lágrima de los ojos de ellos.</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to="" calcmode="lin" valueType="num">
                                      <p:cBhvr>
                                        <p:cTn id="7" dur="1" fill="hold"/>
                                        <p:tgtEl>
                                          <p:spTgt spid="3">
                                            <p:txEl>
                                              <p:pRg st="3" end="3"/>
                                            </p:txEl>
                                          </p:spTgt>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 to="" calcmode="lin" valueType="num">
                                      <p:cBhvr>
                                        <p:cTn id="10" dur="1" fill="hold"/>
                                        <p:tgtEl>
                                          <p:spTgt spid="3">
                                            <p:txEl>
                                              <p:pRg st="4" end="4"/>
                                            </p:txEl>
                                          </p:spTgt>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to="" calcmode="lin" valueType="num">
                                      <p:cBhvr>
                                        <p:cTn id="13"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11560" y="980728"/>
            <a:ext cx="8208912" cy="830997"/>
          </a:xfrm>
          <a:prstGeom prst="rect">
            <a:avLst/>
          </a:prstGeom>
        </p:spPr>
        <p:txBody>
          <a:bodyPr wrap="square">
            <a:spAutoFit/>
          </a:bodyPr>
          <a:lstStyle/>
          <a:p>
            <a:r>
              <a:rPr lang="es-CO" sz="4800" dirty="0" smtClean="0">
                <a:latin typeface="Algerian" pitchFamily="82" charset="0"/>
              </a:rPr>
              <a:t>Periodo del sexto sello</a:t>
            </a:r>
            <a:endParaRPr lang="es-CO" sz="4800" dirty="0">
              <a:latin typeface="Algerian" pitchFamily="82" charset="0"/>
            </a:endParaRPr>
          </a:p>
        </p:txBody>
      </p:sp>
      <p:sp>
        <p:nvSpPr>
          <p:cNvPr id="5" name="4 Menos"/>
          <p:cNvSpPr/>
          <p:nvPr/>
        </p:nvSpPr>
        <p:spPr>
          <a:xfrm>
            <a:off x="-900608" y="3068960"/>
            <a:ext cx="10873208" cy="864096"/>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Menos"/>
          <p:cNvSpPr/>
          <p:nvPr/>
        </p:nvSpPr>
        <p:spPr>
          <a:xfrm rot="16200000">
            <a:off x="8010128" y="2655168"/>
            <a:ext cx="1296144" cy="9716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Menos"/>
          <p:cNvSpPr/>
          <p:nvPr/>
        </p:nvSpPr>
        <p:spPr>
          <a:xfrm rot="16200000">
            <a:off x="-155257" y="2734188"/>
            <a:ext cx="1210107" cy="899592"/>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Rectángulo"/>
          <p:cNvSpPr/>
          <p:nvPr/>
        </p:nvSpPr>
        <p:spPr>
          <a:xfrm>
            <a:off x="611560" y="2780928"/>
            <a:ext cx="7848872" cy="584775"/>
          </a:xfrm>
          <a:prstGeom prst="rect">
            <a:avLst/>
          </a:prstGeom>
        </p:spPr>
        <p:txBody>
          <a:bodyPr wrap="square">
            <a:spAutoFit/>
          </a:bodyPr>
          <a:lstStyle/>
          <a:p>
            <a:r>
              <a:rPr lang="es-CO" sz="3200" dirty="0" smtClean="0"/>
              <a:t>1833                               al                               1844  </a:t>
            </a:r>
          </a:p>
        </p:txBody>
      </p:sp>
      <p:sp>
        <p:nvSpPr>
          <p:cNvPr id="10" name="9 Rectángulo"/>
          <p:cNvSpPr/>
          <p:nvPr/>
        </p:nvSpPr>
        <p:spPr>
          <a:xfrm>
            <a:off x="539552" y="4005064"/>
            <a:ext cx="8208912" cy="1323439"/>
          </a:xfrm>
          <a:prstGeom prst="rect">
            <a:avLst/>
          </a:prstGeom>
          <a:solidFill>
            <a:srgbClr val="FFC000"/>
          </a:solidFill>
        </p:spPr>
        <p:txBody>
          <a:bodyPr wrap="square">
            <a:spAutoFit/>
          </a:bodyPr>
          <a:lstStyle/>
          <a:p>
            <a:pPr algn="ctr"/>
            <a:r>
              <a:rPr lang="es-CO" sz="4000" b="1" dirty="0" smtClean="0">
                <a:latin typeface="Agency FB" pitchFamily="34" charset="0"/>
              </a:rPr>
              <a:t> Los acontecimientos del sexto sello revelan la destrucción del mundo físico</a:t>
            </a:r>
            <a:endParaRPr lang="es-CO" sz="4000" b="1" dirty="0">
              <a:latin typeface="Agency FB"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
                                        <p:tgtEl>
                                          <p:spTgt spid="10"/>
                                        </p:tgtEl>
                                      </p:cBhvr>
                                    </p:animEffect>
                                    <p:anim calcmode="lin" valueType="num">
                                      <p:cBhvr>
                                        <p:cTn id="15" dur="400" fill="hold"/>
                                        <p:tgtEl>
                                          <p:spTgt spid="10"/>
                                        </p:tgtEl>
                                        <p:attrNameLst>
                                          <p:attrName>ppt_x</p:attrName>
                                        </p:attrNameLst>
                                      </p:cBhvr>
                                      <p:tavLst>
                                        <p:tav tm="0">
                                          <p:val>
                                            <p:strVal val="#ppt_x"/>
                                          </p:val>
                                        </p:tav>
                                        <p:tav tm="100000">
                                          <p:val>
                                            <p:strVal val="#ppt_x"/>
                                          </p:val>
                                        </p:tav>
                                      </p:tavLst>
                                    </p:anim>
                                    <p:anim calcmode="lin" valueType="num">
                                      <p:cBhvr>
                                        <p:cTn id="16" dur="400" fill="hold"/>
                                        <p:tgtEl>
                                          <p:spTgt spid="10"/>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t>¿Quién es el que abre los sello del libro? </a:t>
            </a:r>
            <a:endParaRPr lang="es-CO" dirty="0"/>
          </a:p>
        </p:txBody>
      </p:sp>
      <p:sp>
        <p:nvSpPr>
          <p:cNvPr id="3" name="2 Marcador de contenido"/>
          <p:cNvSpPr>
            <a:spLocks noGrp="1"/>
          </p:cNvSpPr>
          <p:nvPr>
            <p:ph idx="1"/>
          </p:nvPr>
        </p:nvSpPr>
        <p:spPr>
          <a:xfrm>
            <a:off x="457200" y="1600201"/>
            <a:ext cx="8229600" cy="604663"/>
          </a:xfrm>
        </p:spPr>
        <p:txBody>
          <a:bodyPr>
            <a:normAutofit/>
          </a:bodyPr>
          <a:lstStyle/>
          <a:p>
            <a:pPr algn="ctr">
              <a:buNone/>
            </a:pPr>
            <a:r>
              <a:rPr lang="es-CO" dirty="0" smtClean="0">
                <a:solidFill>
                  <a:srgbClr val="FF0000"/>
                </a:solidFill>
              </a:rPr>
              <a:t>Lea Apoc.6:6-7, Juan 1:29.</a:t>
            </a:r>
          </a:p>
        </p:txBody>
      </p:sp>
      <p:sp>
        <p:nvSpPr>
          <p:cNvPr id="4" name="3 Rectángulo"/>
          <p:cNvSpPr/>
          <p:nvPr/>
        </p:nvSpPr>
        <p:spPr>
          <a:xfrm>
            <a:off x="323528" y="2348880"/>
            <a:ext cx="5832648" cy="954107"/>
          </a:xfrm>
          <a:prstGeom prst="rect">
            <a:avLst/>
          </a:prstGeom>
        </p:spPr>
        <p:txBody>
          <a:bodyPr wrap="square">
            <a:spAutoFit/>
          </a:bodyPr>
          <a:lstStyle/>
          <a:p>
            <a:pPr algn="ctr">
              <a:buNone/>
            </a:pPr>
            <a:r>
              <a:rPr lang="es-CO" sz="2800" dirty="0" smtClean="0"/>
              <a:t>“Miré- dice Juan- cuando abrió el sexto sello y se produjo un gran terremoto</a:t>
            </a:r>
          </a:p>
        </p:txBody>
      </p:sp>
      <p:pic>
        <p:nvPicPr>
          <p:cNvPr id="5" name="Picture 2" descr="http://apocalipsis18-4.com/7selloslibro.jpg"/>
          <p:cNvPicPr>
            <a:picLocks noChangeAspect="1" noChangeArrowheads="1"/>
          </p:cNvPicPr>
          <p:nvPr/>
        </p:nvPicPr>
        <p:blipFill>
          <a:blip r:embed="rId2" cstate="print"/>
          <a:srcRect/>
          <a:stretch>
            <a:fillRect/>
          </a:stretch>
        </p:blipFill>
        <p:spPr bwMode="auto">
          <a:xfrm>
            <a:off x="6732240" y="2132856"/>
            <a:ext cx="2160240" cy="1584176"/>
          </a:xfrm>
          <a:prstGeom prst="rect">
            <a:avLst/>
          </a:prstGeom>
          <a:noFill/>
        </p:spPr>
      </p:pic>
      <p:sp>
        <p:nvSpPr>
          <p:cNvPr id="6" name="5 Rectángulo"/>
          <p:cNvSpPr/>
          <p:nvPr/>
        </p:nvSpPr>
        <p:spPr>
          <a:xfrm>
            <a:off x="3347864" y="3789040"/>
            <a:ext cx="5796136" cy="3108543"/>
          </a:xfrm>
          <a:prstGeom prst="rect">
            <a:avLst/>
          </a:prstGeom>
        </p:spPr>
        <p:txBody>
          <a:bodyPr wrap="square">
            <a:spAutoFit/>
          </a:bodyPr>
          <a:lstStyle/>
          <a:p>
            <a:pPr algn="ctr">
              <a:buNone/>
            </a:pPr>
            <a:r>
              <a:rPr lang="es-CO" sz="2800" dirty="0" smtClean="0"/>
              <a:t>El terremoto mencionado en el </a:t>
            </a:r>
            <a:r>
              <a:rPr lang="es-CO" sz="2800" dirty="0" smtClean="0">
                <a:solidFill>
                  <a:srgbClr val="FF0000"/>
                </a:solidFill>
              </a:rPr>
              <a:t>(verso 12)</a:t>
            </a:r>
            <a:r>
              <a:rPr lang="es-CO" sz="2800" dirty="0" smtClean="0"/>
              <a:t> es el de Lisboa, que ocurrió el </a:t>
            </a:r>
            <a:r>
              <a:rPr lang="es-CO" sz="2800" dirty="0" smtClean="0">
                <a:solidFill>
                  <a:srgbClr val="FF0000"/>
                </a:solidFill>
              </a:rPr>
              <a:t>1 de nov.de 1755</a:t>
            </a:r>
            <a:r>
              <a:rPr lang="es-CO" sz="2800" dirty="0" smtClean="0"/>
              <a:t>, es el más notable de la historia. Una violenta conmoción destruyó la ciudad. En el curso de unos seis minutos perecieron unas </a:t>
            </a:r>
            <a:r>
              <a:rPr lang="es-CO" sz="2800" dirty="0" smtClean="0">
                <a:solidFill>
                  <a:srgbClr val="FF0000"/>
                </a:solidFill>
              </a:rPr>
              <a:t>60.000 personas.</a:t>
            </a:r>
            <a:endParaRPr lang="es-CO" sz="2800" dirty="0">
              <a:solidFill>
                <a:srgbClr val="FF0000"/>
              </a:solidFill>
            </a:endParaRPr>
          </a:p>
        </p:txBody>
      </p:sp>
      <p:pic>
        <p:nvPicPr>
          <p:cNvPr id="15362" name="Picture 2" descr="http://t2.gstatic.com/images?q=tbn:ANd9GcTLBCgT6L3DYfdB-wmu7Nq5pI6IiHJy_1vGNs-6aWgwD4Y7RxLGFg"/>
          <p:cNvPicPr>
            <a:picLocks noChangeAspect="1" noChangeArrowheads="1"/>
          </p:cNvPicPr>
          <p:nvPr/>
        </p:nvPicPr>
        <p:blipFill>
          <a:blip r:embed="rId3" cstate="print"/>
          <a:srcRect/>
          <a:stretch>
            <a:fillRect/>
          </a:stretch>
        </p:blipFill>
        <p:spPr bwMode="auto">
          <a:xfrm>
            <a:off x="251520" y="3861048"/>
            <a:ext cx="3096344" cy="26845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5362"/>
                                        </p:tgtEl>
                                        <p:attrNameLst>
                                          <p:attrName>style.visibility</p:attrName>
                                        </p:attrNameLst>
                                      </p:cBhvr>
                                      <p:to>
                                        <p:strVal val="visible"/>
                                      </p:to>
                                    </p:set>
                                    <p:anim to="" calcmode="lin" valueType="num">
                                      <p:cBhvr>
                                        <p:cTn id="17" dur="1" fill="hold"/>
                                        <p:tgtEl>
                                          <p:spTgt spid="1536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698976" cy="2448272"/>
          </a:xfrm>
        </p:spPr>
        <p:txBody>
          <a:bodyPr>
            <a:normAutofit/>
          </a:bodyPr>
          <a:lstStyle/>
          <a:p>
            <a:pPr algn="ctr">
              <a:buNone/>
            </a:pPr>
            <a:r>
              <a:rPr lang="es-CO" dirty="0" smtClean="0"/>
              <a:t>   </a:t>
            </a:r>
            <a:r>
              <a:rPr lang="es-CO" sz="3600" dirty="0" smtClean="0"/>
              <a:t>“El sol se puso negro como un saco de cilicio y la luna se volvió toda como sangre”</a:t>
            </a:r>
          </a:p>
        </p:txBody>
      </p:sp>
      <p:pic>
        <p:nvPicPr>
          <p:cNvPr id="4" name="Picture 2" descr="http://t3.gstatic.com/images?q=tbn:ANd9GcSBwRgtB6F5mxXeY2mPGI5D33CQ18HH5rZ-Liq8r6GrTAJYWqK5kA"/>
          <p:cNvPicPr>
            <a:picLocks noChangeAspect="1" noChangeArrowheads="1"/>
          </p:cNvPicPr>
          <p:nvPr/>
        </p:nvPicPr>
        <p:blipFill>
          <a:blip r:embed="rId2" cstate="print"/>
          <a:srcRect/>
          <a:stretch>
            <a:fillRect/>
          </a:stretch>
        </p:blipFill>
        <p:spPr bwMode="auto">
          <a:xfrm>
            <a:off x="6228184" y="2060848"/>
            <a:ext cx="2664296" cy="2376264"/>
          </a:xfrm>
          <a:prstGeom prst="rect">
            <a:avLst/>
          </a:prstGeom>
          <a:noFill/>
        </p:spPr>
      </p:pic>
      <p:sp>
        <p:nvSpPr>
          <p:cNvPr id="6" name="5 Rectángulo"/>
          <p:cNvSpPr/>
          <p:nvPr/>
        </p:nvSpPr>
        <p:spPr>
          <a:xfrm>
            <a:off x="323528" y="3284983"/>
            <a:ext cx="5904656" cy="3108543"/>
          </a:xfrm>
          <a:prstGeom prst="rect">
            <a:avLst/>
          </a:prstGeom>
        </p:spPr>
        <p:txBody>
          <a:bodyPr wrap="square">
            <a:spAutoFit/>
          </a:bodyPr>
          <a:lstStyle/>
          <a:p>
            <a:pPr algn="ctr"/>
            <a:r>
              <a:rPr lang="es-CO" sz="2800" dirty="0" smtClean="0">
                <a:solidFill>
                  <a:srgbClr val="FF0000"/>
                </a:solidFill>
              </a:rPr>
              <a:t>El 19 de Mayo de 1780 </a:t>
            </a:r>
            <a:r>
              <a:rPr lang="es-CO" sz="2800" dirty="0" smtClean="0"/>
              <a:t>se conoce en la historia como el día oscuro: La oscuridad se extendió en diferentes grados sobre Nueva Inglaterra y Nueva York. Además cubrió buena parte del mar en esa zona. “A medio día parecía de noche”.</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
                                        <p:tgtEl>
                                          <p:spTgt spid="6">
                                            <p:txEl>
                                              <p:pRg st="0" end="0"/>
                                            </p:txEl>
                                          </p:spTgt>
                                        </p:tgtEl>
                                      </p:cBhvr>
                                    </p:animEffect>
                                    <p:anim calcmode="lin" valueType="num">
                                      <p:cBhvr>
                                        <p:cTn id="8" dur="4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6">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6">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6">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664296"/>
          </a:xfrm>
        </p:spPr>
        <p:txBody>
          <a:bodyPr>
            <a:normAutofit/>
          </a:bodyPr>
          <a:lstStyle/>
          <a:p>
            <a:pPr>
              <a:buNone/>
            </a:pPr>
            <a:r>
              <a:rPr lang="es-CO" dirty="0" smtClean="0"/>
              <a:t>     “Las estrellas del cielo cayeron sobre la tierra”</a:t>
            </a:r>
          </a:p>
          <a:p>
            <a:pPr algn="ctr">
              <a:buNone/>
            </a:pPr>
            <a:r>
              <a:rPr lang="es-CO" dirty="0" smtClean="0"/>
              <a:t>  Cuando la Biblia menciona la caída de las Estrellas evidentemente quiere decir lo que un astrónomo menciona como: Caída de Estrellas o Meteoros.</a:t>
            </a:r>
          </a:p>
        </p:txBody>
      </p:sp>
      <p:pic>
        <p:nvPicPr>
          <p:cNvPr id="4" name="Picture 4" descr="http://t0.gstatic.com/images?q=tbn:ANd9GcTKKvcjC-2n7io2xdTJGYF8s5ctHRJ6kQKzKKoqUYgkTL1x5yG5DA"/>
          <p:cNvPicPr>
            <a:picLocks noChangeAspect="1" noChangeArrowheads="1"/>
          </p:cNvPicPr>
          <p:nvPr/>
        </p:nvPicPr>
        <p:blipFill>
          <a:blip r:embed="rId2" cstate="print"/>
          <a:srcRect/>
          <a:stretch>
            <a:fillRect/>
          </a:stretch>
        </p:blipFill>
        <p:spPr bwMode="auto">
          <a:xfrm>
            <a:off x="6084168" y="3212976"/>
            <a:ext cx="2835399" cy="3327252"/>
          </a:xfrm>
          <a:prstGeom prst="rect">
            <a:avLst/>
          </a:prstGeom>
          <a:noFill/>
        </p:spPr>
      </p:pic>
      <p:sp>
        <p:nvSpPr>
          <p:cNvPr id="5" name="4 Rectángulo"/>
          <p:cNvSpPr/>
          <p:nvPr/>
        </p:nvSpPr>
        <p:spPr>
          <a:xfrm>
            <a:off x="395536" y="3140968"/>
            <a:ext cx="5112568" cy="3539430"/>
          </a:xfrm>
          <a:prstGeom prst="rect">
            <a:avLst/>
          </a:prstGeom>
        </p:spPr>
        <p:txBody>
          <a:bodyPr wrap="square">
            <a:spAutoFit/>
          </a:bodyPr>
          <a:lstStyle/>
          <a:p>
            <a:pPr algn="ctr"/>
            <a:r>
              <a:rPr lang="es-CO" sz="3200" dirty="0" smtClean="0"/>
              <a:t>El 12 de Nov. De 1833, (la noche del 12 al 13, a la media noche).-Se produjo la más notoria lluvia de meteoritos que jamás ocurriera. América del Norte soporta su pedrea mas recia.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512168"/>
          </a:xfrm>
          <a:solidFill>
            <a:schemeClr val="accent3">
              <a:lumMod val="20000"/>
              <a:lumOff val="80000"/>
            </a:schemeClr>
          </a:solidFill>
        </p:spPr>
        <p:txBody>
          <a:bodyPr>
            <a:normAutofit lnSpcReduction="10000"/>
          </a:bodyPr>
          <a:lstStyle/>
          <a:p>
            <a:pPr algn="ctr">
              <a:buNone/>
            </a:pPr>
            <a:r>
              <a:rPr lang="es-CO" dirty="0" smtClean="0"/>
              <a:t>    Esta serie de señales dan comienzo al Sexto periodo marcando el comienzo del TIEMPO DEL FIN.</a:t>
            </a:r>
          </a:p>
        </p:txBody>
      </p:sp>
      <p:sp>
        <p:nvSpPr>
          <p:cNvPr id="4" name="3 Rectángulo"/>
          <p:cNvSpPr/>
          <p:nvPr/>
        </p:nvSpPr>
        <p:spPr>
          <a:xfrm>
            <a:off x="539552" y="2551837"/>
            <a:ext cx="5184576" cy="3970318"/>
          </a:xfrm>
          <a:prstGeom prst="rect">
            <a:avLst/>
          </a:prstGeom>
          <a:solidFill>
            <a:schemeClr val="accent3">
              <a:lumMod val="20000"/>
              <a:lumOff val="80000"/>
            </a:schemeClr>
          </a:solidFill>
        </p:spPr>
        <p:txBody>
          <a:bodyPr wrap="square">
            <a:spAutoFit/>
          </a:bodyPr>
          <a:lstStyle/>
          <a:p>
            <a:pPr algn="ctr">
              <a:buNone/>
            </a:pPr>
            <a:r>
              <a:rPr lang="es-CO" sz="2800" dirty="0" smtClean="0"/>
              <a:t>La repetición en las Sagradas Escrituras de una profecía, advertencia o evento, es una advertencia del grado de importancia que el cielo le atribuye a éste. Estos eventos, entonces, son muy importantes ya que se encuentran en las siguientes citas Bíblicas.</a:t>
            </a:r>
            <a:endParaRPr lang="es-CO" sz="2800" dirty="0"/>
          </a:p>
        </p:txBody>
      </p:sp>
      <p:pic>
        <p:nvPicPr>
          <p:cNvPr id="5" name="Picture 2" descr="http://t0.gstatic.com/images?q=tbn:ANd9GcQ51YBJW1uVQ1uHwDI8u0Xg2gvs2iOH17mCPNipelA_OmLX4OKB"/>
          <p:cNvPicPr>
            <a:picLocks noChangeAspect="1" noChangeArrowheads="1"/>
          </p:cNvPicPr>
          <p:nvPr/>
        </p:nvPicPr>
        <p:blipFill>
          <a:blip r:embed="rId2" cstate="print"/>
          <a:srcRect/>
          <a:stretch>
            <a:fillRect/>
          </a:stretch>
        </p:blipFill>
        <p:spPr bwMode="auto">
          <a:xfrm>
            <a:off x="5868144" y="2852936"/>
            <a:ext cx="3275856" cy="345638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Autofit/>
          </a:bodyPr>
          <a:lstStyle/>
          <a:p>
            <a:r>
              <a:rPr lang="es-CO" sz="4000" b="1" i="1" dirty="0" smtClean="0">
                <a:latin typeface="Agency FB" pitchFamily="34" charset="0"/>
              </a:rPr>
              <a:t>Citas Bíblicas que corroboran estas profecías</a:t>
            </a:r>
            <a:endParaRPr lang="es-CO" sz="4000" b="1" i="1" dirty="0">
              <a:latin typeface="Agency FB" pitchFamily="34" charset="0"/>
            </a:endParaRPr>
          </a:p>
        </p:txBody>
      </p:sp>
      <p:sp>
        <p:nvSpPr>
          <p:cNvPr id="3" name="2 Marcador de contenido"/>
          <p:cNvSpPr>
            <a:spLocks noGrp="1"/>
          </p:cNvSpPr>
          <p:nvPr>
            <p:ph idx="1"/>
          </p:nvPr>
        </p:nvSpPr>
        <p:spPr>
          <a:xfrm>
            <a:off x="457200" y="1600200"/>
            <a:ext cx="8229600" cy="4925144"/>
          </a:xfrm>
          <a:gradFill>
            <a:gsLst>
              <a:gs pos="58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10000"/>
          </a:bodyPr>
          <a:lstStyle/>
          <a:p>
            <a:pPr>
              <a:buNone/>
            </a:pPr>
            <a:r>
              <a:rPr lang="es-CO" dirty="0" smtClean="0"/>
              <a:t>   </a:t>
            </a:r>
            <a:r>
              <a:rPr lang="es-CO" sz="3500" b="1" dirty="0" smtClean="0">
                <a:solidFill>
                  <a:srgbClr val="FF0000"/>
                </a:solidFill>
              </a:rPr>
              <a:t> Isaías 24:21-23.</a:t>
            </a:r>
            <a:r>
              <a:rPr lang="es-CO" dirty="0" smtClean="0"/>
              <a:t> En aquél día, El Eterno castigará en el cielo, el ejercito del cielo; y en la tierra, a los reyes de la tierra. Y serán amontonados como se amontonan los encarcelados en mazmorra. Y en prisión quedarán encarcelados, y serán castigados después de muchos días-mil años-.</a:t>
            </a:r>
          </a:p>
          <a:p>
            <a:pPr>
              <a:buNone/>
            </a:pPr>
            <a:endParaRPr lang="es-CO" dirty="0" smtClean="0"/>
          </a:p>
          <a:p>
            <a:pPr>
              <a:buNone/>
            </a:pPr>
            <a:r>
              <a:rPr lang="es-CO" dirty="0" smtClean="0"/>
              <a:t>     </a:t>
            </a:r>
            <a:r>
              <a:rPr lang="es-CO" dirty="0" smtClean="0">
                <a:solidFill>
                  <a:srgbClr val="0070C0"/>
                </a:solidFill>
              </a:rPr>
              <a:t>La luna se avergonzará, y el sol se confundirá, cuando el Eterno Todopoderoso reine en el monte Sión y en Jerusalén, y ante sus ancianos manifieste su gloria. </a:t>
            </a:r>
          </a:p>
          <a:p>
            <a:pPr>
              <a:buNone/>
            </a:pPr>
            <a:r>
              <a:rPr lang="es-CO" dirty="0" smtClean="0"/>
              <a:t>    Note que aquí Dios anuncia el juicio final sobre los rebeldes.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120680"/>
          </a:xfrm>
          <a:gradFill>
            <a:gsLst>
              <a:gs pos="46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10000"/>
          </a:bodyPr>
          <a:lstStyle/>
          <a:p>
            <a:pPr>
              <a:buNone/>
            </a:pPr>
            <a:r>
              <a:rPr lang="es-CO" dirty="0" smtClean="0"/>
              <a:t>     </a:t>
            </a:r>
            <a:r>
              <a:rPr lang="es-CO" sz="3500" b="1" dirty="0" smtClean="0">
                <a:solidFill>
                  <a:srgbClr val="FF0000"/>
                </a:solidFill>
              </a:rPr>
              <a:t>Joel 2:28-32.</a:t>
            </a:r>
            <a:r>
              <a:rPr lang="es-CO" dirty="0" smtClean="0"/>
              <a:t>”Después de esto, derramaré mi Espíritu sobre toda carne. Vuestros hijos e hijas profetizarán, vuestros ancianos tendrán sueños, y vuestros jóvenes verán visiones. Hasta sobre los siervos y las ciervas derramaré mi Espíritu en aquellos días. </a:t>
            </a:r>
          </a:p>
          <a:p>
            <a:pPr>
              <a:buNone/>
            </a:pPr>
            <a:endParaRPr lang="es-CO" dirty="0" smtClean="0"/>
          </a:p>
          <a:p>
            <a:pPr>
              <a:buNone/>
            </a:pPr>
            <a:r>
              <a:rPr lang="es-CO" dirty="0" smtClean="0"/>
              <a:t>     </a:t>
            </a:r>
            <a:r>
              <a:rPr lang="es-CO" dirty="0" smtClean="0">
                <a:solidFill>
                  <a:srgbClr val="0070C0"/>
                </a:solidFill>
              </a:rPr>
              <a:t>Y mostraré prodigios en el cielo y en la tierra fuego, y columnas de humo. El sol se volverá en tinieblas, y la luna en sangre, antes que venga el día grande y espantoso del Eterno</a:t>
            </a:r>
            <a:r>
              <a:rPr lang="es-CO" dirty="0" smtClean="0"/>
              <a:t>. Y todo el que invoque el nombre del Señor será salvo. Porque en Sión u en Jerusalén habrá salvación, como el Señor ha prometido, y entre los sobrevivientes a quienes Él llame”.  </a:t>
            </a:r>
          </a:p>
          <a:p>
            <a:pPr>
              <a:buNone/>
            </a:pPr>
            <a:r>
              <a:rPr lang="es-CO" dirty="0" smtClean="0"/>
              <a:t>     Esto sucederá cuando Dios actué sobre la tierra.</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blipFill>
            <a:blip r:embed="rId2" cstate="print"/>
            <a:tile tx="0" ty="0" sx="100000" sy="100000" flip="none" algn="tl"/>
          </a:blipFill>
        </p:spPr>
        <p:txBody>
          <a:bodyPr>
            <a:normAutofit lnSpcReduction="10000"/>
          </a:bodyPr>
          <a:lstStyle/>
          <a:p>
            <a:pPr algn="ctr">
              <a:buNone/>
            </a:pPr>
            <a:r>
              <a:rPr lang="es-CO" sz="3500" b="1" dirty="0" smtClean="0">
                <a:solidFill>
                  <a:srgbClr val="FF0000"/>
                </a:solidFill>
              </a:rPr>
              <a:t>    Joel 3:9-12. </a:t>
            </a:r>
            <a:r>
              <a:rPr lang="es-CO" dirty="0" smtClean="0"/>
              <a:t>Pregonad esto entre las naciones, pregonad guerra. Despertad a los valientes, acérquense, vengan todos los hombres de guerra. </a:t>
            </a:r>
            <a:r>
              <a:rPr lang="es-CO" dirty="0" smtClean="0">
                <a:solidFill>
                  <a:srgbClr val="0070C0"/>
                </a:solidFill>
              </a:rPr>
              <a:t>Forjad espadas de vuestros azadones, lanzas de vuestras hoces, diga el débil: “Soy fuerte”</a:t>
            </a:r>
            <a:r>
              <a:rPr lang="es-CO" dirty="0" smtClean="0"/>
              <a:t>. </a:t>
            </a:r>
          </a:p>
          <a:p>
            <a:pPr algn="ctr">
              <a:buNone/>
            </a:pPr>
            <a:r>
              <a:rPr lang="es-CO" dirty="0" smtClean="0"/>
              <a:t>    Juntaos pronto, naciones de todas parte, y congregaos. Haz descender, oh Eterno, a tus valientes. Despierten las naciones, y suban al valle de Josafat. Allí me sentaré para juzgar a todas las naciones.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p:spPr>
        <p:txBody>
          <a:bodyPr>
            <a:normAutofit/>
          </a:bodyPr>
          <a:lstStyle/>
          <a:p>
            <a:pPr algn="ctr">
              <a:buNone/>
            </a:pPr>
            <a:r>
              <a:rPr lang="es-CO" sz="3500" b="1" dirty="0" smtClean="0">
                <a:solidFill>
                  <a:srgbClr val="FF0000"/>
                </a:solidFill>
              </a:rPr>
              <a:t>   Verso 13-15. </a:t>
            </a:r>
            <a:r>
              <a:rPr lang="es-CO" dirty="0" smtClean="0"/>
              <a:t>“Echad la hoz porque la mies está madura. Venid a pisar, porque el lagar está lleno. Rebosan las cubas, porque mucha es la maldad de ellos”. </a:t>
            </a:r>
            <a:r>
              <a:rPr lang="es-CO" dirty="0" smtClean="0">
                <a:solidFill>
                  <a:srgbClr val="0070C0"/>
                </a:solidFill>
              </a:rPr>
              <a:t>¡Muchos pueblos en el valle de la decisión!</a:t>
            </a:r>
            <a:r>
              <a:rPr lang="es-CO" dirty="0" smtClean="0"/>
              <a:t> Porque cerca está el día del Eterno en el valle de la decisión. </a:t>
            </a:r>
            <a:r>
              <a:rPr lang="es-CO" dirty="0" smtClean="0">
                <a:solidFill>
                  <a:srgbClr val="0070C0"/>
                </a:solidFill>
              </a:rPr>
              <a:t>El sol y la luna  se oscurecerán, y las estrellas retraerán su resplandor.</a:t>
            </a:r>
          </a:p>
          <a:p>
            <a:pPr algn="ctr">
              <a:buNone/>
            </a:pPr>
            <a:r>
              <a:rPr lang="es-CO" dirty="0" smtClean="0"/>
              <a:t>    Entre las señales del tiempo del fin- están estas otras-.</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gradFill>
            <a:gsLst>
              <a:gs pos="62000">
                <a:srgbClr val="FFEFD1"/>
              </a:gs>
              <a:gs pos="64999">
                <a:srgbClr val="F0EBD5"/>
              </a:gs>
              <a:gs pos="100000">
                <a:srgbClr val="D1C39F"/>
              </a:gs>
            </a:gsLst>
            <a:lin ang="5400000" scaled="0"/>
          </a:gradFill>
        </p:spPr>
        <p:txBody>
          <a:bodyPr>
            <a:normAutofit fontScale="92500" lnSpcReduction="20000"/>
          </a:bodyPr>
          <a:lstStyle/>
          <a:p>
            <a:pPr>
              <a:buNone/>
            </a:pPr>
            <a:r>
              <a:rPr lang="es-CO" dirty="0" smtClean="0"/>
              <a:t>   </a:t>
            </a:r>
            <a:r>
              <a:rPr lang="es-CO" sz="3500" b="1" dirty="0" smtClean="0">
                <a:solidFill>
                  <a:srgbClr val="FF0000"/>
                </a:solidFill>
              </a:rPr>
              <a:t> Mateo 24:29-30.</a:t>
            </a:r>
            <a:r>
              <a:rPr lang="es-CO" dirty="0" smtClean="0"/>
              <a:t> “Enseguida, después de la tribulación de aquellos días-</a:t>
            </a:r>
            <a:r>
              <a:rPr lang="es-CO" dirty="0" smtClean="0">
                <a:solidFill>
                  <a:srgbClr val="0070C0"/>
                </a:solidFill>
              </a:rPr>
              <a:t>está hablando de los 1260 días , del 538 al 1798</a:t>
            </a:r>
            <a:r>
              <a:rPr lang="es-CO" dirty="0" smtClean="0"/>
              <a:t>, el sol se oscurecerá, la luna no dará su resplandor, las estrellas caerán del cielo, y los poderes de los cielos serán sacudidos. </a:t>
            </a:r>
          </a:p>
          <a:p>
            <a:pPr>
              <a:buNone/>
            </a:pPr>
            <a:endParaRPr lang="es-CO" dirty="0" smtClean="0"/>
          </a:p>
          <a:p>
            <a:pPr>
              <a:buNone/>
            </a:pPr>
            <a:r>
              <a:rPr lang="es-CO" dirty="0" smtClean="0"/>
              <a:t>     Y entonces aparecerá en el cielo la señal del Hijo del hombre, y todas las naciones de la tierra lamentarán, y verán al Hijo del Hombre que viene sobre las nubes del cielo, con gran poder y grande majestad”. </a:t>
            </a:r>
          </a:p>
          <a:p>
            <a:pPr>
              <a:buNone/>
            </a:pPr>
            <a:r>
              <a:rPr lang="es-CO" dirty="0" smtClean="0"/>
              <a:t>    Estas serán las Señales de la segunda venida de Cristo.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4)">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906888" cy="6048672"/>
          </a:xfrm>
        </p:spPr>
        <p:txBody>
          <a:bodyPr>
            <a:normAutofit fontScale="92500" lnSpcReduction="20000"/>
          </a:bodyPr>
          <a:lstStyle/>
          <a:p>
            <a:pPr>
              <a:buNone/>
            </a:pPr>
            <a:r>
              <a:rPr lang="es-CO" sz="3600" b="1" dirty="0" smtClean="0">
                <a:solidFill>
                  <a:srgbClr val="FF0000"/>
                </a:solidFill>
              </a:rPr>
              <a:t>   </a:t>
            </a:r>
            <a:r>
              <a:rPr lang="es-CO" sz="4600" b="1" dirty="0" smtClean="0">
                <a:solidFill>
                  <a:srgbClr val="FF0000"/>
                </a:solidFill>
              </a:rPr>
              <a:t> Marcos 13:24-27.</a:t>
            </a:r>
            <a:r>
              <a:rPr lang="es-CO" sz="4100" dirty="0" smtClean="0"/>
              <a:t> </a:t>
            </a:r>
          </a:p>
          <a:p>
            <a:pPr algn="ctr">
              <a:buNone/>
            </a:pPr>
            <a:r>
              <a:rPr lang="es-CO" sz="4100" dirty="0" smtClean="0"/>
              <a:t>    Entonces verán al Hijo del Hombre que vendrá en las nubes con gran poder y gloria. Entonces Él enviará a sus ángeles, y juntará a sus escogidos desde el extremo de la tierra hasta el extremo del cielo”.</a:t>
            </a:r>
          </a:p>
        </p:txBody>
      </p:sp>
      <p:pic>
        <p:nvPicPr>
          <p:cNvPr id="6146" name="Picture 2" descr="http://t0.gstatic.com/images?q=tbn:ANd9GcSVIDyOFjB8gA6ats-9ejK2C4e3HUFUcEyLVe9hmz8Z-IEEbimE"/>
          <p:cNvPicPr>
            <a:picLocks noChangeAspect="1" noChangeArrowheads="1"/>
          </p:cNvPicPr>
          <p:nvPr/>
        </p:nvPicPr>
        <p:blipFill>
          <a:blip r:embed="rId2" cstate="print"/>
          <a:srcRect/>
          <a:stretch>
            <a:fillRect/>
          </a:stretch>
        </p:blipFill>
        <p:spPr bwMode="auto">
          <a:xfrm>
            <a:off x="5580112" y="1196752"/>
            <a:ext cx="3240360" cy="4104456"/>
          </a:xfrm>
          <a:prstGeom prst="rect">
            <a:avLst/>
          </a:prstGeom>
          <a:noFill/>
        </p:spPr>
      </p:pic>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6084168" cy="6336704"/>
          </a:xfrm>
        </p:spPr>
        <p:txBody>
          <a:bodyPr>
            <a:normAutofit fontScale="85000" lnSpcReduction="10000"/>
          </a:bodyPr>
          <a:lstStyle/>
          <a:p>
            <a:pPr algn="ctr"/>
            <a:r>
              <a:rPr lang="es-CO" sz="3500" b="1" dirty="0" smtClean="0">
                <a:solidFill>
                  <a:srgbClr val="FF0000"/>
                </a:solidFill>
              </a:rPr>
              <a:t>Lucas 21:25-28.</a:t>
            </a:r>
            <a:r>
              <a:rPr lang="es-CO" dirty="0" smtClean="0"/>
              <a:t> “Habrá señales en el sol, en la luna y en las estrellas. En la tierra las naciones estarán en angustia, perplejas, por el bramido del mar y de las ondas. </a:t>
            </a:r>
          </a:p>
          <a:p>
            <a:pPr algn="ctr">
              <a:buNone/>
            </a:pPr>
            <a:r>
              <a:rPr lang="es-CO" dirty="0" smtClean="0"/>
              <a:t>    Los hombres desfallecerán por el temor y la ansiedad de lo que vendrá sobre la tierra, porque las virtudes del cielo serán conmovidas.</a:t>
            </a:r>
          </a:p>
          <a:p>
            <a:pPr algn="ctr">
              <a:buNone/>
            </a:pPr>
            <a:r>
              <a:rPr lang="es-CO" dirty="0" smtClean="0"/>
              <a:t>    Entonces verán al Hijo del Hombre que viene en una nube, con poder y grande majestad. Cuando estas cosas empiecen a suceder, cobrad ánimo, y levantad vuestra cabeza  porque vuestra redención está cerca”. </a:t>
            </a:r>
          </a:p>
        </p:txBody>
      </p:sp>
      <p:pic>
        <p:nvPicPr>
          <p:cNvPr id="5122" name="Picture 2" descr="http://t2.gstatic.com/images?q=tbn:ANd9GcQjN_rA2Thy3jkQ1TyPElGKMtdi8CtBRDMqpQrobkOXHLROFtncRw"/>
          <p:cNvPicPr>
            <a:picLocks noChangeAspect="1" noChangeArrowheads="1"/>
          </p:cNvPicPr>
          <p:nvPr/>
        </p:nvPicPr>
        <p:blipFill>
          <a:blip r:embed="rId2" cstate="print"/>
          <a:srcRect/>
          <a:stretch>
            <a:fillRect/>
          </a:stretch>
        </p:blipFill>
        <p:spPr bwMode="auto">
          <a:xfrm>
            <a:off x="6084168" y="620688"/>
            <a:ext cx="2808312" cy="3720059"/>
          </a:xfrm>
          <a:prstGeom prst="rect">
            <a:avLst/>
          </a:prstGeom>
          <a:noFill/>
        </p:spPr>
      </p:pic>
      <p:sp>
        <p:nvSpPr>
          <p:cNvPr id="4" name="3 Rectángulo"/>
          <p:cNvSpPr/>
          <p:nvPr/>
        </p:nvSpPr>
        <p:spPr>
          <a:xfrm>
            <a:off x="6084168" y="4581128"/>
            <a:ext cx="2808312" cy="2308324"/>
          </a:xfrm>
          <a:prstGeom prst="rect">
            <a:avLst/>
          </a:prstGeom>
          <a:solidFill>
            <a:srgbClr val="FFFF00"/>
          </a:solidFill>
        </p:spPr>
        <p:txBody>
          <a:bodyPr wrap="square">
            <a:spAutoFit/>
          </a:bodyPr>
          <a:lstStyle/>
          <a:p>
            <a:pPr algn="ctr">
              <a:buNone/>
            </a:pPr>
            <a:r>
              <a:rPr lang="es-CO" sz="2400" dirty="0" smtClean="0"/>
              <a:t>Este evento es tan importante que los profetas y los apóstoles lo mencionan en sus escritos.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664296"/>
          </a:xfrm>
          <a:solidFill>
            <a:schemeClr val="accent6">
              <a:lumMod val="20000"/>
              <a:lumOff val="80000"/>
            </a:schemeClr>
          </a:solidFill>
        </p:spPr>
        <p:txBody>
          <a:bodyPr/>
          <a:lstStyle/>
          <a:p>
            <a:pPr algn="ctr">
              <a:buNone/>
            </a:pPr>
            <a:r>
              <a:rPr lang="es-CO" dirty="0" smtClean="0"/>
              <a:t>    Estas señales se consideran-en su orden-”</a:t>
            </a:r>
            <a:r>
              <a:rPr lang="es-CO" dirty="0" smtClean="0">
                <a:solidFill>
                  <a:srgbClr val="0070C0"/>
                </a:solidFill>
              </a:rPr>
              <a:t>después de la tribulación de aquellos días</a:t>
            </a:r>
            <a:r>
              <a:rPr lang="es-CO" dirty="0" smtClean="0"/>
              <a:t>”. O sea después de las persecuciones durante el cuarto y quinto sellos (y sus equivalente a las iglesias). Tiatira, Sardis y Filadelfia. </a:t>
            </a:r>
          </a:p>
          <a:p>
            <a:endParaRPr lang="es-CO" dirty="0"/>
          </a:p>
        </p:txBody>
      </p:sp>
      <p:sp>
        <p:nvSpPr>
          <p:cNvPr id="4" name="3 Flecha derecha"/>
          <p:cNvSpPr/>
          <p:nvPr/>
        </p:nvSpPr>
        <p:spPr>
          <a:xfrm>
            <a:off x="251520" y="4581128"/>
            <a:ext cx="864096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Rectángulo"/>
          <p:cNvSpPr/>
          <p:nvPr/>
        </p:nvSpPr>
        <p:spPr>
          <a:xfrm>
            <a:off x="251520" y="4005064"/>
            <a:ext cx="8424936" cy="523220"/>
          </a:xfrm>
          <a:prstGeom prst="rect">
            <a:avLst/>
          </a:prstGeom>
        </p:spPr>
        <p:txBody>
          <a:bodyPr wrap="square">
            <a:spAutoFit/>
          </a:bodyPr>
          <a:lstStyle/>
          <a:p>
            <a:r>
              <a:rPr lang="es-CO" sz="2800" dirty="0" smtClean="0"/>
              <a:t>Del 538                                      al                                   1844</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Bisel"/>
          <p:cNvSpPr/>
          <p:nvPr/>
        </p:nvSpPr>
        <p:spPr>
          <a:xfrm>
            <a:off x="251520" y="548680"/>
            <a:ext cx="4464496" cy="5760640"/>
          </a:xfrm>
          <a:prstGeom prst="beve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000" dirty="0" smtClean="0">
                <a:solidFill>
                  <a:srgbClr val="002060"/>
                </a:solidFill>
                <a:latin typeface="Algerian" pitchFamily="82" charset="0"/>
              </a:rPr>
              <a:t>Séptimo  sello</a:t>
            </a:r>
          </a:p>
          <a:p>
            <a:pPr algn="ctr"/>
            <a:r>
              <a:rPr lang="es-CO" sz="4000" dirty="0" smtClean="0">
                <a:solidFill>
                  <a:srgbClr val="002060"/>
                </a:solidFill>
                <a:latin typeface="Algerian" pitchFamily="82" charset="0"/>
              </a:rPr>
              <a:t> </a:t>
            </a:r>
            <a:endParaRPr lang="es-CO" sz="4000" dirty="0">
              <a:solidFill>
                <a:srgbClr val="002060"/>
              </a:solidFill>
              <a:latin typeface="Agency FB" pitchFamily="34" charset="0"/>
            </a:endParaRPr>
          </a:p>
        </p:txBody>
      </p:sp>
      <p:sp>
        <p:nvSpPr>
          <p:cNvPr id="7" name="6 Rectángulo"/>
          <p:cNvSpPr/>
          <p:nvPr/>
        </p:nvSpPr>
        <p:spPr>
          <a:xfrm>
            <a:off x="5148064" y="4437112"/>
            <a:ext cx="3744416" cy="1569660"/>
          </a:xfrm>
          <a:prstGeom prst="rect">
            <a:avLst/>
          </a:prstGeom>
        </p:spPr>
        <p:txBody>
          <a:bodyPr wrap="square">
            <a:spAutoFit/>
          </a:bodyPr>
          <a:lstStyle/>
          <a:p>
            <a:pPr algn="ctr"/>
            <a:r>
              <a:rPr lang="es-CO" sz="4800" b="1" dirty="0" smtClean="0"/>
              <a:t>Texto Bíblico Apoc.8:1-5. </a:t>
            </a:r>
            <a:endParaRPr lang="es-CO" sz="4800" b="1" dirty="0"/>
          </a:p>
        </p:txBody>
      </p:sp>
      <p:pic>
        <p:nvPicPr>
          <p:cNvPr id="10242" name="Picture 2" descr="http://i.ytimg.com/vi/pO21eFxN8eI/0.jpg"/>
          <p:cNvPicPr>
            <a:picLocks noChangeAspect="1" noChangeArrowheads="1"/>
          </p:cNvPicPr>
          <p:nvPr/>
        </p:nvPicPr>
        <p:blipFill>
          <a:blip r:embed="rId2" cstate="print"/>
          <a:srcRect/>
          <a:stretch>
            <a:fillRect/>
          </a:stretch>
        </p:blipFill>
        <p:spPr bwMode="auto">
          <a:xfrm>
            <a:off x="4800600" y="548680"/>
            <a:ext cx="4163888" cy="368959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to="" calcmode="lin" valueType="num">
                                      <p:cBhvr>
                                        <p:cTn id="7"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4752528" cy="5976664"/>
          </a:xfrm>
          <a:blipFill>
            <a:blip r:embed="rId2" cstate="print">
              <a:lum bright="86000"/>
            </a:blip>
            <a:tile tx="0" ty="0" sx="100000" sy="100000" flip="none" algn="tl"/>
          </a:blipFill>
        </p:spPr>
        <p:txBody>
          <a:bodyPr>
            <a:normAutofit fontScale="92500"/>
          </a:bodyPr>
          <a:lstStyle/>
          <a:p>
            <a:pPr algn="ctr">
              <a:buNone/>
            </a:pPr>
            <a:r>
              <a:rPr lang="es-CO" dirty="0" smtClean="0"/>
              <a:t>     </a:t>
            </a:r>
            <a:r>
              <a:rPr lang="es-CO" sz="3300" b="1" dirty="0" smtClean="0">
                <a:solidFill>
                  <a:srgbClr val="FF0000"/>
                </a:solidFill>
              </a:rPr>
              <a:t>Apoc.8:1-5</a:t>
            </a:r>
            <a:r>
              <a:rPr lang="es-CO" dirty="0" smtClean="0"/>
              <a:t>. </a:t>
            </a:r>
          </a:p>
          <a:p>
            <a:pPr algn="ctr">
              <a:buNone/>
            </a:pPr>
            <a:r>
              <a:rPr lang="es-CO" sz="4000" dirty="0" smtClean="0"/>
              <a:t>Cuando abrió el séptimo sello, se hizo silencio en el cielo como por </a:t>
            </a:r>
            <a:r>
              <a:rPr lang="es-CO" sz="4000" u="sng" dirty="0" smtClean="0"/>
              <a:t>media hora</a:t>
            </a:r>
            <a:r>
              <a:rPr lang="es-CO" sz="4000" dirty="0" smtClean="0"/>
              <a:t>.     </a:t>
            </a:r>
            <a:r>
              <a:rPr lang="es-CO" sz="4000" baseline="30000" dirty="0" smtClean="0"/>
              <a:t>2</a:t>
            </a:r>
            <a:r>
              <a:rPr lang="es-CO" sz="4000" dirty="0" smtClean="0"/>
              <a:t> Y vi a los siete ángeles que estaban en pie ante Dios; y se les dieron siete trompetas. </a:t>
            </a:r>
          </a:p>
        </p:txBody>
      </p:sp>
      <p:pic>
        <p:nvPicPr>
          <p:cNvPr id="10244" name="Picture 4" descr="http://t2.gstatic.com/images?q=tbn:ANd9GcTDbxHCUvLKVPrbK-hSpNHzNxT45-4ct-wEhM8nnwX3SSDkD6tv"/>
          <p:cNvPicPr>
            <a:picLocks noChangeAspect="1" noChangeArrowheads="1"/>
          </p:cNvPicPr>
          <p:nvPr/>
        </p:nvPicPr>
        <p:blipFill>
          <a:blip r:embed="rId3" cstate="print"/>
          <a:srcRect/>
          <a:stretch>
            <a:fillRect/>
          </a:stretch>
        </p:blipFill>
        <p:spPr bwMode="auto">
          <a:xfrm>
            <a:off x="5004048" y="476672"/>
            <a:ext cx="3888432" cy="59766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266928" cy="6120680"/>
          </a:xfrm>
          <a:solidFill>
            <a:schemeClr val="accent1">
              <a:lumMod val="20000"/>
              <a:lumOff val="80000"/>
            </a:schemeClr>
          </a:solidFill>
        </p:spPr>
        <p:txBody>
          <a:bodyPr>
            <a:normAutofit/>
          </a:bodyPr>
          <a:lstStyle/>
          <a:p>
            <a:pPr algn="ctr">
              <a:buNone/>
            </a:pPr>
            <a:r>
              <a:rPr lang="es-CO" dirty="0" smtClean="0"/>
              <a:t> </a:t>
            </a:r>
            <a:r>
              <a:rPr lang="es-CO" baseline="30000" dirty="0" smtClean="0"/>
              <a:t>3</a:t>
            </a:r>
            <a:r>
              <a:rPr lang="es-CO" dirty="0" smtClean="0"/>
              <a:t> Otro ángel vino entonces y se paró ante el altar, con un incensario de oro; y se le dio mucho incienso para añadirlo a las oraciones de todos los santos, sobre el altar de oro que estaba delante del trono.  </a:t>
            </a:r>
            <a:r>
              <a:rPr lang="es-CO" baseline="30000" dirty="0" smtClean="0"/>
              <a:t>4</a:t>
            </a:r>
            <a:r>
              <a:rPr lang="es-CO" dirty="0" smtClean="0"/>
              <a:t> Y de la mano del ángel subió a la presencia de Dios el humo del incienso con las oraciones de los santos. </a:t>
            </a:r>
          </a:p>
          <a:p>
            <a:pPr algn="ctr">
              <a:buNone/>
            </a:pPr>
            <a:endParaRPr lang="es-CO" dirty="0" smtClean="0"/>
          </a:p>
          <a:p>
            <a:endParaRPr lang="es-CO" dirty="0"/>
          </a:p>
        </p:txBody>
      </p:sp>
      <p:pic>
        <p:nvPicPr>
          <p:cNvPr id="4098" name="Picture 2" descr="http://t1.gstatic.com/images?q=tbn:ANd9GcTB1s65mrYUbe894yf54s55s6lxCpYt3XlazfKTCTqPGlUc5wmC5w"/>
          <p:cNvPicPr>
            <a:picLocks noChangeAspect="1" noChangeArrowheads="1"/>
          </p:cNvPicPr>
          <p:nvPr/>
        </p:nvPicPr>
        <p:blipFill>
          <a:blip r:embed="rId2" cstate="print"/>
          <a:srcRect/>
          <a:stretch>
            <a:fillRect/>
          </a:stretch>
        </p:blipFill>
        <p:spPr bwMode="auto">
          <a:xfrm>
            <a:off x="5724128" y="908720"/>
            <a:ext cx="3096344" cy="4608512"/>
          </a:xfrm>
          <a:prstGeom prst="rect">
            <a:avLst/>
          </a:prstGeom>
          <a:noFill/>
        </p:spPr>
      </p:pic>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4834880" cy="5433467"/>
          </a:xfrm>
          <a:solidFill>
            <a:schemeClr val="accent1">
              <a:lumMod val="20000"/>
              <a:lumOff val="80000"/>
            </a:schemeClr>
          </a:solidFill>
        </p:spPr>
        <p:txBody>
          <a:bodyPr>
            <a:normAutofit/>
          </a:bodyPr>
          <a:lstStyle/>
          <a:p>
            <a:pPr algn="ctr">
              <a:buNone/>
            </a:pPr>
            <a:r>
              <a:rPr lang="es-CO" sz="4300" baseline="30000" dirty="0" smtClean="0"/>
              <a:t>5</a:t>
            </a:r>
            <a:r>
              <a:rPr lang="es-CO" sz="4300" dirty="0" smtClean="0"/>
              <a:t> Y el ángel tomó el incensario, y lo llenó del fuego del altar, y lo arrojó a la tierra; y hubo truenos, y voces, y relámpagos, y un terremoto. </a:t>
            </a:r>
            <a:r>
              <a:rPr lang="es-CO" dirty="0" smtClean="0"/>
              <a:t> </a:t>
            </a:r>
          </a:p>
          <a:p>
            <a:endParaRPr lang="es-CO" dirty="0"/>
          </a:p>
        </p:txBody>
      </p:sp>
      <p:pic>
        <p:nvPicPr>
          <p:cNvPr id="1026" name="Picture 2" descr="http://t0.gstatic.com/images?q=tbn:ANd9GcRRuRQaEIkkVJB-oPiFhHDbi5hflOLes8Lb-RxO-Ny5XvZAGIFAKA"/>
          <p:cNvPicPr>
            <a:picLocks noChangeAspect="1" noChangeArrowheads="1"/>
          </p:cNvPicPr>
          <p:nvPr/>
        </p:nvPicPr>
        <p:blipFill>
          <a:blip r:embed="rId2" cstate="print"/>
          <a:srcRect/>
          <a:stretch>
            <a:fillRect/>
          </a:stretch>
        </p:blipFill>
        <p:spPr bwMode="auto">
          <a:xfrm>
            <a:off x="5292080" y="692696"/>
            <a:ext cx="3600400" cy="5400600"/>
          </a:xfrm>
          <a:prstGeom prst="rect">
            <a:avLst/>
          </a:prstGeom>
          <a:noFill/>
        </p:spPr>
      </p:pic>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p:spPr>
        <p:txBody>
          <a:bodyPr/>
          <a:lstStyle/>
          <a:p>
            <a:pPr algn="ctr">
              <a:buNone/>
            </a:pPr>
            <a:endParaRPr lang="es-CO" dirty="0" smtClean="0">
              <a:latin typeface="Algerian" pitchFamily="82" charset="0"/>
            </a:endParaRPr>
          </a:p>
          <a:p>
            <a:pPr algn="ctr">
              <a:buNone/>
            </a:pPr>
            <a:r>
              <a:rPr lang="es-CO" sz="4400" b="1" dirty="0" smtClean="0">
                <a:latin typeface="Algerian" pitchFamily="82" charset="0"/>
              </a:rPr>
              <a:t>Periodo del séptimo sello</a:t>
            </a:r>
          </a:p>
          <a:p>
            <a:endParaRPr lang="es-CO" dirty="0"/>
          </a:p>
        </p:txBody>
      </p:sp>
      <p:sp>
        <p:nvSpPr>
          <p:cNvPr id="5" name="4 Flecha derecha"/>
          <p:cNvSpPr/>
          <p:nvPr/>
        </p:nvSpPr>
        <p:spPr>
          <a:xfrm>
            <a:off x="251520" y="4077072"/>
            <a:ext cx="8640960" cy="5760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Rectángulo"/>
          <p:cNvSpPr/>
          <p:nvPr/>
        </p:nvSpPr>
        <p:spPr>
          <a:xfrm>
            <a:off x="323528" y="2996952"/>
            <a:ext cx="8424936" cy="646331"/>
          </a:xfrm>
          <a:prstGeom prst="rect">
            <a:avLst/>
          </a:prstGeom>
          <a:solidFill>
            <a:srgbClr val="FFC000"/>
          </a:solidFill>
        </p:spPr>
        <p:txBody>
          <a:bodyPr wrap="square">
            <a:spAutoFit/>
          </a:bodyPr>
          <a:lstStyle/>
          <a:p>
            <a:r>
              <a:rPr lang="es-CO" sz="3600" dirty="0" smtClean="0"/>
              <a:t>  De 1844  hasta la segunda venida de Cristo</a:t>
            </a:r>
            <a:endParaRPr lang="es-CO" sz="3600" dirty="0"/>
          </a:p>
        </p:txBody>
      </p:sp>
      <p:sp>
        <p:nvSpPr>
          <p:cNvPr id="7" name="6 Rectángulo"/>
          <p:cNvSpPr/>
          <p:nvPr/>
        </p:nvSpPr>
        <p:spPr>
          <a:xfrm>
            <a:off x="395536" y="5373216"/>
            <a:ext cx="8352928" cy="584775"/>
          </a:xfrm>
          <a:prstGeom prst="rect">
            <a:avLst/>
          </a:prstGeom>
          <a:solidFill>
            <a:srgbClr val="FFC000"/>
          </a:solidFill>
        </p:spPr>
        <p:txBody>
          <a:bodyPr wrap="square">
            <a:spAutoFit/>
          </a:bodyPr>
          <a:lstStyle/>
          <a:p>
            <a:r>
              <a:rPr lang="es-CO" sz="3200" i="1" dirty="0" smtClean="0"/>
              <a:t>Es el mismo periodo de la iglesia de Laodicea</a:t>
            </a:r>
            <a:endParaRPr lang="es-CO" sz="3200"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3"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
                                        <p:tgtEl>
                                          <p:spTgt spid="6"/>
                                        </p:tgtEl>
                                      </p:cBhvr>
                                    </p:animEffect>
                                    <p:anim calcmode="lin" valueType="num">
                                      <p:cBhvr>
                                        <p:cTn id="14" dur="400" fill="hold"/>
                                        <p:tgtEl>
                                          <p:spTgt spid="6"/>
                                        </p:tgtEl>
                                        <p:attrNameLst>
                                          <p:attrName>ppt_x</p:attrName>
                                        </p:attrNameLst>
                                      </p:cBhvr>
                                      <p:tavLst>
                                        <p:tav tm="0">
                                          <p:val>
                                            <p:strVal val="#ppt_x"/>
                                          </p:val>
                                        </p:tav>
                                        <p:tav tm="100000">
                                          <p:val>
                                            <p:strVal val="#ppt_x"/>
                                          </p:val>
                                        </p:tav>
                                      </p:tavLst>
                                    </p:anim>
                                    <p:anim calcmode="lin" valueType="num">
                                      <p:cBhvr>
                                        <p:cTn id="15" dur="400" fill="hold"/>
                                        <p:tgtEl>
                                          <p:spTgt spid="6"/>
                                        </p:tgtEl>
                                        <p:attrNameLst>
                                          <p:attrName>ppt_y</p:attrName>
                                        </p:attrNameLst>
                                      </p:cBhvr>
                                      <p:tavLst>
                                        <p:tav tm="0">
                                          <p:val>
                                            <p:strVal val="#ppt_y+0.31"/>
                                          </p:val>
                                        </p:tav>
                                        <p:tav tm="100000">
                                          <p:val>
                                            <p:strVal val="#ppt_y+0.31"/>
                                          </p:val>
                                        </p:tav>
                                      </p:tavLst>
                                    </p:anim>
                                    <p:anim calcmode="lin" valueType="num">
                                      <p:cBhvr>
                                        <p:cTn id="16"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7"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
                                        <p:tgtEl>
                                          <p:spTgt spid="7"/>
                                        </p:tgtEl>
                                      </p:cBhvr>
                                    </p:animEffect>
                                    <p:anim calcmode="lin" valueType="num">
                                      <p:cBhvr>
                                        <p:cTn id="23" dur="400" fill="hold"/>
                                        <p:tgtEl>
                                          <p:spTgt spid="7"/>
                                        </p:tgtEl>
                                        <p:attrNameLst>
                                          <p:attrName>ppt_x</p:attrName>
                                        </p:attrNameLst>
                                      </p:cBhvr>
                                      <p:tavLst>
                                        <p:tav tm="0">
                                          <p:val>
                                            <p:strVal val="#ppt_x"/>
                                          </p:val>
                                        </p:tav>
                                        <p:tav tm="100000">
                                          <p:val>
                                            <p:strVal val="#ppt_x"/>
                                          </p:val>
                                        </p:tav>
                                      </p:tavLst>
                                    </p:anim>
                                    <p:anim calcmode="lin" valueType="num">
                                      <p:cBhvr>
                                        <p:cTn id="24" dur="400" fill="hold"/>
                                        <p:tgtEl>
                                          <p:spTgt spid="7"/>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652120" cy="6192688"/>
          </a:xfrm>
          <a:blipFill>
            <a:blip r:embed="rId2" cstate="print"/>
            <a:tile tx="0" ty="0" sx="100000" sy="100000" flip="none" algn="tl"/>
          </a:blipFill>
        </p:spPr>
        <p:txBody>
          <a:bodyPr>
            <a:normAutofit fontScale="92500" lnSpcReduction="10000"/>
          </a:bodyPr>
          <a:lstStyle/>
          <a:p>
            <a:pPr algn="ctr">
              <a:buNone/>
            </a:pPr>
            <a:r>
              <a:rPr lang="es-CO" b="1" dirty="0" smtClean="0"/>
              <a:t>       </a:t>
            </a:r>
            <a:r>
              <a:rPr lang="es-CO" dirty="0" smtClean="0"/>
              <a:t>En el </a:t>
            </a:r>
            <a:r>
              <a:rPr lang="es-CO" dirty="0" smtClean="0">
                <a:solidFill>
                  <a:srgbClr val="FF0000"/>
                </a:solidFill>
              </a:rPr>
              <a:t>(cap. 6),</a:t>
            </a:r>
            <a:r>
              <a:rPr lang="es-CO" dirty="0" smtClean="0"/>
              <a:t> se describe la apertura de los primeros seis sellos – y termina con las palabras de los impenitentes mencionadas en los </a:t>
            </a:r>
            <a:r>
              <a:rPr lang="es-CO" dirty="0" smtClean="0">
                <a:solidFill>
                  <a:srgbClr val="FF0000"/>
                </a:solidFill>
              </a:rPr>
              <a:t>(versos 16 y 17)</a:t>
            </a:r>
            <a:r>
              <a:rPr lang="es-CO" dirty="0" smtClean="0"/>
              <a:t>, -</a:t>
            </a:r>
            <a:r>
              <a:rPr lang="es-CO" b="1" baseline="30000" dirty="0" smtClean="0"/>
              <a:t> </a:t>
            </a:r>
            <a:r>
              <a:rPr lang="es-CO" b="1" dirty="0" smtClean="0"/>
              <a:t>y decían a las montañas y a las peñas: </a:t>
            </a:r>
          </a:p>
          <a:p>
            <a:pPr algn="ctr">
              <a:buNone/>
            </a:pPr>
            <a:r>
              <a:rPr lang="es-CO" b="1" dirty="0" smtClean="0"/>
              <a:t>“Caed sobre nosotros, y escondednos del rostro de Aquél que está sentado sobre el trono, y de la ira del Cordero;</a:t>
            </a:r>
            <a:r>
              <a:rPr lang="es-CO" b="1" baseline="30000" dirty="0" smtClean="0"/>
              <a:t> </a:t>
            </a:r>
            <a:r>
              <a:rPr lang="es-CO" b="1" dirty="0" smtClean="0"/>
              <a:t>porque el gran día de su ira ha llegado; </a:t>
            </a:r>
            <a:r>
              <a:rPr lang="es-CO" b="1" dirty="0" smtClean="0">
                <a:solidFill>
                  <a:srgbClr val="0070C0"/>
                </a:solidFill>
              </a:rPr>
              <a:t>¿y quién podrá sostenerse en pie”?</a:t>
            </a:r>
            <a:r>
              <a:rPr lang="es-CO" sz="4000" b="1" dirty="0" smtClean="0">
                <a:solidFill>
                  <a:srgbClr val="0070C0"/>
                </a:solidFill>
              </a:rPr>
              <a:t>    </a:t>
            </a:r>
            <a:endParaRPr lang="es-CO" sz="4000" dirty="0"/>
          </a:p>
        </p:txBody>
      </p:sp>
      <p:sp>
        <p:nvSpPr>
          <p:cNvPr id="4098" name="AutoShape 2" descr="http://2012findelmundo.files.wordpress.com/2010/10/fin20del20mundo1.jpg?w=450&amp;h=30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4100" name="AutoShape 4" descr="http://2012findelmundo.files.wordpress.com/2010/10/fin20del20mundo1.jpg?w=450&amp;h=30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122" name="AutoShape 2" descr="http://t2.gstatic.com/images?q=tbn:ANd9GcQj6asP5h8P2JLouVq7-LMYiRIbUOLJ1sAJAp-BKItB8cajm3C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124" name="AutoShape 4" descr="http://lh4.ggpht.com/_xSq5rlu-fxk/TTOsfaybRAI/AAAAAAAAD6Y/ELNsW2NXzX8/arca%20de%20noe.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126" name="AutoShape 6" descr="http://lh4.ggpht.com/_xSq5rlu-fxk/TTOsfaybRAI/AAAAAAAAD6Y/ELNsW2NXzX8/arca%20de%20noe.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128" name="AutoShape 8" descr="http://lh4.ggpht.com/_xSq5rlu-fxk/TTOsfaybRAI/AAAAAAAAD6Y/ELNsW2NXzX8/arca%20de%20noe.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130" name="AutoShape 10" descr="http://lh4.ggpht.com/_xSq5rlu-fxk/TTOsfaybRAI/AAAAAAAAD6Y/ELNsW2NXzX8/arca%20de%20noe.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132" name="AutoShape 12" descr="http://lh4.ggpht.com/_xSq5rlu-fxk/TTOsfaybRAI/AAAAAAAAD6Y/ELNsW2NXzX8/arca%20de%20noe.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134" name="AutoShape 14" descr="http://t1.gstatic.com/images?q=tbn:ANd9GcSPL_nM2xp0vaxu2tb0zZZiMOqI6DGHjdU8sLUNuHCfs1F1CX0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136" name="AutoShape 16" descr="http://t2.gstatic.com/images?q=tbn:ANd9GcQj6asP5h8P2JLouVq7-LMYiRIbUOLJ1sAJAp-BKItB8cajm3C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138" name="AutoShape 18" descr="http://t2.gstatic.com/images?q=tbn:ANd9GcQj6asP5h8P2JLouVq7-LMYiRIbUOLJ1sAJAp-BKItB8cajm3C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8194" name="Picture 2" descr="http://t1.gstatic.com/images?q=tbn:ANd9GcSiQxZJSA042DrwJRHUhab5fIg8dd51vzMy7m-HFqMlBEsLFtuj"/>
          <p:cNvPicPr>
            <a:picLocks noChangeAspect="1" noChangeArrowheads="1"/>
          </p:cNvPicPr>
          <p:nvPr/>
        </p:nvPicPr>
        <p:blipFill>
          <a:blip r:embed="rId3" cstate="print"/>
          <a:srcRect/>
          <a:stretch>
            <a:fillRect/>
          </a:stretch>
        </p:blipFill>
        <p:spPr bwMode="auto">
          <a:xfrm>
            <a:off x="5652120" y="3356992"/>
            <a:ext cx="3312368" cy="3168352"/>
          </a:xfrm>
          <a:prstGeom prst="rect">
            <a:avLst/>
          </a:prstGeom>
          <a:noFill/>
        </p:spPr>
      </p:pic>
      <p:pic>
        <p:nvPicPr>
          <p:cNvPr id="8196" name="Picture 4" descr="http://t0.gstatic.com/images?q=tbn:ANd9GcSjUk0Zi8FdtuBwk6uANyVlTvn7Ct_mOFKxZg2h9vhEAUaXLzjr"/>
          <p:cNvPicPr>
            <a:picLocks noChangeAspect="1" noChangeArrowheads="1"/>
          </p:cNvPicPr>
          <p:nvPr/>
        </p:nvPicPr>
        <p:blipFill>
          <a:blip r:embed="rId4" cstate="print"/>
          <a:srcRect/>
          <a:stretch>
            <a:fillRect/>
          </a:stretch>
        </p:blipFill>
        <p:spPr bwMode="auto">
          <a:xfrm>
            <a:off x="5652120" y="332656"/>
            <a:ext cx="3240360" cy="290969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8194"/>
                                        </p:tgtEl>
                                        <p:attrNameLst>
                                          <p:attrName>style.visibility</p:attrName>
                                        </p:attrNameLst>
                                      </p:cBhvr>
                                      <p:to>
                                        <p:strVal val="visible"/>
                                      </p:to>
                                    </p:set>
                                    <p:anim to="" calcmode="lin" valueType="num">
                                      <p:cBhvr>
                                        <p:cTn id="17" dur="1" fill="hold"/>
                                        <p:tgtEl>
                                          <p:spTgt spid="819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8196"/>
                                        </p:tgtEl>
                                        <p:attrNameLst>
                                          <p:attrName>style.visibility</p:attrName>
                                        </p:attrNameLst>
                                      </p:cBhvr>
                                      <p:to>
                                        <p:strVal val="visible"/>
                                      </p:to>
                                    </p:set>
                                    <p:anim to="" calcmode="lin" valueType="num">
                                      <p:cBhvr>
                                        <p:cTn id="27" dur="1" fill="hold"/>
                                        <p:tgtEl>
                                          <p:spTgt spid="819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548680"/>
            <a:ext cx="5688632" cy="5904656"/>
          </a:xfrm>
          <a:solidFill>
            <a:schemeClr val="accent4">
              <a:lumMod val="20000"/>
              <a:lumOff val="80000"/>
            </a:schemeClr>
          </a:solidFill>
        </p:spPr>
        <p:txBody>
          <a:bodyPr>
            <a:normAutofit lnSpcReduction="10000"/>
          </a:bodyPr>
          <a:lstStyle/>
          <a:p>
            <a:pPr algn="ctr">
              <a:buNone/>
            </a:pPr>
            <a:r>
              <a:rPr lang="es-CO" b="1" dirty="0" smtClean="0">
                <a:solidFill>
                  <a:srgbClr val="0070C0"/>
                </a:solidFill>
              </a:rPr>
              <a:t> Estas palabras  son pronunciadas por aquellos que despreciaron el amor de Dios manifestado en la muerte de Cristo, </a:t>
            </a:r>
          </a:p>
          <a:p>
            <a:pPr algn="ctr">
              <a:buNone/>
            </a:pPr>
            <a:r>
              <a:rPr lang="es-CO" b="1" dirty="0" smtClean="0">
                <a:solidFill>
                  <a:srgbClr val="0070C0"/>
                </a:solidFill>
              </a:rPr>
              <a:t>que prefirieron seguir sus propios caminos, pero en esa hora terrible se darán cuenta tardíamente que de nada valdrá todos éxitos alcanzados, y ahora prefinen la muerte, a tener que enfrentarse con la realidad. </a:t>
            </a:r>
            <a:endParaRPr lang="es-CO" dirty="0"/>
          </a:p>
        </p:txBody>
      </p:sp>
      <p:sp>
        <p:nvSpPr>
          <p:cNvPr id="166914" name="AutoShape 2" descr="http://t1.gstatic.com/images?q=tbn:ANd9GcQhpfT8Xd_XYsh9Cq3yZyRRkJIdUg8bd_weZZXdIJq1Cj7JH-r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66916" name="AutoShape 4" descr="http://t1.gstatic.com/images?q=tbn:ANd9GcQhpfT8Xd_XYsh9Cq3yZyRRkJIdUg8bd_weZZXdIJq1Cj7JH-r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66918" name="AutoShape 6" descr="http://static.amazings.es/media/2010/12/sordo.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66920" name="AutoShape 8" descr="http://static.amazings.es/media/2010/12/sordo.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66922" name="AutoShape 10" descr="http://static.amazings.es/media/2010/12/sordo.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66924" name="AutoShape 12" descr="http://static.amazings.es/media/2010/12/sordo.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7170" name="Picture 2" descr="http://t1.gstatic.com/images?q=tbn:ANd9GcQhpfT8Xd_XYsh9Cq3yZyRRkJIdUg8bd_weZZXdIJq1Cj7JH-rM"/>
          <p:cNvPicPr>
            <a:picLocks noChangeAspect="1" noChangeArrowheads="1"/>
          </p:cNvPicPr>
          <p:nvPr/>
        </p:nvPicPr>
        <p:blipFill>
          <a:blip r:embed="rId2" cstate="print"/>
          <a:srcRect/>
          <a:stretch>
            <a:fillRect/>
          </a:stretch>
        </p:blipFill>
        <p:spPr bwMode="auto">
          <a:xfrm>
            <a:off x="6084168" y="1340768"/>
            <a:ext cx="2495550" cy="388843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548680"/>
            <a:ext cx="5400600" cy="5577483"/>
          </a:xfrm>
        </p:spPr>
        <p:txBody>
          <a:bodyPr>
            <a:normAutofit lnSpcReduction="10000"/>
          </a:bodyPr>
          <a:lstStyle/>
          <a:p>
            <a:pPr algn="ctr">
              <a:buNone/>
            </a:pPr>
            <a:r>
              <a:rPr lang="es-CO" dirty="0" smtClean="0"/>
              <a:t>    </a:t>
            </a:r>
            <a:r>
              <a:rPr lang="es-CO" sz="3600" dirty="0" smtClean="0"/>
              <a:t>El </a:t>
            </a:r>
            <a:r>
              <a:rPr lang="es-CO" sz="3600" dirty="0" smtClean="0">
                <a:solidFill>
                  <a:srgbClr val="FF0000"/>
                </a:solidFill>
              </a:rPr>
              <a:t>(cap. 7)</a:t>
            </a:r>
            <a:r>
              <a:rPr lang="es-CO" sz="3600" dirty="0" smtClean="0"/>
              <a:t> es un paréntesis, pues interrumpe la apertura de los sellos para mostrar que Dios tiene un pueblo leal que se mantendrá firme- </a:t>
            </a:r>
            <a:r>
              <a:rPr lang="es-CO" sz="3600" i="1" dirty="0" smtClean="0">
                <a:solidFill>
                  <a:srgbClr val="0070C0"/>
                </a:solidFill>
              </a:rPr>
              <a:t>obedeciendo los Mandamientos de Dios</a:t>
            </a:r>
            <a:r>
              <a:rPr lang="es-CO" sz="3600" dirty="0" smtClean="0"/>
              <a:t>- en medio de los terrores que han sido descritos. </a:t>
            </a:r>
            <a:endParaRPr lang="es-CO" sz="3600" dirty="0"/>
          </a:p>
        </p:txBody>
      </p:sp>
      <p:pic>
        <p:nvPicPr>
          <p:cNvPr id="1026" name="Picture 2" descr="http://t1.gstatic.com/images?q=tbn:ANd9GcQ4ucrFWFjRQZZFyN9U2ZpqksGFar4k8ICdmBykm81A8NKfndl1ng"/>
          <p:cNvPicPr>
            <a:picLocks noChangeAspect="1" noChangeArrowheads="1"/>
          </p:cNvPicPr>
          <p:nvPr/>
        </p:nvPicPr>
        <p:blipFill>
          <a:blip r:embed="rId2" cstate="print"/>
          <a:srcRect/>
          <a:stretch>
            <a:fillRect/>
          </a:stretch>
        </p:blipFill>
        <p:spPr bwMode="auto">
          <a:xfrm>
            <a:off x="5580112" y="1268760"/>
            <a:ext cx="3563888" cy="4464496"/>
          </a:xfrm>
          <a:prstGeom prst="rect">
            <a:avLst/>
          </a:prstGeom>
          <a:noFill/>
        </p:spPr>
      </p:pic>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224136"/>
          </a:xfrm>
        </p:spPr>
        <p:txBody>
          <a:bodyPr>
            <a:normAutofit/>
          </a:bodyPr>
          <a:lstStyle/>
          <a:p>
            <a:pPr algn="ctr">
              <a:buNone/>
            </a:pPr>
            <a:r>
              <a:rPr lang="es-CO" dirty="0" smtClean="0"/>
              <a:t>     Ahora en el </a:t>
            </a:r>
            <a:r>
              <a:rPr lang="es-CO" dirty="0" smtClean="0">
                <a:solidFill>
                  <a:srgbClr val="FF0000"/>
                </a:solidFill>
              </a:rPr>
              <a:t>cap.8</a:t>
            </a:r>
            <a:r>
              <a:rPr lang="es-CO" dirty="0" smtClean="0"/>
              <a:t>, la visión vuelve a la apertura de los sellos. </a:t>
            </a:r>
          </a:p>
        </p:txBody>
      </p:sp>
      <p:sp>
        <p:nvSpPr>
          <p:cNvPr id="3074" name="AutoShape 2" descr="http://t0.gstatic.com/images?q=tbn:ANd9GcSwZEs_syEndDcLt2ntki836WZUKQWdQVw2mje2bza693kTOhT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4" name="3 Rectángulo"/>
          <p:cNvSpPr/>
          <p:nvPr/>
        </p:nvSpPr>
        <p:spPr>
          <a:xfrm>
            <a:off x="323528" y="1772816"/>
            <a:ext cx="5184576" cy="4832092"/>
          </a:xfrm>
          <a:prstGeom prst="rect">
            <a:avLst/>
          </a:prstGeom>
          <a:solidFill>
            <a:schemeClr val="accent2">
              <a:lumMod val="20000"/>
              <a:lumOff val="80000"/>
            </a:schemeClr>
          </a:solidFill>
        </p:spPr>
        <p:txBody>
          <a:bodyPr wrap="square">
            <a:spAutoFit/>
          </a:bodyPr>
          <a:lstStyle/>
          <a:p>
            <a:pPr algn="ctr">
              <a:buNone/>
            </a:pPr>
            <a:r>
              <a:rPr lang="es-CO" sz="2800" dirty="0" smtClean="0"/>
              <a:t>En contraste con los espectaculares acontecimientos que siguen a la apertura de los seis primeros sellos – </a:t>
            </a:r>
            <a:r>
              <a:rPr lang="es-CO" sz="2800" u="sng" dirty="0" smtClean="0"/>
              <a:t>en la tierra los impenitentes, en medio de la mas indescriptible angustia, pronuncian gritos de desesperación pidiendo la muerte</a:t>
            </a:r>
            <a:r>
              <a:rPr lang="es-CO" sz="2800" dirty="0" smtClean="0"/>
              <a:t>-, </a:t>
            </a:r>
            <a:r>
              <a:rPr lang="es-CO" sz="2800" i="1" dirty="0" smtClean="0">
                <a:solidFill>
                  <a:srgbClr val="0070C0"/>
                </a:solidFill>
              </a:rPr>
              <a:t>ahora se produce</a:t>
            </a:r>
            <a:r>
              <a:rPr lang="es-CO" sz="2800" dirty="0" smtClean="0"/>
              <a:t> – en el cielo - </a:t>
            </a:r>
            <a:r>
              <a:rPr lang="es-CO" sz="2800" u="sng" dirty="0" smtClean="0">
                <a:solidFill>
                  <a:srgbClr val="0070C0"/>
                </a:solidFill>
              </a:rPr>
              <a:t>un solemne silencio con la apertura del séptimo. </a:t>
            </a:r>
            <a:endParaRPr lang="es-CO" sz="2800" u="sng" dirty="0">
              <a:solidFill>
                <a:srgbClr val="0070C0"/>
              </a:solidFill>
            </a:endParaRPr>
          </a:p>
        </p:txBody>
      </p:sp>
      <p:sp>
        <p:nvSpPr>
          <p:cNvPr id="3076" name="AutoShape 4" descr="http://t3.gstatic.com/images?q=tbn:ANd9GcTnN3PGtuZoZx3rDvS_7MbWYGxSSLqKOXwcx-qmLqxuObu9_qs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3078" name="AutoShape 6" descr="http://t3.gstatic.com/images?q=tbn:ANd9GcTnN3PGtuZoZx3rDvS_7MbWYGxSSLqKOXwcx-qmLqxuObu9_qs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3080" name="AutoShape 8" descr="http://t3.gstatic.com/images?q=tbn:ANd9GcTnN3PGtuZoZx3rDvS_7MbWYGxSSLqKOXwcx-qmLqxuObu9_qs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3082" name="AutoShape 10" descr="http://t3.gstatic.com/images?q=tbn:ANd9GcTnN3PGtuZoZx3rDvS_7MbWYGxSSLqKOXwcx-qmLqxuObu9_qs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5122" name="Picture 2" descr="http://4.bp.blogspot.com/_DBz04teFvZo/SLRktMp5qwI/AAAAAAAAAv4/voNNFpz8MBc/s400/zza)silencio+4.jpg"/>
          <p:cNvPicPr>
            <a:picLocks noChangeAspect="1" noChangeArrowheads="1"/>
          </p:cNvPicPr>
          <p:nvPr/>
        </p:nvPicPr>
        <p:blipFill>
          <a:blip r:embed="rId2" cstate="print"/>
          <a:srcRect/>
          <a:stretch>
            <a:fillRect/>
          </a:stretch>
        </p:blipFill>
        <p:spPr bwMode="auto">
          <a:xfrm>
            <a:off x="5508104" y="1772817"/>
            <a:ext cx="3419872" cy="482453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to="" calcmode="lin" valueType="num">
                                      <p:cBhvr>
                                        <p:cTn id="7" dur="1" fill="hold"/>
                                        <p:tgtEl>
                                          <p:spTgt spid="512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548680"/>
            <a:ext cx="4896544" cy="5976664"/>
          </a:xfrm>
          <a:solidFill>
            <a:schemeClr val="accent3">
              <a:lumMod val="20000"/>
              <a:lumOff val="80000"/>
            </a:schemeClr>
          </a:solidFill>
        </p:spPr>
        <p:txBody>
          <a:bodyPr>
            <a:normAutofit fontScale="92500" lnSpcReduction="10000"/>
          </a:bodyPr>
          <a:lstStyle/>
          <a:p>
            <a:pPr algn="ctr">
              <a:buNone/>
            </a:pPr>
            <a:r>
              <a:rPr lang="es-CO" dirty="0" smtClean="0"/>
              <a:t>      Este silencio, que sigue a los terribles acontecimientos que suceden en la tierra inmediatamente antes de la segunda venida de Cristo, se debe a la ausencia de las huestes angélicas que han abandonado las cortes celestiales para acompañar a Cristo al venir a la tierra</a:t>
            </a:r>
          </a:p>
          <a:p>
            <a:pPr algn="ctr">
              <a:buNone/>
            </a:pPr>
            <a:r>
              <a:rPr lang="es-CO" dirty="0" smtClean="0"/>
              <a:t> </a:t>
            </a:r>
            <a:r>
              <a:rPr lang="es-CO" dirty="0" smtClean="0">
                <a:solidFill>
                  <a:srgbClr val="FF0000"/>
                </a:solidFill>
              </a:rPr>
              <a:t>(Mat.25:31 ; PE 15-16; DTG 642).   </a:t>
            </a:r>
          </a:p>
          <a:p>
            <a:endParaRPr lang="es-CO" dirty="0"/>
          </a:p>
        </p:txBody>
      </p:sp>
      <p:sp>
        <p:nvSpPr>
          <p:cNvPr id="4" name="3 Rectángulo"/>
          <p:cNvSpPr/>
          <p:nvPr/>
        </p:nvSpPr>
        <p:spPr>
          <a:xfrm>
            <a:off x="5436096" y="4293096"/>
            <a:ext cx="3312368" cy="2308324"/>
          </a:xfrm>
          <a:prstGeom prst="rect">
            <a:avLst/>
          </a:prstGeom>
        </p:spPr>
        <p:txBody>
          <a:bodyPr wrap="square">
            <a:spAutoFit/>
          </a:bodyPr>
          <a:lstStyle/>
          <a:p>
            <a:pPr algn="ctr"/>
            <a:r>
              <a:rPr lang="es-CO" sz="2400" dirty="0" smtClean="0">
                <a:solidFill>
                  <a:srgbClr val="FF0000"/>
                </a:solidFill>
              </a:rPr>
              <a:t> Y cuando el Hijo del hombre venga en su gloria, y todos los santos ángeles con él, entonces se sentará sobre el trono de su gloria.</a:t>
            </a:r>
            <a:endParaRPr lang="es-CO" sz="2400" dirty="0">
              <a:solidFill>
                <a:srgbClr val="FF0000"/>
              </a:solidFill>
            </a:endParaRPr>
          </a:p>
        </p:txBody>
      </p:sp>
      <p:sp>
        <p:nvSpPr>
          <p:cNvPr id="168962" name="AutoShape 2" descr="data:image/jpeg;base64,/9j/4AAQSkZJRgABAQAAAQABAAD/2wCEAAkGBhMSERMUExQWFRUVGRgaGRcYGBseGRgbGh8aGh0YGhcaGyYgGB4jGhgXHy8gIycpLCwsGB8xNTAqNSYrLCkBCQoKDgwOGg8PGiklHiUqLywpLywsKSwsLCwuKiwpKSwsLCwsLCwsKSksLCwpLCkpLCwsLCwsLCwsLCwsLCksLP/AABEIALQA8AMBIgACEQEDEQH/xAAcAAACAwEBAQEAAAAAAAAAAAAEBQIDBgABBwj/xAA5EAACAQMDAgQEBAUEAwADAAABAhEAAyEEEjEFQRMiUWEycYGRBkKhsRQjUsHwYnLR4RUzggck8f/EABsBAAMBAQEBAQAAAAAAAAAAAAIDBAEFAAYH/8QALREAAgIBBAEDAwMEAwAAAAAAAQIAAxEEEiExQRMiUWFx8DKBoQUjscEVQpH/2gAMAwEAAhEDEQA/APnKWI/tR2lsSeP+qYjp26IyTR/TNAUb4d2GOO6gEE1MfgToLVt5MFtaDcRAgxPzij9HoAZEZYAgEcjJmj20qLB3CGtHYP0Hy71ff1ObbgQLai0ARlguWb2HmOfajFBPJnn1I6Et6R03eCVBglJHqIlh7wYrQabSgBzAExH0jIPsMfWlGj6iFVGBgKy2x822mfmwDCmli1vRyVCqpOQT8DMyMPWJEzXmTEV6hbsxvYQ7ZyDn6wDJoi0zgpmFghx33EyM/IH70ta8/O5QjCQeSe5IzkQBPyoq9dxtCk+G0GT8RiSSR8xikMCMY7mA/MItNBPpye36ntmvL3nniRAnifv9eKXNdLK+4xLAT6gwzDP+3nsCastao7LTRklFIBmADkj1Uf2NSWIcdzVfmHWrYKnaZiR9vKZ95otJF155Cj9Se/yFL7VzaZOAxMDiZ9fckn7UVZtld7Md28AicYAgKT7GZNSBAk1m3HMOS+Bj85jH0GatDhR5j2NBC/BE4J4HqBH/ABRK3ZURGRP0J/4zWhxj6iZzLEWAD7ZH+fOrnUlfSO9QKkgd45qy05mCPenVgZ2+CILHzOuWzyPSPriKnOYrnPcdx+teSQYAORz2xVXXUXmSUyATicV4yGRFTVeT9qkGxTCuZmZWw9a8Fsz9P+amEz71JTmhK5PM3M8AxXBasIrwU3b4g5kSKiVqddXiM9zcyk2s/avApk5EEAAe+auPr86pHOOJBn3rwUT2YDf0jMLkc52n6f8ANVXbcLB75P0gz9/3o+7cIyveTB9qos3pYq3MfT5fWsKY4gZnxc2tthbonczsij1G0SR6wxIpkurW3p1j/wBrW0tc5USzOPr5f1oHVdQXaoUjfbXYI/LGZH1yaj1fRA6m94cbd/ieXgboYqG7wSf8FdFa9mIdlu8SemBaxt25WfDuRMgEShP1496M07BXkqVtojbfUyNsGfWZ9ql0rVFrQFtdxtJeueb4d7MML6kW1Y0o8VtvnJY7gsnvuPYe5YVuNozE5DZjXpIJV7a4Bu22U+rk3IAHsDM+i1oOhW9zm424bU8MgE7Y3sRI9ZJ+4pbZ0a2gbRITwmKhiYZoJDso5MKsY9MUz6vrFssjSQkuq87mdirAn0kW2E9uO5qc+5sHqNyEXI5Mleu27XhBptjYEUnITcyoQQOPKxNX9TuXE3sgDqpaLYzgBmVieWLOCp/3CgupasrqbKQpVkYs5PJQgsdp7xI/+hTFDcu3LYtYQSGlgBtAyY9mAj5Up12HiYG3iLr2820C/E2x2kcYO5I78x64FGarTs247yp8gXYAYWZaJIwZA+S+9Eay0TYd7XIYJan8wAlmP+4/oBXvR9Gxsm5dIltqKsc7QS54zJmI7CpnB25+YYxmFa/arWlMS+E5MlQIj7E/Wr9TrCBZUAt4jrEQdmGdgSO3lIqno+j/AJRa4d53M6MfyTwF9IBirruoVltpbaNyruA+JUypPtLCJ+dS7fdDyMQgjzyMwTuPofT9a7p+/wA6uoUA4gySp4J9DM4o19PlYODHyIqoXAWIVhugN2nzExj6GpbFwSAPpDWW27sYJjE/MDlpq/TsMHmRIPY/X5RSveGJBwVYgE8Hyy2PQiQRRzqqLaidilY+R8on5SPlVGnYNg/EBxiX3rgUrP5m2+3BOftUdI7cMZMTPrkif2+1V6XVpeErlQSpBEHcDBHyH9xVt9TODtJBAPz/AO4NWDgxcIX9P71ByFHtUbs5B9J/WvL9vdC9jz9P+6Jj9JglzPiu31EH0qSivbjmbLK8rgKC6zrPCsu35trBQOS0EgA9uOaoAgQ414ayH/496hd8NrWo3B9xZNxklYUkT2hpPyNbGvMOMz2ZURVCtyfrRTUFcU7pntGKSW2QpZMglRuOYzyD3oWxZJB3LByY9Pb96IvoY3AwQo/f9OKV6nqTJeUFZR0ZpAM7jtUIDx3J+lGcEiDPi+sK20krkgFlETECVJ7ntNN9L0vZNpDO4qik8Kjr4hJjkhSBjODSb/x5VbVwmfEFzB9EMbvrDUU63W1IQNtW0d2e2AqkDudoEfM11UUDn85ktr56jnRatEuoiHyWQ+9iQN7OrKF/3EHA9BUdPokN+wrMDJVtpEgKBvJJJyQqmIHPyqnqvSUubQ7KiSGOBJbG4xHMcHsSap6hbVNMXtbVydm7LMqbUaT/AFHxT7eXAp7LtBBHEmDbjkHuPV6YmoP8TeYhFdrm6QN0k+Q+kYWafXdKupWAqsocMSQQoZQQoXviSPc1hdRrbi6XaUcAObj52lFZ18Iq7J51HlmIksJitXoOpMmjt7nh7jttAHm8MNLEjtCC4ZNSNWrSgOyy3U6VH1FvSLOPMwI+MHO6Y+AbcgVfpCqXtcT5rYiCeATjw+fzPDGPTND9P1Kae/Z3gLcvpeRTBMqgQqd0wgLbjPBFGKq3rWkRAVS6TeM4LAbWLNIkySY+Y9KlIOceI8H258ym51AjVWtEUkMoO8NkMNwK7I/pzPv7U061rtty2gwiSMdjAIz7RH/1S1On+Pca9c3SW8ttRtYqpwXc/DJmfb5UZ1hrNh1e63wq21IOxRybj8liMcn0ikNV3Ghhn88z3R3iLdtWcEW7YDMfLJ7sR2kEQfYxVWl0ytf8QH8htzn4CZn/AEiZIxQF4i5dsbXD2XXxIUzugzJMye0SMZxV/UGf+YbThLhEKQB5XUcQ0jK8T6momx5POI4Ak4mg16vusbWKrbeXH9QggL96C0ZttfuMpIIUIVIIjYTAAInEn2zVy9QF1CAZcqQ0f1oFfaAfc/Yiq9NrpdtwzuJPeQQpBH0YT6Qfak3VkJwYSkZxC3fcxAxcWH9jGM/OSD86nqbpewSkg7dsHlf6vWWjj50L1Pofj7SNvxKxBmDsIIiOeSc44obrt3bp74Bci6CUdOd/9II4GB881tSsO/wwXIMddN0gWyFA2yCSRAMnmff3olvOhx649xQXR7n/AOtZyT/LSWbk4iTOcweaW9Sv3UvWwl0qGvKXAXdKlQCDg7RPy5qlmGcGLAz1H9pp2u2Dt8w9DgkferTc+2P1qNxuf2rroBx6R9KIt2BPTlHargKpQwfnVwo6uZhnrGBWM6p1C7eYE22tqhLKjA7isEbmH5SYiP8AUK2kUp67pgLbtGW2KfluH96qBxE2LuGJndDfCXbT4EMq84hpk+0eX71uBWK6V01bzspJEQVYdiPbvkDB5FbUURORApGBIN8qiRFWTVDNnP2qRx8SkSrUXlCMW4j6n2j34pR1fRFlsuzFH4kcAEzsI7jA+ommhuEk8/Uft7e/eh+vW/Ig9CD9u89sVqAHOYL8DifL+sXrKsrbZtWVVFkfHsPBnld8T6ms/wBOvb7jXLjPuuMpWDgkMxKx3xAA7TRN3RE6abl1GLkMxWJgYgRjeQJJ/vVvQdJ4xN9xss2cWwvfbyFPdvVu0/Ku2WztwJAFAByZbfZblh7jnBuKitB8jHbBePysCc9oou+r/wAJphEOt26MHkBWn9V/Su/DNlb419sgbLiqCoystuIAHePLVNvW3CLJJDJb3SQIh+I44C+X3M1osLdwGrC8LDNDeXeCysLBQrcEzCuQrXAJgHf4ZwOVHpTDR6I3WsM15S257V1lKkFV3mRtwrFF2xzBB5oXqVtV0xUMJ1LLbQxlUDDcSB3B5A7kDvXfhhhp719mBK2/EuhVAyzQksOZ2k4Ehdx7ClvyeIwdSzq2vRtc126m8WiwRPy+WVUbfq0dpaiPxJvc3jhV06LtHCpO3YmDzB+w9qH6X0v+MulS4SSS7gg+YydqL+bBn2we4rQ/iTSHbb06kmAblxiJZvDUwDAyYBgfIVOSCTHbSoEr/C6m4Be1CqjInhvbWYLB2KtskxCMyiJne1L9WpvXLlpnVpQ3AxmAbbMrIG4+C+O5jbVnRdY4uMjNtRtiAbZm4APMWOQFEJHck+lWfiLXnTqXCByism3gBiUuFJiIhGmPT3qNmbgDqUqo/eedCtzbRdhm2pRYUF9rbSu7Mkk7z6ZAxRoZVcWp/wDadrER5Xg7c5nIgn3QcA0E2r2sxtHy3LdpwYhwLskIT+WYE/Ietedf6cDpzaLFLgO0FTBLupMKRwComewGaldVTDsMk8faGCzkoOhLrXUhb2bRuuT5Eyfi/M7erCeMn5CnPS7LbLpY7nV1JxAEovlUdgFjHtSTQbDqEuF4d0J8Nh5hsAtE7x5WwC0jvNe/iQ3bSC5auXUBuIXFuJYICO4M/Esj/TQNgt6fyDGAe3cfmEv1AtcGmDwpcAOMzI+At6AyARzEdqe9Q2eE3wsqDzKTgBROYnaQBP3rPdL/AA6G00rcAuo0hhwGADweCMkfKPSlPTrIa9qpUW01TKWuFgJBbcVPrvLFQTwAB3p7V7sY7En3bc5/abHpl9CVVCB5QSm4EwCTAP5gC0kj2FGqNtzcPznzfTv9hQeq6SbfhuglrRk9tynkfICcUk0vWrrjWIz7iWiz5QpVHBz/AKowPWRSbU3MNnGISEge6Pl1ZuTbR5A+K6PeTCe8ECftTOwoCgLx8/39aR9KtC1bAgzAwBk9gv2gU4S7AxU/rgsfiM2HHPcKUdjVGu1PhgPnaCN0ehxP0JB+le27x5967UW0uKytwcGrFtH7wCphFu6D/n7UJ1tCbDwCT5SAMnDA8fSkNjUtpH2OS9o/DAPl5+E/byfb0pzb6mWQMhVg3wsJ44yPWZFNa0Iu49GABu9o7i3oNhlvNuUiQxBII5K4z8jj3p7rtclpC7mFH3JPAA7k+lKtT1AadHuN8IgkKJLE4CqvdicClXS7l3V6hbl9dq2/Mlvsk8bj+Z5jPaDHrTKrBYu4dRez0/bNTpLjm2rXBDHJA7T+X3gQKg4n2z27/M1cyEkT+9RuW+ZPNS2sxzgR6gRGeo/w7MLgY2xlWUSVXuCoyQOccUwu6pbqKyEOrQQQZBngzU7qAqRtzkZ/ae0+tZ57zaWzfNvbg70D/CFIAaFBEkOD5QRlge9K3lk4PPmbt5xPmXQjavLaDhbiw6m0Ay7WgttuH8ymQxZeRAMRRPX+tmBZBgwA0KFCqB5UQcBeDgdvnS38K9RtovhAIWMAu5b+XIywgGQYAPsKVdbF63dbxhF2d0jKkHgqfSCK+hWzFWfM5xr3W7fEf9D6sNMwhwi3SVMnhsEEz2aYn2px0a3GqW0QYDXXKkcHEMT6hgRB75rIdJtC8pa65UhTERkmQCZ/KO4GT271vbdw6Wy2o8NZaFWFI37RBuPLNtthioEcgHGRQV2bxwI62r08c8wHV9RT+JuJ4asiMImQQ67dxVxlPMq5iDtEioanUJatX70Nd3J4RHw3LO9lO4gYKsV+NccAxSewW8Q7wZbzGe4YTuxMggzNMNF1JVcifywBtkEEQVPYiD8JrT7oG3bHH4U0zLqFuW3FyzFz+aVKoVxkFwNrTAI/0ntWxTUCx4l663ncstvHmiTtCr7yPoBPNfMdO9q2EG4bGdAQxO1vMCUZiIXdsIkxwZMSa2HW9U5vsWlfIhUEQUU7gwIHB3gzHOKTWmeCYV1uPcBCbF0By0BYyTHw5OFPG5mMlvmaXtdXUC8hO5SLZYAmJBZTDdyAUHpiKYtpEICAgAbgZ5cnDTEn2oXW3zbvKQQVdAojAadxHMR5wo7c5qS1ju2AYEprQFd5OWnuk1Yt3FRlHh+GPMRJgEIGJObm2FyeBIHFOdRpgLVtmXzEXGzlgHgRJyPJA+kUr6T/AA928m1xdGpJYNuBUHTBQLYjgHxS5HfzeoonrHXUFzU7ySqLvUgGQqlbbgD/AHMD9aTqa2evK94h6dgjgN8wTo2hZiyoVD2lcopMeYsu5pn4WVQpj4ee9NdVpl1emTwyVCMfEVvjTaDuRh/Xuj5jI5qn8LlHuuFAMJZfxDMlbilgonIwqn6io9fS5auLqLJFu68h1PwOF4DD82DzyO1eRcKu7hjNc+47epHoFgOhFuQbnluq7EqwjLLAlWCNAj0Ibiat6bpFXWXEkjLxOS0gZzz5f2qHSrDvsu2RtV/MpbOwywZX9RuBUnmCCODV/WdWbmrFlABCp4jgAsQ0nZPMDytjmRT1wDu8yY5IwYZp3ZrbIsgtKuytKqxncyMeBGYGJYDsaWvpSNR4ZB8Jm49ARI83aDEH2oy91a3pmv7yVt2/DAABLEtgQo9e+OSKB6r1gb7TWCHa8nlII2qqGN4WJ3kuVE4G0zxUbK3qc9R+fbmE6/V7G2iXNthcf2AIhJAySZP0FMUvCQRkcg+opb/4sJpWAIL7vOQeSCMT7QaH6d1BVt3fEZbaW2A3uwVQXUkrLYH5THvU11GVwPEOt+cnzHei1M21H5oZvuxH6Y+9evcaDEA9iePrFKrGrhd8EizcZW9GVwC0HvBg07LIF3E+URB9Z4j1nFBqKWdwUP0/eEjADmLNXq12RdC2ySSNxG0xHDHsZ7x8NL73UXsaJrlkK7I53FgSoVnLTAI3AqyxB5+VN9Od+5iBnEdoHb3GaGv9DtbWGwFeVt5CwATtA45lvvT6nU/2T45H3gEYIsx95V1Fyy6cMAGJ8RhulV2oQRuGD5nAE+hozQXQRFskQQxfb8cHzKu7OJA3fau6X0u3tVwu2ICqvlG1MAEDmr+qadikodrLwfSe59RMSPSaZYVXFI/CYC8kuYSL7HFT0mo3M+ZVWCj5gZ/Ux9Kztn8TWzaUh0F9rJuC1MkELJ+g+L1IFMOlqttbI7MGGfzFoaffIkntJpOnDLnf3mNfHiNNZtRSxmB6Ak/QAZpDrtI+wuyoA2TaYbkOYCn+lojzL78xWga770n1tw3rxtrhbKkn3cwAP/kEj5tTEIJYr8QD4zPzfo9Sbbbh/nyrbp4OuS34ri2UAUPiMmACCeCf1rDbOK43COCRXZrs2cEZEmsr3HIODNx+HemTrHtP5rNltzvBXcoICiDxuJj5KYPetL+IeuL/ABiK6DwxagpOCrjIgf6QBHOMViPwd+IDZLW2Uul5lkj4wV3BYnBA3cVr32JrpMi8bQKhlwrqwt7hIwfDXcJ4kmadTtVSw7ib97sAx4A4i7W/g11KNprg8JxuLOCuyfhEATcJB4VfcxUP4LwQLKnxbriSAICr/Uy559CcQTinPVuqlVByXuSVJMwAQCTPv+1Zy3cYXDcLEscljkmP7YiKmtuVD9ZfptNbcuT1HGr6Xcu2Etz5dispJ8rAyu9ht92WKcaPR2V2BLhZlVVuLEQVAZUQRiVLNEwMyeKJ6sng6XR3bmCFbcAPK5cb9hAzk7gscSTS3o13ZbdmUMb77491kAhuVCEjzDLEEcSRlZwcL3F3KCoZ+ow0fSrhUu20mT2gmcnjvPB96t6/4VxVVyWN1S6wAGdCFJ9gZKgnsTSm91G4GIUgYA47/L9q02mti700MMtbW4u4xuhWM9uDAMe1SNl3IPiWGv0q1b5ir8Eothgbq7XG5FHxA+JtkqRhTFtFjvsx3o/8V6W2pJLBWdGBB2xtYBWgNzOP35oXpOne6bSQGRrqOzRlfCDOuP8AU2JrT6zSW2Ba6qSFKl2A8obkbjx6/ShawrgCKPJJMQ/hnUNatuyJ420JuYGHZY2qVT4W2qiiJEjiTyw1mstam0dpwAxBgghgO4OVPYg0t6JrzZlQPEQzwCB7kbgC2BPHb3prqUWC4VdrYYjPEiCfzR61NrfUUBlm0FWJBmd6/oyDYRBcixcLLteCUubX3cjzAiPSGPrTfoWrt/xNws03Lg3iRBIwMCTgBVHParPxL09LbF1WGciYPMDbifhgKKHGhFy3aZGCtaIJLR5EMySRHlKhue4p1u4qSg5E1MEhW6xIfijTJdZwDBZAGPYDcG+D8zeQGTgY5mhOkaBW1FtSwDW7ak95FsgAqD8MszFhJySe9SDNeJZSbagQBAJMQdpY5AMCY9Y4o3oFkXdSxMgWk2KD+Z7h3uR7BEtj5g1i2FqyF/UOIt6yrDPR5jjqWnZ7JVY9h7gzH19ayPUNK1214KL5xd3kloIO0qceoX3xW2v238LUBP8A2ANs922eX9YrM9Q0PhOq21EKAJmOB8ZAHmJJmMV6pNow3kfzBJ53LGi2g2kAQEQoG3BIIgESIBj1gTzWcXxH1dy0b7eGu1ltmNg2eG+xTwCm1hzmTT7TWS/h6dbh8y+LfYEbiDACgR5QzT/8oRVdzRjcUChpJAtmcDgFtpwsdpk49zRUoP5zNZtuY90GmGxe+JxxnI/Q0TeseUAYyP8AB9aqt6dkUKrwVgnEiIjaB+UYxHFT1F2UJmMgf2rVrrR+uTBySItt9S8I7L0KCQBcGFLcbX/oPEHhvbimF7TSpE80v0rretkPEhVDE5BDLJkfIUnudRvW9NqWRA4hfDQgwlojaeCCVCr2MyTS2QMdx7h98CAarQ2rV5SAtwm09tbf57kypdSMW1Cvt35wYic00/gHW2bzOWuOEIAEKiBgdqqeFgAR3EyZJoTQ2Cz6Biqqz2yp8OdgtrtKQCTGc5J75xTDWdWZWfejOkmGXkqwIVAv9e/aPSCD61trBdqjGTNG5ifpBdP+MlYbI/8A2RZ8UoQQhbwxc2BuWgEfrR3Q/JZJcy7mWJxB5P6kn7Um/wDHldV4vlVTb8JrbLLRBBl5EZblewjinvS9j25ghkbYyYlCMnceIg7p7ggjmprA4UrV2e/oIRAyCZ+dbmlYYIIPocH7VVbsknNOenP4qBHO4iRMywHYjv7fSl6KNxBxBIn5fOu03zB2eR1DOn6HxHC9jySJAA5JHft9613SyrIb1y7cZ7NpVIYSEDPtFwOMtghdpyMZjjMFAkbWlpmViB6BT+b3Pr960/QbxO1HZhbvJtNsMV3EY3RxMyVB5KniRTKcZ+sn1AI76g+s1PiPuAgAQB3jOfmfQUNrNRiB29P1qGvXw3KTI5Df1DgH9M+9DFuPWo7wQ5z3O1prFFY29Yn0DrnU9PrtFFu6rnTsjsoMHaBscA9zsYmRIoTpq/zA7KhBZRB+ELhVX5AQIHpSDpyJZDOrNsNspcAAkyVJKjhRIWBzjnOCeq6h08K2oILBLoaOzZUg947nsaoP9tS7d4nKRDfYtKnjM33U+jpdTdcAt3IMMBLsQJHmUw8ZUjM8yKl+FNZbSNK0i4NzBWBG5WJJKnggTB7gj5Vl+jSrlrjvcmIGcQIgAmOT9Zov8Ra25a/h9QoVlsO5cepI2Ah+VWTBjuRPFQDVA28DxL7tI6JsJ85jXqmp/wDHsSgnfK21OFZiC3mYfCqhWPqeBQek09/U/wAy826MTwFmD5Vk7eB7+9Cda63/ABi6cEKsAMQGPxwVOWAO0BjBPO6m9rW7LewcnJnvH/UU65xTUW8nqc+us327R+8jrtBKzaMMvbuY/MCe4Oavu663/CPa3AO8wkwyqTJIE+YKSQCO0TxSDV9RYnapU+sMCR8/+q5dQuCYJHEQSDxz25rjLrXQYPM7v/GKcETYdcXxrSXbbKy9juABDEQZODkAR7ms0ls7jbk72DKU4kDzqD7+JbuD5OaV62ypsXbYJFtju8MLuU3FO4MqT5SSIMYzJyM2aG2xW3elvE06o21gd1wWSSwVpO5im6CYJxXWodbgSOM9zlailqDg+I00tzaRT7pVra5dT5e49J5+n/FJ+paZTeLIQUcK6kcQ+Qf70b/HstpRa+JzAJztCiWuR+baCIHdmWuVpg9d5X/2XavY9KuIz1HUkGoA3gKCA5Mbd8QqgnuSRPyUetLeo2VF1wrhogsAylkk4DLyB6E0v6hst2hbIDAiWVvMSM/F6kmWJ5M0q0ejFu+t5F+K2UuebaV3QF7Ev5VXBBAgRxXS9cMxUDkSE6YhA56MY/8AmLm5rFkFGAUvdx8MTtQRhsgbjxmBTbRxbKokCDB9JmYHyIMnuf1G0CWFuXn3ncrKxUjOQdo3RkeT9xUU6gqOHny7hyf6jxR12pXhMjMQ1Njkvg48TV23Bdh6qP3alZvkbl5B7f8AFRe/cRw9sLdWIZZhiMkFTEMYPwmOOaGu/iDS3L3hrdUXDH8s4LSu7HvE49Qa52p3XVhqj7hnP2jqxtYhhKNWjLat2JLPdyzYEqp5b/cce4BqOpfxA1qAbdtQrbhhjhtojJ2jaSfU+1D9L1HiX7z7/EWTsMzC9lBH5Z3EfOmWjRbbkkzucs09y3OPlH2oWt2Mqfb+e45UyC0G0+hfwj/DbV2H4MhGHJWfykzz75q3SaoMoZGIDAZiCPYgjkHBB70WrbGIPwkAQP0b2x+9BPp9jsJOTkdieN0diRz696HWpsw3Ofn/AFNobfkQfqx1Knd/IuiBG62Z9pIIn7UtudUvh2e7pxDKqMdPcyVUkjfbcHdEmM9yK0t0FrQIHwgjPzHf5H96QdQ1aC5aQGC3ibj2AMBeODPfiukLgVGQOZMunZnIBPE+KWL7AlpgxnjNOL2nBfdHmIE/OBOPrSx9PtJB+RH6U10GuXabd1mhJKMM+5QjnIn6xXSIHRgK2O54EKk+v7e9ep1KXM+bcZJPcnv7UNqtQGMISVnykiCfmsmD7TUrNoikFth4lK1i0YPU1+i1lm8QdRDqoHibt28gQAUZPzfPaexLDNI9fbVHZVIbPIzAOQu7gmCJPaIoUPgjsec+mfrUjqSQq7VIEgHaA0GPzCCYMnM1llu8ciHTpzUeDkQrQWsrucRc5WZJgyu7sokDvNfQOm2k1GnVbqqWsDDTDBGmSD+VlYRmVOJiZrK9G6Kj7ZZhcMZgbFJOARzn1nEcU102taydw+NcQCd27k8jykEBYODzSkvUcNCu0zsQazgzRWOgDaQj/wAxADughHByrbiIX6TEGkGi1v8AFOAfLZk7YnzscC4R3E7foCe9e6jqemdSrm8U3r/JU7LD7mBJeDIRSSSs5j0MUBc6kXO4/ET2xnHAHwjgR6Cp7zWhD14zKNNRdeCl/wCGM+ndPA1yBwVFuVbdmHuArbwcGCN08cetG/iXVPYYpcTe5EpeHlDHuSMgsDnb/bNZrTalQ5G47nltzHJbkSfTt9q1jumpSSV3MMBwTbujk222mQ6vuKsIYbsTxVDINUm7zI8No7cOMifOhrCp+WB7UbpuoRkmZOY7U71H4T0zpFu4LN8xtt3bg2kzBh43OPfbIjIFZQyrMuCVZlMcEqSMe2K5t+nNfc+o0usS8e3+Zpem6xncXATsXCrBAYz5n+gwKfWLq3NVZtKefO7GfIgBiG4Ls0COwUn2pD0tyybf6FBx6E5+skU+0bbQD/TyJ5DfF+0is0t22zaepzP6jQGQsv6hIdKL7DZZM6dQikAmVViNjejJ29VIPY13TNYbrsCB/KlUPqjw2ffcpH0FA9d6aLoN5ZN8FSoEDcZjxDuwpAUHynlppt03U2UDXX/lSRKltx3Mxhd45JJAA9O9dB0Hql18icZGJoFbd54iz8Q3G/ibiqpJMQTwvlE/MelE9E0+Nu5iVWAxMk5Agk5iCftQd3V77jOeWJJHp6fbijNNf2wR7VyfVIsz4zPorKM0BSOcQ670wi0t34rrYciSAMhVE8KoH3Ymg7NguQD68dsZFNtDrIaIZdx7CQe8SOOOR7yKn1HTW0uErEQCRI8pbMH50erqBHqofvObpdQUzUw58S/R3xbRi+AoLfRQSc/SZpNe6auqvafVq7WFCqWthQHBktG5eC05JnHFV9d1PkCTAb4h/Uv9JPYExMdsV707qAkBiADAmMA+vymKHS2ivA+Yb6V2U2CMusG8Ql1XAABhT/6zPKvtEqRkA9vQ0COsq3HluLBNtuV7yG4cYww+oFMrVz4rbDyMcjurR2E894+tIOoaJrIB3B7ZwGUEEEcqyng07VVf9xz/AKi9FtfCtwf8x7c6oGCQQSw9cyANw94mfkRVmp6kt4KUg7ZViCD5hyPUR71ndE8kepwPlThbAWW2gMYBaMmMCT3ikXak2LsMYdGtL5zLbfUtisCJB7Ex9RWL6yyBn2sdxHmCwcRB8zED4SMCaZ/irWbFED4t059Bx8qz2n/C+pvXLe5dlloYO5VTsWCz7WO6APbuPWs04st9vgS6tKql9VzjP8zGa7qSmCRke/rQS3ixmYqE77UnJDRxmrNFaiRB+ozX1DZM+QVuYfplozxlih2sHAEz6AZqHh9s7hyCP270k1/MrS7bwIULn3ptotGAJIz6+lL+laWCSw+X/wDKbvfke0UllltVmeTC7HUDbk/LHPGeO9FL1IXBv2IXyGYiCxKtHwngqNsRM7SKyXUep7Zj/updE62437T2z5QcL39RG7t3NS2VnuULapODHigPua2pVQPPLTtHczExx7zVWrcqxUkGOGBlWGIIPpH19aVXNbJATGBge3sTJ/tVDa9VHOPQHvz9JIyYxSvTzL/XC+eIfevTC5Jq5XKrERODilLslwBrW6AAWDkSCTBjb8Sg9+fWjLGoI2huPUZUjsZo9jL1BGoSzhhxCNTeLqNx3QSZJJPmjGeAscDuSe9DWpBn3kf90QtsMdqznGCM+kT/AHom705kw6lf2I9QRg8dqW4J/VH0sg4SN+jXR4T+bYSNxngsDAQseB3BqV3qcDarK3+xp/X1NZ469kJ2MQR39qAu6gliZgkzI/fFTFPmPVcMWml0nVHDXBggGB6z3jOIA4960nS9Yhk3B4iOux1j8jfEw91IH0J7isCnVSEVWg7RCkAAgDAU+o+efnTLpH4jRYVmPsxEAHOJH/yf/o1Xp7MPg9Tm/wBQ0oNW9B7s84jnrWnOncI5Lz8F6RF1MQWgQ1wcEyCYBNU6a+zHygmKeaf8RqLZt3gpQgwI5MYRjwAezjIjuKy76y0HO28xz5RtPkXMKT3ZePLg8zml6unB3CM/pupL17GXBHnkzTMzNbAO5JxP2nnAPzo3T6RJNz80FZ/0zMH1APAPGaX9D1bwQzLdBknaBugYBII83H6ires9TW2pFsQTGR29YUjE1zWJHEwoWfYBzEXWr58Qz6Gh7WqPM4wSZEeoE+sZoPqd+4yu/JXkmP8APpSB+q3LkyR+gH24o1UkTtbdoC/EZazrwtkbQO5n/UZAYe4EciqNJ+KLjHdednaNu4mWj0P9XAMH0FKrF8qZw3qDkEHsfaqbzrMqpXHEyJ9qrUYGMxFtQ3bgJ9P/AAzrlvL4i+UA7SGOZxkEfPIP0mmv4q6uNMqGAZkxOTHHbiceuK+a/gfrv8Nelj/LYEEdie3yIPB9yO9W/jH8U+M3+lRAHfPqfnSXqOcCQBN1u6z9IhGs/FDnw7p2llcHacggEGPYYj5Vo9H/APk9GRzcBVmnyt57Yj4IkgzA54mT3r5fZBeW7AfTFeWrlV1FqQQsss0tGpILDrqBaS7GT8qObUOACeOM5I9J7/WlhHpROlvRIMkERE/Xn6V9DPztWxDkuMxkHmnC6QBQ5J3LGI4GAOf8FU9L06iCyg4xyPTJptdK3QQGIPHH1A/Sj2DEpqOYO+ssfmLyeSoED5Dv70uudSA5gg9wc/8AVB61hMZxQDzJ7ipWz1G+rI9WvkkZmP1oLQ9Yu2Liug8wyJEjIjiirwnt9/bvQqFCRuAMRg4kehjNBt4xBFhzLW65cUdwSQWaMzyIbsZNU3dSbjszMHY5PzPOexoy3qbScHehBJSCJBMbWJ7xnFA3vLue0p8IR8RBKE8Ce9ZtAjWcnzGvRdUFcNuIAMjJ5HHyWQAT6VodLYE3NrgpjgTyJBXPZgVn5etYLTdQMQR3mZ/Sth0BXedridu4rvg7QRuMcHidozGe1KsGOZRRZztjW2nGcQIb2PYijBr9qhOQJK/6SYn9QKXfxYT3nJnMk12q1y3IbYqtGSsw3vt/KfUCpXIM6lXtwRK9Q7MxJMyc0PevBRzntUL+oj4eaXXFYcmpwmZdZftHEJOomZqLnjNC+JBzVr3Y/YURXExLgRzCrd2cZA/T7UfY1QhYAIX2/wA9KV2TkUyNnhR/nFLYEw6nwPbNN0frkKxBCMVzC4cdoEgK0dxSnU/iXe0McATg/wB/p+tA69iqd5H6z/1SC51IySVU+0Yk98UPpbo31Vr5Hc0V66tzHm289wM9vehbur2iAAR6RgfI/wBzQ3TtezEAQF/pGF/3TU9QFB5Oc4Hpzj+9DsIOJSlocbjI3NRPIH0/c0PeYR6UTZfxBFuG9SBn6g0JctyYGYolHMN7QVyIZoNP9zn/AKofrfTipwd2BQ1zruxiqoGiJaT9QIqV3rQAyJ3cc+X7808VuCDOQ91TDYZb0hoVwZ9Yilt+9BI4qVnWbSTzPocUbo9Gi/zL0FSJjevfuwmRGMQeaZtwcmGlu1ABFtnmmOk0oGTVWk0vE0VdzMdv7V3wJ+fgy+5qTMA8VNdeVGDke9KX1fYH51B72PnQFjGKcSNzVS3NT3bc96GVozUb94Hvn1pRENWlrX5ED/PpSvUk5j5n/irLl4njHvVF1THr/wA17EaDK1J4znNXae9mOxwfTPb9qFU/tUrSEnFZDIxLrdwbioGJA/WtNo7otKpGD+1Z6xptvmMD0n94qb6wzn9KnsG6UVHHMdajqhmqR1AseYjilFzUTUTezSvTlfrH5mkOvnJiTzVGo1Qjmkz3J71UL8470PpRvrn5jP8AjMDFTa/Of+aUJdnvRYtbmCitNcH1o+6dqRO4xj279vpTbT3tw98cDH2+lIOIAOB+/pR9m9GSOPeJ9PlQbBNXUmT6rfLNtn7evpHzpSbJC7go/XP+TVd/VbrhIznmvGY+tBtwZSt/GJZbuNIAke04obUaluN2PSrbSnk4/aqL+nJkgE8ifU+xolHM8biR3K9Hrdj7vnH+e9M9V1tTbJAG58MDOO8g/wCc0j8GMmhmYg001K5zFLqnqBHgwuyst86s19og8AD24ofS6kb1IwZGaL19wbvnmiOQZOHzI6PUiCrGBzwORx9PWq+tn+YSMbgpj3IE/c5+tdo7iq6sRIBkg/5n1+lV9XsENO/eGyGnke/pxxRKPdPWWM1ZHxNUTAFV3nxNdXV1DPmhFRXP1rmaa9rqTClVyqbIloPFdXVhhieagRNDXTNeV1DHrKFPt6UbphJz717XUBjHlOt1LE0PZYz9DXV1B4jVkxfOa534rq6sjJPcRHvUUHeurqyHOtmDI9BTnpKDbu7n/iurqFpiwnbEn3qu/cIQ/U11dS5o7i22c0xVYH2rq6gs7lSzzxCaou3ScTif8Pzrq6lr3PExZeck1Qbhryuq9epNYZPSN5hRWpckGexrq6hP6oK9S1GKWd64bftn22zEfOgL+oZiSxkmurq1RPWEz//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68964" name="AutoShape 4" descr="data:image/jpeg;base64,/9j/4AAQSkZJRgABAQAAAQABAAD/2wCEAAkGBhMSERMUExQWFRUVGRgaGRcYGBseGRgbGh8aGh0YGhcaGyYgGB4jGhgXHy8gIycpLCwsGB8xNTAqNSYrLCkBCQoKDgwOGg8PGiklHiUqLywpLywsKSwsLCwuKiwpKSwsLCwsLCwsKSksLCwpLCkpLCwsLCwsLCwsLCwsLCksLP/AABEIALQA8AMBIgACEQEDEQH/xAAcAAACAwEBAQEAAAAAAAAAAAAEBQIDBgABBwj/xAA5EAACAQMDAgQEBAUEAwADAAABAhEAAyEEEjEFQRMiUWEycYGRBkKhsRQjUsHwYnLR4RUzggck8f/EABsBAAMBAQEBAQAAAAAAAAAAAAIDBAEFAAYH/8QALREAAgIBBAEDAwMEAwAAAAAAAQIAAxEEEiExQRMiUWFx8DKBoQUjscEVQpH/2gAMAwEAAhEDEQA/APnKWI/tR2lsSeP+qYjp26IyTR/TNAUb4d2GOO6gEE1MfgToLVt5MFtaDcRAgxPzij9HoAZEZYAgEcjJmj20qLB3CGtHYP0Hy71ff1ObbgQLai0ARlguWb2HmOfajFBPJnn1I6Et6R03eCVBglJHqIlh7wYrQabSgBzAExH0jIPsMfWlGj6iFVGBgKy2x822mfmwDCmli1vRyVCqpOQT8DMyMPWJEzXmTEV6hbsxvYQ7ZyDn6wDJoi0zgpmFghx33EyM/IH70ta8/O5QjCQeSe5IzkQBPyoq9dxtCk+G0GT8RiSSR8xikMCMY7mA/MItNBPpye36ntmvL3nniRAnifv9eKXNdLK+4xLAT6gwzDP+3nsCastao7LTRklFIBmADkj1Uf2NSWIcdzVfmHWrYKnaZiR9vKZ95otJF155Cj9Se/yFL7VzaZOAxMDiZ9fckn7UVZtld7Md28AicYAgKT7GZNSBAk1m3HMOS+Bj85jH0GatDhR5j2NBC/BE4J4HqBH/ABRK3ZURGRP0J/4zWhxj6iZzLEWAD7ZH+fOrnUlfSO9QKkgd45qy05mCPenVgZ2+CILHzOuWzyPSPriKnOYrnPcdx+teSQYAORz2xVXXUXmSUyATicV4yGRFTVeT9qkGxTCuZmZWw9a8Fsz9P+amEz71JTmhK5PM3M8AxXBasIrwU3b4g5kSKiVqddXiM9zcyk2s/avApk5EEAAe+auPr86pHOOJBn3rwUT2YDf0jMLkc52n6f8ANVXbcLB75P0gz9/3o+7cIyveTB9qos3pYq3MfT5fWsKY4gZnxc2tthbonczsij1G0SR6wxIpkurW3p1j/wBrW0tc5USzOPr5f1oHVdQXaoUjfbXYI/LGZH1yaj1fRA6m94cbd/ieXgboYqG7wSf8FdFa9mIdlu8SemBaxt25WfDuRMgEShP1496M07BXkqVtojbfUyNsGfWZ9ql0rVFrQFtdxtJeueb4d7MML6kW1Y0o8VtvnJY7gsnvuPYe5YVuNozE5DZjXpIJV7a4Bu22U+rk3IAHsDM+i1oOhW9zm424bU8MgE7Y3sRI9ZJ+4pbZ0a2gbRITwmKhiYZoJDso5MKsY9MUz6vrFssjSQkuq87mdirAn0kW2E9uO5qc+5sHqNyEXI5Mleu27XhBptjYEUnITcyoQQOPKxNX9TuXE3sgDqpaLYzgBmVieWLOCp/3CgupasrqbKQpVkYs5PJQgsdp7xI/+hTFDcu3LYtYQSGlgBtAyY9mAj5Up12HiYG3iLr2820C/E2x2kcYO5I78x64FGarTs247yp8gXYAYWZaJIwZA+S+9Eay0TYd7XIYJan8wAlmP+4/oBXvR9Gxsm5dIltqKsc7QS54zJmI7CpnB25+YYxmFa/arWlMS+E5MlQIj7E/Wr9TrCBZUAt4jrEQdmGdgSO3lIqno+j/AJRa4d53M6MfyTwF9IBirruoVltpbaNyruA+JUypPtLCJ+dS7fdDyMQgjzyMwTuPofT9a7p+/wA6uoUA4gySp4J9DM4o19PlYODHyIqoXAWIVhugN2nzExj6GpbFwSAPpDWW27sYJjE/MDlpq/TsMHmRIPY/X5RSveGJBwVYgE8Hyy2PQiQRRzqqLaidilY+R8on5SPlVGnYNg/EBxiX3rgUrP5m2+3BOftUdI7cMZMTPrkif2+1V6XVpeErlQSpBEHcDBHyH9xVt9TODtJBAPz/AO4NWDgxcIX9P71ByFHtUbs5B9J/WvL9vdC9jz9P+6Jj9JglzPiu31EH0qSivbjmbLK8rgKC6zrPCsu35trBQOS0EgA9uOaoAgQ414ayH/496hd8NrWo3B9xZNxklYUkT2hpPyNbGvMOMz2ZURVCtyfrRTUFcU7pntGKSW2QpZMglRuOYzyD3oWxZJB3LByY9Pb96IvoY3AwQo/f9OKV6nqTJeUFZR0ZpAM7jtUIDx3J+lGcEiDPi+sK20krkgFlETECVJ7ntNN9L0vZNpDO4qik8Kjr4hJjkhSBjODSb/x5VbVwmfEFzB9EMbvrDUU63W1IQNtW0d2e2AqkDudoEfM11UUDn85ktr56jnRatEuoiHyWQ+9iQN7OrKF/3EHA9BUdPokN+wrMDJVtpEgKBvJJJyQqmIHPyqnqvSUubQ7KiSGOBJbG4xHMcHsSap6hbVNMXtbVydm7LMqbUaT/AFHxT7eXAp7LtBBHEmDbjkHuPV6YmoP8TeYhFdrm6QN0k+Q+kYWafXdKupWAqsocMSQQoZQQoXviSPc1hdRrbi6XaUcAObj52lFZ18Iq7J51HlmIksJitXoOpMmjt7nh7jttAHm8MNLEjtCC4ZNSNWrSgOyy3U6VH1FvSLOPMwI+MHO6Y+AbcgVfpCqXtcT5rYiCeATjw+fzPDGPTND9P1Kae/Z3gLcvpeRTBMqgQqd0wgLbjPBFGKq3rWkRAVS6TeM4LAbWLNIkySY+Y9KlIOceI8H258ym51AjVWtEUkMoO8NkMNwK7I/pzPv7U061rtty2gwiSMdjAIz7RH/1S1On+Pca9c3SW8ttRtYqpwXc/DJmfb5UZ1hrNh1e63wq21IOxRybj8liMcn0ikNV3Ghhn88z3R3iLdtWcEW7YDMfLJ7sR2kEQfYxVWl0ytf8QH8htzn4CZn/AEiZIxQF4i5dsbXD2XXxIUzugzJMye0SMZxV/UGf+YbThLhEKQB5XUcQ0jK8T6momx5POI4Ak4mg16vusbWKrbeXH9QggL96C0ZttfuMpIIUIVIIjYTAAInEn2zVy9QF1CAZcqQ0f1oFfaAfc/Yiq9NrpdtwzuJPeQQpBH0YT6Qfak3VkJwYSkZxC3fcxAxcWH9jGM/OSD86nqbpewSkg7dsHlf6vWWjj50L1Pofj7SNvxKxBmDsIIiOeSc44obrt3bp74Bci6CUdOd/9II4GB881tSsO/wwXIMddN0gWyFA2yCSRAMnmff3olvOhx649xQXR7n/AOtZyT/LSWbk4iTOcweaW9Sv3UvWwl0qGvKXAXdKlQCDg7RPy5qlmGcGLAz1H9pp2u2Dt8w9DgkferTc+2P1qNxuf2rroBx6R9KIt2BPTlHargKpQwfnVwo6uZhnrGBWM6p1C7eYE22tqhLKjA7isEbmH5SYiP8AUK2kUp67pgLbtGW2KfluH96qBxE2LuGJndDfCXbT4EMq84hpk+0eX71uBWK6V01bzspJEQVYdiPbvkDB5FbUURORApGBIN8qiRFWTVDNnP2qRx8SkSrUXlCMW4j6n2j34pR1fRFlsuzFH4kcAEzsI7jA+ommhuEk8/Uft7e/eh+vW/Ig9CD9u89sVqAHOYL8DifL+sXrKsrbZtWVVFkfHsPBnld8T6ms/wBOvb7jXLjPuuMpWDgkMxKx3xAA7TRN3RE6abl1GLkMxWJgYgRjeQJJ/vVvQdJ4xN9xss2cWwvfbyFPdvVu0/Ku2WztwJAFAByZbfZblh7jnBuKitB8jHbBePysCc9oou+r/wAJphEOt26MHkBWn9V/Su/DNlb419sgbLiqCoystuIAHePLVNvW3CLJJDJb3SQIh+I44C+X3M1osLdwGrC8LDNDeXeCysLBQrcEzCuQrXAJgHf4ZwOVHpTDR6I3WsM15S257V1lKkFV3mRtwrFF2xzBB5oXqVtV0xUMJ1LLbQxlUDDcSB3B5A7kDvXfhhhp719mBK2/EuhVAyzQksOZ2k4Ehdx7ClvyeIwdSzq2vRtc126m8WiwRPy+WVUbfq0dpaiPxJvc3jhV06LtHCpO3YmDzB+w9qH6X0v+MulS4SSS7gg+YydqL+bBn2we4rQ/iTSHbb06kmAblxiJZvDUwDAyYBgfIVOSCTHbSoEr/C6m4Be1CqjInhvbWYLB2KtskxCMyiJne1L9WpvXLlpnVpQ3AxmAbbMrIG4+C+O5jbVnRdY4uMjNtRtiAbZm4APMWOQFEJHck+lWfiLXnTqXCByism3gBiUuFJiIhGmPT3qNmbgDqUqo/eedCtzbRdhm2pRYUF9rbSu7Mkk7z6ZAxRoZVcWp/wDadrER5Xg7c5nIgn3QcA0E2r2sxtHy3LdpwYhwLskIT+WYE/Ietedf6cDpzaLFLgO0FTBLupMKRwComewGaldVTDsMk8faGCzkoOhLrXUhb2bRuuT5Eyfi/M7erCeMn5CnPS7LbLpY7nV1JxAEovlUdgFjHtSTQbDqEuF4d0J8Nh5hsAtE7x5WwC0jvNe/iQ3bSC5auXUBuIXFuJYICO4M/Esj/TQNgt6fyDGAe3cfmEv1AtcGmDwpcAOMzI+At6AyARzEdqe9Q2eE3wsqDzKTgBROYnaQBP3rPdL/AA6G00rcAuo0hhwGADweCMkfKPSlPTrIa9qpUW01TKWuFgJBbcVPrvLFQTwAB3p7V7sY7En3bc5/abHpl9CVVCB5QSm4EwCTAP5gC0kj2FGqNtzcPznzfTv9hQeq6SbfhuglrRk9tynkfICcUk0vWrrjWIz7iWiz5QpVHBz/AKowPWRSbU3MNnGISEge6Pl1ZuTbR5A+K6PeTCe8ECftTOwoCgLx8/39aR9KtC1bAgzAwBk9gv2gU4S7AxU/rgsfiM2HHPcKUdjVGu1PhgPnaCN0ehxP0JB+le27x5967UW0uKytwcGrFtH7wCphFu6D/n7UJ1tCbDwCT5SAMnDA8fSkNjUtpH2OS9o/DAPl5+E/byfb0pzb6mWQMhVg3wsJ44yPWZFNa0Iu49GABu9o7i3oNhlvNuUiQxBII5K4z8jj3p7rtclpC7mFH3JPAA7k+lKtT1AadHuN8IgkKJLE4CqvdicClXS7l3V6hbl9dq2/Mlvsk8bj+Z5jPaDHrTKrBYu4dRez0/bNTpLjm2rXBDHJA7T+X3gQKg4n2z27/M1cyEkT+9RuW+ZPNS2sxzgR6gRGeo/w7MLgY2xlWUSVXuCoyQOccUwu6pbqKyEOrQQQZBngzU7qAqRtzkZ/ae0+tZ57zaWzfNvbg70D/CFIAaFBEkOD5QRlge9K3lk4PPmbt5xPmXQjavLaDhbiw6m0Ay7WgttuH8ymQxZeRAMRRPX+tmBZBgwA0KFCqB5UQcBeDgdvnS38K9RtovhAIWMAu5b+XIywgGQYAPsKVdbF63dbxhF2d0jKkHgqfSCK+hWzFWfM5xr3W7fEf9D6sNMwhwi3SVMnhsEEz2aYn2px0a3GqW0QYDXXKkcHEMT6hgRB75rIdJtC8pa65UhTERkmQCZ/KO4GT271vbdw6Wy2o8NZaFWFI37RBuPLNtthioEcgHGRQV2bxwI62r08c8wHV9RT+JuJ4asiMImQQ67dxVxlPMq5iDtEioanUJatX70Nd3J4RHw3LO9lO4gYKsV+NccAxSewW8Q7wZbzGe4YTuxMggzNMNF1JVcifywBtkEEQVPYiD8JrT7oG3bHH4U0zLqFuW3FyzFz+aVKoVxkFwNrTAI/0ntWxTUCx4l663ncstvHmiTtCr7yPoBPNfMdO9q2EG4bGdAQxO1vMCUZiIXdsIkxwZMSa2HW9U5vsWlfIhUEQUU7gwIHB3gzHOKTWmeCYV1uPcBCbF0By0BYyTHw5OFPG5mMlvmaXtdXUC8hO5SLZYAmJBZTDdyAUHpiKYtpEICAgAbgZ5cnDTEn2oXW3zbvKQQVdAojAadxHMR5wo7c5qS1ju2AYEprQFd5OWnuk1Yt3FRlHh+GPMRJgEIGJObm2FyeBIHFOdRpgLVtmXzEXGzlgHgRJyPJA+kUr6T/AA928m1xdGpJYNuBUHTBQLYjgHxS5HfzeoonrHXUFzU7ySqLvUgGQqlbbgD/AHMD9aTqa2evK94h6dgjgN8wTo2hZiyoVD2lcopMeYsu5pn4WVQpj4ee9NdVpl1emTwyVCMfEVvjTaDuRh/Xuj5jI5qn8LlHuuFAMJZfxDMlbilgonIwqn6io9fS5auLqLJFu68h1PwOF4DD82DzyO1eRcKu7hjNc+47epHoFgOhFuQbnluq7EqwjLLAlWCNAj0Ibiat6bpFXWXEkjLxOS0gZzz5f2qHSrDvsu2RtV/MpbOwywZX9RuBUnmCCODV/WdWbmrFlABCp4jgAsQ0nZPMDytjmRT1wDu8yY5IwYZp3ZrbIsgtKuytKqxncyMeBGYGJYDsaWvpSNR4ZB8Jm49ARI83aDEH2oy91a3pmv7yVt2/DAABLEtgQo9e+OSKB6r1gb7TWCHa8nlII2qqGN4WJ3kuVE4G0zxUbK3qc9R+fbmE6/V7G2iXNthcf2AIhJAySZP0FMUvCQRkcg+opb/4sJpWAIL7vOQeSCMT7QaH6d1BVt3fEZbaW2A3uwVQXUkrLYH5THvU11GVwPEOt+cnzHei1M21H5oZvuxH6Y+9evcaDEA9iePrFKrGrhd8EizcZW9GVwC0HvBg07LIF3E+URB9Z4j1nFBqKWdwUP0/eEjADmLNXq12RdC2ySSNxG0xHDHsZ7x8NL73UXsaJrlkK7I53FgSoVnLTAI3AqyxB5+VN9Od+5iBnEdoHb3GaGv9DtbWGwFeVt5CwATtA45lvvT6nU/2T45H3gEYIsx95V1Fyy6cMAGJ8RhulV2oQRuGD5nAE+hozQXQRFskQQxfb8cHzKu7OJA3fau6X0u3tVwu2ICqvlG1MAEDmr+qadikodrLwfSe59RMSPSaZYVXFI/CYC8kuYSL7HFT0mo3M+ZVWCj5gZ/Ux9Kztn8TWzaUh0F9rJuC1MkELJ+g+L1IFMOlqttbI7MGGfzFoaffIkntJpOnDLnf3mNfHiNNZtRSxmB6Ak/QAZpDrtI+wuyoA2TaYbkOYCn+lojzL78xWga770n1tw3rxtrhbKkn3cwAP/kEj5tTEIJYr8QD4zPzfo9Sbbbh/nyrbp4OuS34ri2UAUPiMmACCeCf1rDbOK43COCRXZrs2cEZEmsr3HIODNx+HemTrHtP5rNltzvBXcoICiDxuJj5KYPetL+IeuL/ABiK6DwxagpOCrjIgf6QBHOMViPwd+IDZLW2Uul5lkj4wV3BYnBA3cVr32JrpMi8bQKhlwrqwt7hIwfDXcJ4kmadTtVSw7ib97sAx4A4i7W/g11KNprg8JxuLOCuyfhEATcJB4VfcxUP4LwQLKnxbriSAICr/Uy559CcQTinPVuqlVByXuSVJMwAQCTPv+1Zy3cYXDcLEscljkmP7YiKmtuVD9ZfptNbcuT1HGr6Xcu2Etz5dispJ8rAyu9ht92WKcaPR2V2BLhZlVVuLEQVAZUQRiVLNEwMyeKJ6sng6XR3bmCFbcAPK5cb9hAzk7gscSTS3o13ZbdmUMb77491kAhuVCEjzDLEEcSRlZwcL3F3KCoZ+ow0fSrhUu20mT2gmcnjvPB96t6/4VxVVyWN1S6wAGdCFJ9gZKgnsTSm91G4GIUgYA47/L9q02mti700MMtbW4u4xuhWM9uDAMe1SNl3IPiWGv0q1b5ir8Eothgbq7XG5FHxA+JtkqRhTFtFjvsx3o/8V6W2pJLBWdGBB2xtYBWgNzOP35oXpOne6bSQGRrqOzRlfCDOuP8AU2JrT6zSW2Ba6qSFKl2A8obkbjx6/ShawrgCKPJJMQ/hnUNatuyJ420JuYGHZY2qVT4W2qiiJEjiTyw1mstam0dpwAxBgghgO4OVPYg0t6JrzZlQPEQzwCB7kbgC2BPHb3prqUWC4VdrYYjPEiCfzR61NrfUUBlm0FWJBmd6/oyDYRBcixcLLteCUubX3cjzAiPSGPrTfoWrt/xNws03Lg3iRBIwMCTgBVHParPxL09LbF1WGciYPMDbifhgKKHGhFy3aZGCtaIJLR5EMySRHlKhue4p1u4qSg5E1MEhW6xIfijTJdZwDBZAGPYDcG+D8zeQGTgY5mhOkaBW1FtSwDW7ak95FsgAqD8MszFhJySe9SDNeJZSbagQBAJMQdpY5AMCY9Y4o3oFkXdSxMgWk2KD+Z7h3uR7BEtj5g1i2FqyF/UOIt6yrDPR5jjqWnZ7JVY9h7gzH19ayPUNK1214KL5xd3kloIO0qceoX3xW2v238LUBP8A2ANs922eX9YrM9Q0PhOq21EKAJmOB8ZAHmJJmMV6pNow3kfzBJ53LGi2g2kAQEQoG3BIIgESIBj1gTzWcXxH1dy0b7eGu1ltmNg2eG+xTwCm1hzmTT7TWS/h6dbh8y+LfYEbiDACgR5QzT/8oRVdzRjcUChpJAtmcDgFtpwsdpk49zRUoP5zNZtuY90GmGxe+JxxnI/Q0TeseUAYyP8AB9aqt6dkUKrwVgnEiIjaB+UYxHFT1F2UJmMgf2rVrrR+uTBySItt9S8I7L0KCQBcGFLcbX/oPEHhvbimF7TSpE80v0rretkPEhVDE5BDLJkfIUnudRvW9NqWRA4hfDQgwlojaeCCVCr2MyTS2QMdx7h98CAarQ2rV5SAtwm09tbf57kypdSMW1Cvt35wYic00/gHW2bzOWuOEIAEKiBgdqqeFgAR3EyZJoTQ2Cz6Biqqz2yp8OdgtrtKQCTGc5J75xTDWdWZWfejOkmGXkqwIVAv9e/aPSCD61trBdqjGTNG5ifpBdP+MlYbI/8A2RZ8UoQQhbwxc2BuWgEfrR3Q/JZJcy7mWJxB5P6kn7Um/wDHldV4vlVTb8JrbLLRBBl5EZblewjinvS9j25ghkbYyYlCMnceIg7p7ggjmprA4UrV2e/oIRAyCZ+dbmlYYIIPocH7VVbsknNOenP4qBHO4iRMywHYjv7fSl6KNxBxBIn5fOu03zB2eR1DOn6HxHC9jySJAA5JHft9613SyrIb1y7cZ7NpVIYSEDPtFwOMtghdpyMZjjMFAkbWlpmViB6BT+b3Pr960/QbxO1HZhbvJtNsMV3EY3RxMyVB5KniRTKcZ+sn1AI76g+s1PiPuAgAQB3jOfmfQUNrNRiB29P1qGvXw3KTI5Df1DgH9M+9DFuPWo7wQ5z3O1prFFY29Yn0DrnU9PrtFFu6rnTsjsoMHaBscA9zsYmRIoTpq/zA7KhBZRB+ELhVX5AQIHpSDpyJZDOrNsNspcAAkyVJKjhRIWBzjnOCeq6h08K2oILBLoaOzZUg947nsaoP9tS7d4nKRDfYtKnjM33U+jpdTdcAt3IMMBLsQJHmUw8ZUjM8yKl+FNZbSNK0i4NzBWBG5WJJKnggTB7gj5Vl+jSrlrjvcmIGcQIgAmOT9Zov8Ra25a/h9QoVlsO5cepI2Ah+VWTBjuRPFQDVA28DxL7tI6JsJ85jXqmp/wDHsSgnfK21OFZiC3mYfCqhWPqeBQek09/U/wAy826MTwFmD5Vk7eB7+9Cda63/ABi6cEKsAMQGPxwVOWAO0BjBPO6m9rW7LewcnJnvH/UU65xTUW8nqc+us327R+8jrtBKzaMMvbuY/MCe4Oavu663/CPa3AO8wkwyqTJIE+YKSQCO0TxSDV9RYnapU+sMCR8/+q5dQuCYJHEQSDxz25rjLrXQYPM7v/GKcETYdcXxrSXbbKy9juABDEQZODkAR7ms0ls7jbk72DKU4kDzqD7+JbuD5OaV62ypsXbYJFtju8MLuU3FO4MqT5SSIMYzJyM2aG2xW3elvE06o21gd1wWSSwVpO5im6CYJxXWodbgSOM9zlailqDg+I00tzaRT7pVra5dT5e49J5+n/FJ+paZTeLIQUcK6kcQ+Qf70b/HstpRa+JzAJztCiWuR+baCIHdmWuVpg9d5X/2XavY9KuIz1HUkGoA3gKCA5Mbd8QqgnuSRPyUetLeo2VF1wrhogsAylkk4DLyB6E0v6hst2hbIDAiWVvMSM/F6kmWJ5M0q0ejFu+t5F+K2UuebaV3QF7Ev5VXBBAgRxXS9cMxUDkSE6YhA56MY/8AmLm5rFkFGAUvdx8MTtQRhsgbjxmBTbRxbKokCDB9JmYHyIMnuf1G0CWFuXn3ncrKxUjOQdo3RkeT9xUU6gqOHny7hyf6jxR12pXhMjMQ1Njkvg48TV23Bdh6qP3alZvkbl5B7f8AFRe/cRw9sLdWIZZhiMkFTEMYPwmOOaGu/iDS3L3hrdUXDH8s4LSu7HvE49Qa52p3XVhqj7hnP2jqxtYhhKNWjLat2JLPdyzYEqp5b/cce4BqOpfxA1qAbdtQrbhhjhtojJ2jaSfU+1D9L1HiX7z7/EWTsMzC9lBH5Z3EfOmWjRbbkkzucs09y3OPlH2oWt2Mqfb+e45UyC0G0+hfwj/DbV2H4MhGHJWfykzz75q3SaoMoZGIDAZiCPYgjkHBB70WrbGIPwkAQP0b2x+9BPp9jsJOTkdieN0diRz696HWpsw3Ofn/AFNobfkQfqx1Knd/IuiBG62Z9pIIn7UtudUvh2e7pxDKqMdPcyVUkjfbcHdEmM9yK0t0FrQIHwgjPzHf5H96QdQ1aC5aQGC3ibj2AMBeODPfiukLgVGQOZMunZnIBPE+KWL7AlpgxnjNOL2nBfdHmIE/OBOPrSx9PtJB+RH6U10GuXabd1mhJKMM+5QjnIn6xXSIHRgK2O54EKk+v7e9ep1KXM+bcZJPcnv7UNqtQGMISVnykiCfmsmD7TUrNoikFth4lK1i0YPU1+i1lm8QdRDqoHibt28gQAUZPzfPaexLDNI9fbVHZVIbPIzAOQu7gmCJPaIoUPgjsec+mfrUjqSQq7VIEgHaA0GPzCCYMnM1llu8ciHTpzUeDkQrQWsrucRc5WZJgyu7sokDvNfQOm2k1GnVbqqWsDDTDBGmSD+VlYRmVOJiZrK9G6Kj7ZZhcMZgbFJOARzn1nEcU102taydw+NcQCd27k8jykEBYODzSkvUcNCu0zsQazgzRWOgDaQj/wAxADughHByrbiIX6TEGkGi1v8AFOAfLZk7YnzscC4R3E7foCe9e6jqemdSrm8U3r/JU7LD7mBJeDIRSSSs5j0MUBc6kXO4/ET2xnHAHwjgR6Cp7zWhD14zKNNRdeCl/wCGM+ndPA1yBwVFuVbdmHuArbwcGCN08cetG/iXVPYYpcTe5EpeHlDHuSMgsDnb/bNZrTalQ5G47nltzHJbkSfTt9q1jumpSSV3MMBwTbujk222mQ6vuKsIYbsTxVDINUm7zI8No7cOMifOhrCp+WB7UbpuoRkmZOY7U71H4T0zpFu4LN8xtt3bg2kzBh43OPfbIjIFZQyrMuCVZlMcEqSMe2K5t+nNfc+o0usS8e3+Zpem6xncXATsXCrBAYz5n+gwKfWLq3NVZtKefO7GfIgBiG4Ls0COwUn2pD0tyybf6FBx6E5+skU+0bbQD/TyJ5DfF+0is0t22zaepzP6jQGQsv6hIdKL7DZZM6dQikAmVViNjejJ29VIPY13TNYbrsCB/KlUPqjw2ffcpH0FA9d6aLoN5ZN8FSoEDcZjxDuwpAUHynlppt03U2UDXX/lSRKltx3Mxhd45JJAA9O9dB0Hql18icZGJoFbd54iz8Q3G/ibiqpJMQTwvlE/MelE9E0+Nu5iVWAxMk5Agk5iCftQd3V77jOeWJJHp6fbijNNf2wR7VyfVIsz4zPorKM0BSOcQ670wi0t34rrYciSAMhVE8KoH3Ymg7NguQD68dsZFNtDrIaIZdx7CQe8SOOOR7yKn1HTW0uErEQCRI8pbMH50erqBHqofvObpdQUzUw58S/R3xbRi+AoLfRQSc/SZpNe6auqvafVq7WFCqWthQHBktG5eC05JnHFV9d1PkCTAb4h/Uv9JPYExMdsV707qAkBiADAmMA+vymKHS2ivA+Yb6V2U2CMusG8Ql1XAABhT/6zPKvtEqRkA9vQ0COsq3HluLBNtuV7yG4cYww+oFMrVz4rbDyMcjurR2E894+tIOoaJrIB3B7ZwGUEEEcqyng07VVf9xz/AKi9FtfCtwf8x7c6oGCQQSw9cyANw94mfkRVmp6kt4KUg7ZViCD5hyPUR71ndE8kepwPlThbAWW2gMYBaMmMCT3ikXak2LsMYdGtL5zLbfUtisCJB7Ex9RWL6yyBn2sdxHmCwcRB8zED4SMCaZ/irWbFED4t059Bx8qz2n/C+pvXLe5dlloYO5VTsWCz7WO6APbuPWs04st9vgS6tKql9VzjP8zGa7qSmCRke/rQS3ixmYqE77UnJDRxmrNFaiRB+ozX1DZM+QVuYfplozxlih2sHAEz6AZqHh9s7hyCP270k1/MrS7bwIULn3ptotGAJIz6+lL+laWCSw+X/wDKbvfke0UllltVmeTC7HUDbk/LHPGeO9FL1IXBv2IXyGYiCxKtHwngqNsRM7SKyXUep7Zj/updE62437T2z5QcL39RG7t3NS2VnuULapODHigPua2pVQPPLTtHczExx7zVWrcqxUkGOGBlWGIIPpH19aVXNbJATGBge3sTJ/tVDa9VHOPQHvz9JIyYxSvTzL/XC+eIfevTC5Jq5XKrERODilLslwBrW6AAWDkSCTBjb8Sg9+fWjLGoI2huPUZUjsZo9jL1BGoSzhhxCNTeLqNx3QSZJJPmjGeAscDuSe9DWpBn3kf90QtsMdqznGCM+kT/AHom705kw6lf2I9QRg8dqW4J/VH0sg4SN+jXR4T+bYSNxngsDAQseB3BqV3qcDarK3+xp/X1NZ469kJ2MQR39qAu6gliZgkzI/fFTFPmPVcMWml0nVHDXBggGB6z3jOIA4960nS9Yhk3B4iOux1j8jfEw91IH0J7isCnVSEVWg7RCkAAgDAU+o+efnTLpH4jRYVmPsxEAHOJH/yf/o1Xp7MPg9Tm/wBQ0oNW9B7s84jnrWnOncI5Lz8F6RF1MQWgQ1wcEyCYBNU6a+zHygmKeaf8RqLZt3gpQgwI5MYRjwAezjIjuKy76y0HO28xz5RtPkXMKT3ZePLg8zml6unB3CM/pupL17GXBHnkzTMzNbAO5JxP2nnAPzo3T6RJNz80FZ/0zMH1APAPGaX9D1bwQzLdBknaBugYBII83H6ires9TW2pFsQTGR29YUjE1zWJHEwoWfYBzEXWr58Qz6Gh7WqPM4wSZEeoE+sZoPqd+4yu/JXkmP8APpSB+q3LkyR+gH24o1UkTtbdoC/EZazrwtkbQO5n/UZAYe4EciqNJ+KLjHdednaNu4mWj0P9XAMH0FKrF8qZw3qDkEHsfaqbzrMqpXHEyJ9qrUYGMxFtQ3bgJ9P/AAzrlvL4i+UA7SGOZxkEfPIP0mmv4q6uNMqGAZkxOTHHbiceuK+a/gfrv8Nelj/LYEEdie3yIPB9yO9W/jH8U+M3+lRAHfPqfnSXqOcCQBN1u6z9IhGs/FDnw7p2llcHacggEGPYYj5Vo9H/APk9GRzcBVmnyt57Yj4IkgzA54mT3r5fZBeW7AfTFeWrlV1FqQQsss0tGpILDrqBaS7GT8qObUOACeOM5I9J7/WlhHpROlvRIMkERE/Xn6V9DPztWxDkuMxkHmnC6QBQ5J3LGI4GAOf8FU9L06iCyg4xyPTJptdK3QQGIPHH1A/Sj2DEpqOYO+ssfmLyeSoED5Dv70uudSA5gg9wc/8AVB61hMZxQDzJ7ipWz1G+rI9WvkkZmP1oLQ9Yu2Liug8wyJEjIjiirwnt9/bvQqFCRuAMRg4kehjNBt4xBFhzLW65cUdwSQWaMzyIbsZNU3dSbjszMHY5PzPOexoy3qbScHehBJSCJBMbWJ7xnFA3vLue0p8IR8RBKE8Ce9ZtAjWcnzGvRdUFcNuIAMjJ5HHyWQAT6VodLYE3NrgpjgTyJBXPZgVn5etYLTdQMQR3mZ/Sth0BXedridu4rvg7QRuMcHidozGe1KsGOZRRZztjW2nGcQIb2PYijBr9qhOQJK/6SYn9QKXfxYT3nJnMk12q1y3IbYqtGSsw3vt/KfUCpXIM6lXtwRK9Q7MxJMyc0PevBRzntUL+oj4eaXXFYcmpwmZdZftHEJOomZqLnjNC+JBzVr3Y/YURXExLgRzCrd2cZA/T7UfY1QhYAIX2/wA9KV2TkUyNnhR/nFLYEw6nwPbNN0frkKxBCMVzC4cdoEgK0dxSnU/iXe0McATg/wB/p+tA69iqd5H6z/1SC51IySVU+0Yk98UPpbo31Vr5Hc0V66tzHm289wM9vehbur2iAAR6RgfI/wBzQ3TtezEAQF/pGF/3TU9QFB5Oc4Hpzj+9DsIOJSlocbjI3NRPIH0/c0PeYR6UTZfxBFuG9SBn6g0JctyYGYolHMN7QVyIZoNP9zn/AKofrfTipwd2BQ1zruxiqoGiJaT9QIqV3rQAyJ3cc+X7808VuCDOQ91TDYZb0hoVwZ9Yilt+9BI4qVnWbSTzPocUbo9Gi/zL0FSJjevfuwmRGMQeaZtwcmGlu1ABFtnmmOk0oGTVWk0vE0VdzMdv7V3wJ+fgy+5qTMA8VNdeVGDke9KX1fYH51B72PnQFjGKcSNzVS3NT3bc96GVozUb94Hvn1pRENWlrX5ED/PpSvUk5j5n/irLl4njHvVF1THr/wA17EaDK1J4znNXae9mOxwfTPb9qFU/tUrSEnFZDIxLrdwbioGJA/WtNo7otKpGD+1Z6xptvmMD0n94qb6wzn9KnsG6UVHHMdajqhmqR1AseYjilFzUTUTezSvTlfrH5mkOvnJiTzVGo1Qjmkz3J71UL8470PpRvrn5jP8AjMDFTa/Of+aUJdnvRYtbmCitNcH1o+6dqRO4xj279vpTbT3tw98cDH2+lIOIAOB+/pR9m9GSOPeJ9PlQbBNXUmT6rfLNtn7evpHzpSbJC7go/XP+TVd/VbrhIznmvGY+tBtwZSt/GJZbuNIAke04obUaluN2PSrbSnk4/aqL+nJkgE8ifU+xolHM8biR3K9Hrdj7vnH+e9M9V1tTbJAG58MDOO8g/wCc0j8GMmhmYg001K5zFLqnqBHgwuyst86s19og8AD24ofS6kb1IwZGaL19wbvnmiOQZOHzI6PUiCrGBzwORx9PWq+tn+YSMbgpj3IE/c5+tdo7iq6sRIBkg/5n1+lV9XsENO/eGyGnke/pxxRKPdPWWM1ZHxNUTAFV3nxNdXV1DPmhFRXP1rmaa9rqTClVyqbIloPFdXVhhieagRNDXTNeV1DHrKFPt6UbphJz717XUBjHlOt1LE0PZYz9DXV1B4jVkxfOa534rq6sjJPcRHvUUHeurqyHOtmDI9BTnpKDbu7n/iurqFpiwnbEn3qu/cIQ/U11dS5o7i22c0xVYH2rq6gs7lSzzxCaou3ScTif8Pzrq6lr3PExZeck1Qbhryuq9epNYZPSN5hRWpckGexrq6hP6oK9S1GKWd64bftn22zEfOgL+oZiSxkmurq1RPWEz//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68966" name="AutoShape 6" descr="http://www.iglesiadepalermo.com.ar/creencias/acontecimientos%20finales/segunda%20venida%20de%20Cristo.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68968" name="AutoShape 8" descr="http://www.iglesiadepalermo.com.ar/creencias/acontecimientos%20finales/segunda%20venida%20de%20Cristo.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8" name="Picture 28" descr="http://t0.gstatic.com/images?q=tbn:ANd9GcQO9FBSxm3znhZJXtBcLOTdJu1LNJDRoiX-JYB60Jt2LHddu3o6"/>
          <p:cNvPicPr>
            <a:picLocks noChangeAspect="1" noChangeArrowheads="1"/>
          </p:cNvPicPr>
          <p:nvPr/>
        </p:nvPicPr>
        <p:blipFill>
          <a:blip r:embed="rId2" cstate="print"/>
          <a:srcRect/>
          <a:stretch>
            <a:fillRect/>
          </a:stretch>
        </p:blipFill>
        <p:spPr bwMode="auto">
          <a:xfrm>
            <a:off x="5148064" y="548680"/>
            <a:ext cx="3816424" cy="357604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2">
              <a:lumMod val="20000"/>
              <a:lumOff val="80000"/>
            </a:schemeClr>
          </a:solidFill>
        </p:spPr>
        <p:txBody>
          <a:bodyPr>
            <a:normAutofit fontScale="92500" lnSpcReduction="10000"/>
          </a:bodyPr>
          <a:lstStyle/>
          <a:p>
            <a:pPr algn="ctr">
              <a:buNone/>
            </a:pPr>
            <a:r>
              <a:rPr lang="es-CO" dirty="0" smtClean="0"/>
              <a:t>  </a:t>
            </a:r>
            <a:r>
              <a:rPr lang="es-CO" dirty="0" smtClean="0"/>
              <a:t> </a:t>
            </a:r>
            <a:r>
              <a:rPr lang="es-CO" dirty="0" smtClean="0"/>
              <a:t>Hasta este momento las cortes celestiales han sido descritas como llenas de alabanza y canto; ahora todo está en silencio, en solemne expectativa por las cosas que están a punto de suceder</a:t>
            </a:r>
            <a:r>
              <a:rPr lang="es-CO" dirty="0" smtClean="0"/>
              <a:t>.</a:t>
            </a:r>
          </a:p>
          <a:p>
            <a:pPr algn="ctr">
              <a:buNone/>
            </a:pPr>
            <a:endParaRPr lang="es-CO" dirty="0" smtClean="0"/>
          </a:p>
          <a:p>
            <a:pPr algn="ctr">
              <a:buNone/>
            </a:pPr>
            <a:r>
              <a:rPr lang="es-CO" sz="3500" b="1" i="1" dirty="0" smtClean="0">
                <a:solidFill>
                  <a:srgbClr val="FF0000"/>
                </a:solidFill>
                <a:latin typeface="Agency FB" pitchFamily="34" charset="0"/>
              </a:rPr>
              <a:t>¿Qué representa la “Media Hora”?</a:t>
            </a:r>
            <a:endParaRPr lang="es-CO" sz="3500" b="1" i="1" dirty="0" smtClean="0">
              <a:solidFill>
                <a:srgbClr val="FF0000"/>
              </a:solidFill>
              <a:latin typeface="Agency FB" pitchFamily="34" charset="0"/>
            </a:endParaRPr>
          </a:p>
          <a:p>
            <a:pPr algn="ctr">
              <a:buNone/>
            </a:pPr>
            <a:endParaRPr lang="es-CO" sz="3500" b="1" i="1" dirty="0" smtClean="0">
              <a:solidFill>
                <a:srgbClr val="FF0000"/>
              </a:solidFill>
              <a:latin typeface="Agency FB" pitchFamily="34" charset="0"/>
            </a:endParaRPr>
          </a:p>
          <a:p>
            <a:pPr algn="ctr">
              <a:buNone/>
            </a:pPr>
            <a:r>
              <a:rPr lang="es-CO" dirty="0" smtClean="0"/>
              <a:t>En </a:t>
            </a:r>
            <a:r>
              <a:rPr lang="es-CO" dirty="0" smtClean="0"/>
              <a:t>términos proféticos, en base a que un día representa un año literal </a:t>
            </a:r>
            <a:r>
              <a:rPr lang="es-CO" dirty="0" smtClean="0">
                <a:solidFill>
                  <a:srgbClr val="FF0000"/>
                </a:solidFill>
              </a:rPr>
              <a:t>(ver Num.14:34)</a:t>
            </a:r>
            <a:r>
              <a:rPr lang="es-CO" dirty="0" smtClean="0"/>
              <a:t>.  Según esta interpretación </a:t>
            </a:r>
            <a:r>
              <a:rPr lang="es-CO" u="sng" dirty="0" smtClean="0"/>
              <a:t>“media hora”</a:t>
            </a:r>
            <a:r>
              <a:rPr lang="es-CO" dirty="0" smtClean="0"/>
              <a:t> sería aproximadamente igual a </a:t>
            </a:r>
            <a:r>
              <a:rPr lang="es-CO" i="1" dirty="0" smtClean="0">
                <a:solidFill>
                  <a:srgbClr val="0070C0"/>
                </a:solidFill>
              </a:rPr>
              <a:t>UNA SEMANA LITERAL</a:t>
            </a:r>
            <a:r>
              <a:rPr lang="es-CO" dirty="0" smtClean="0"/>
              <a:t> </a:t>
            </a:r>
            <a:r>
              <a:rPr lang="es-CO" dirty="0" smtClean="0">
                <a:solidFill>
                  <a:srgbClr val="FF0000"/>
                </a:solidFill>
              </a:rPr>
              <a:t>(ver </a:t>
            </a:r>
            <a:r>
              <a:rPr lang="es-CO" dirty="0" smtClean="0">
                <a:solidFill>
                  <a:srgbClr val="FF0000"/>
                </a:solidFill>
              </a:rPr>
              <a:t>Primeros Escritos </a:t>
            </a:r>
            <a:r>
              <a:rPr lang="es-CO" dirty="0" smtClean="0">
                <a:solidFill>
                  <a:srgbClr val="FF0000"/>
                </a:solidFill>
              </a:rPr>
              <a:t>16</a:t>
            </a:r>
            <a:r>
              <a:rPr lang="es-CO" dirty="0" smtClean="0">
                <a:solidFill>
                  <a:srgbClr val="FF0000"/>
                </a:solidFill>
              </a:rPr>
              <a:t>).</a:t>
            </a:r>
            <a:r>
              <a:rPr lang="es-CO" b="1" dirty="0" smtClean="0"/>
              <a:t>     </a:t>
            </a: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5"/>
            <a:ext cx="5904656" cy="2808312"/>
          </a:xfrm>
          <a:solidFill>
            <a:schemeClr val="accent1">
              <a:lumMod val="20000"/>
              <a:lumOff val="80000"/>
            </a:schemeClr>
          </a:solidFill>
        </p:spPr>
        <p:txBody>
          <a:bodyPr>
            <a:normAutofit lnSpcReduction="10000"/>
          </a:bodyPr>
          <a:lstStyle/>
          <a:p>
            <a:pPr algn="ctr">
              <a:buNone/>
            </a:pPr>
            <a:r>
              <a:rPr lang="es-CO" dirty="0" smtClean="0"/>
              <a:t>      </a:t>
            </a:r>
            <a:r>
              <a:rPr lang="es-CO" sz="3800" dirty="0" smtClean="0"/>
              <a:t>El </a:t>
            </a:r>
            <a:r>
              <a:rPr lang="es-CO" sz="3800" dirty="0" smtClean="0"/>
              <a:t>cuadro presenta al ángel que añade incienso a las oraciones de los santos a medida que éstas ascienden al trono de Dios. </a:t>
            </a:r>
            <a:endParaRPr lang="es-CO" sz="3800" dirty="0" smtClean="0"/>
          </a:p>
          <a:p>
            <a:pPr>
              <a:buNone/>
            </a:pPr>
            <a:endParaRPr lang="es-CO" dirty="0" smtClean="0"/>
          </a:p>
          <a:p>
            <a:pPr>
              <a:buNone/>
            </a:pPr>
            <a:endParaRPr lang="es-CO" dirty="0"/>
          </a:p>
        </p:txBody>
      </p:sp>
      <p:pic>
        <p:nvPicPr>
          <p:cNvPr id="2052" name="Picture 4" descr="http://t0.gstatic.com/images?q=tbn:ANd9GcQ9MLuJJhpK7mGue_wdUTP3zCRBVhYrOvOzGLNHBnwkx3Tx2KG4fw"/>
          <p:cNvPicPr>
            <a:picLocks noChangeAspect="1" noChangeArrowheads="1"/>
          </p:cNvPicPr>
          <p:nvPr/>
        </p:nvPicPr>
        <p:blipFill>
          <a:blip r:embed="rId2" cstate="print"/>
          <a:srcRect/>
          <a:stretch>
            <a:fillRect/>
          </a:stretch>
        </p:blipFill>
        <p:spPr bwMode="auto">
          <a:xfrm>
            <a:off x="6012160" y="3573016"/>
            <a:ext cx="2827015" cy="2304256"/>
          </a:xfrm>
          <a:prstGeom prst="rect">
            <a:avLst/>
          </a:prstGeom>
          <a:noFill/>
        </p:spPr>
      </p:pic>
      <p:pic>
        <p:nvPicPr>
          <p:cNvPr id="2054" name="Picture 6" descr="http://t2.gstatic.com/images?q=tbn:ANd9GcRC9FtFXMhb4WgaciRbrRJW7W_obSj4F9sRFNnFwLVDTF1W_y4zKA"/>
          <p:cNvPicPr>
            <a:picLocks noChangeAspect="1" noChangeArrowheads="1"/>
          </p:cNvPicPr>
          <p:nvPr/>
        </p:nvPicPr>
        <p:blipFill>
          <a:blip r:embed="rId3" cstate="print"/>
          <a:srcRect/>
          <a:stretch>
            <a:fillRect/>
          </a:stretch>
        </p:blipFill>
        <p:spPr bwMode="auto">
          <a:xfrm>
            <a:off x="6012160" y="404664"/>
            <a:ext cx="2736304" cy="2839964"/>
          </a:xfrm>
          <a:prstGeom prst="rect">
            <a:avLst/>
          </a:prstGeom>
          <a:noFill/>
        </p:spPr>
      </p:pic>
      <p:sp>
        <p:nvSpPr>
          <p:cNvPr id="7" name="6 Rectángulo"/>
          <p:cNvSpPr/>
          <p:nvPr/>
        </p:nvSpPr>
        <p:spPr>
          <a:xfrm>
            <a:off x="467544" y="3573015"/>
            <a:ext cx="5544616" cy="3108543"/>
          </a:xfrm>
          <a:prstGeom prst="rect">
            <a:avLst/>
          </a:prstGeom>
          <a:solidFill>
            <a:schemeClr val="accent2">
              <a:lumMod val="20000"/>
              <a:lumOff val="80000"/>
            </a:schemeClr>
          </a:solidFill>
        </p:spPr>
        <p:txBody>
          <a:bodyPr wrap="square">
            <a:spAutoFit/>
          </a:bodyPr>
          <a:lstStyle/>
          <a:p>
            <a:pPr algn="ctr"/>
            <a:r>
              <a:rPr lang="es-CO" dirty="0" smtClean="0"/>
              <a:t> </a:t>
            </a:r>
            <a:r>
              <a:rPr lang="es-CO" sz="2800" dirty="0" smtClean="0"/>
              <a:t>La escena descrita puede entenderse como </a:t>
            </a:r>
            <a:r>
              <a:rPr lang="es-CO" sz="2800" i="1" dirty="0" smtClean="0">
                <a:solidFill>
                  <a:srgbClr val="0070C0"/>
                </a:solidFill>
              </a:rPr>
              <a:t>símbolo de la ministración de Cristo a favor de su </a:t>
            </a:r>
            <a:r>
              <a:rPr lang="es-CO" sz="2800" i="1" dirty="0" smtClean="0">
                <a:solidFill>
                  <a:srgbClr val="0070C0"/>
                </a:solidFill>
              </a:rPr>
              <a:t>pueblo.</a:t>
            </a:r>
          </a:p>
          <a:p>
            <a:endParaRPr lang="es-CO" sz="2800" dirty="0" smtClean="0"/>
          </a:p>
          <a:p>
            <a:pPr algn="ctr"/>
            <a:r>
              <a:rPr lang="es-CO" sz="2800" dirty="0" smtClean="0"/>
              <a:t> </a:t>
            </a:r>
            <a:r>
              <a:rPr lang="es-CO" sz="2800" dirty="0" smtClean="0">
                <a:solidFill>
                  <a:srgbClr val="FF0000"/>
                </a:solidFill>
              </a:rPr>
              <a:t>Rom. 8:34</a:t>
            </a:r>
            <a:r>
              <a:rPr lang="es-CO" sz="2800" dirty="0" smtClean="0"/>
              <a:t> dice: “Cristo……..intercede por nosotros”.</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to="" calcmode="lin" valueType="num">
                                      <p:cBhvr>
                                        <p:cTn id="7"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904656" cy="6120680"/>
          </a:xfrm>
        </p:spPr>
        <p:txBody>
          <a:bodyPr>
            <a:normAutofit/>
          </a:bodyPr>
          <a:lstStyle/>
          <a:p>
            <a:pPr algn="ctr">
              <a:buNone/>
            </a:pPr>
            <a:r>
              <a:rPr lang="es-CO" dirty="0" smtClean="0"/>
              <a:t>    </a:t>
            </a:r>
          </a:p>
          <a:p>
            <a:pPr algn="ctr">
              <a:buNone/>
            </a:pPr>
            <a:r>
              <a:rPr lang="es-CO" sz="4000" dirty="0" smtClean="0"/>
              <a:t> </a:t>
            </a:r>
            <a:r>
              <a:rPr lang="es-CO" sz="4000" dirty="0" smtClean="0"/>
              <a:t>  Cristo</a:t>
            </a:r>
            <a:r>
              <a:rPr lang="es-CO" sz="4000" dirty="0" smtClean="0"/>
              <a:t>, como intercesor, añade sus méritos a las oraciones de los santos, que por este medio son hechas aceptables ante </a:t>
            </a:r>
            <a:r>
              <a:rPr lang="es-CO" sz="4000" dirty="0" smtClean="0"/>
              <a:t>Dios.</a:t>
            </a:r>
          </a:p>
          <a:p>
            <a:pPr algn="ctr">
              <a:buNone/>
            </a:pPr>
            <a:r>
              <a:rPr lang="es-CO" sz="4000" dirty="0" smtClean="0"/>
              <a:t> </a:t>
            </a:r>
            <a:r>
              <a:rPr lang="es-CO" sz="4000" dirty="0" smtClean="0"/>
              <a:t> (ver 1 Juan </a:t>
            </a:r>
            <a:r>
              <a:rPr lang="es-CO" sz="4000" dirty="0" smtClean="0"/>
              <a:t>2:1; </a:t>
            </a:r>
            <a:r>
              <a:rPr lang="es-CO" sz="4000" dirty="0" smtClean="0"/>
              <a:t>PP </a:t>
            </a:r>
            <a:r>
              <a:rPr lang="es-CO" sz="4000" dirty="0" smtClean="0"/>
              <a:t>370; CS 466-467; PE 32, 252). </a:t>
            </a:r>
            <a:endParaRPr lang="es-CO" sz="4000" dirty="0"/>
          </a:p>
        </p:txBody>
      </p:sp>
      <p:pic>
        <p:nvPicPr>
          <p:cNvPr id="174082" name="Picture 2" descr="http://t0.gstatic.com/images?q=tbn:ANd9GcRO76Ucr1PwLVaJ853fmNWeCd0Oa06vjwGx0M6avjKNIdr0fzYx1A"/>
          <p:cNvPicPr>
            <a:picLocks noChangeAspect="1" noChangeArrowheads="1"/>
          </p:cNvPicPr>
          <p:nvPr/>
        </p:nvPicPr>
        <p:blipFill>
          <a:blip r:embed="rId2" cstate="print"/>
          <a:srcRect/>
          <a:stretch>
            <a:fillRect/>
          </a:stretch>
        </p:blipFill>
        <p:spPr bwMode="auto">
          <a:xfrm>
            <a:off x="6156176" y="332656"/>
            <a:ext cx="2664296" cy="3037707"/>
          </a:xfrm>
          <a:prstGeom prst="rect">
            <a:avLst/>
          </a:prstGeom>
          <a:noFill/>
        </p:spPr>
      </p:pic>
      <p:sp>
        <p:nvSpPr>
          <p:cNvPr id="5" name="4 Rectángulo"/>
          <p:cNvSpPr/>
          <p:nvPr/>
        </p:nvSpPr>
        <p:spPr>
          <a:xfrm>
            <a:off x="6084168" y="3501008"/>
            <a:ext cx="3059832" cy="3416320"/>
          </a:xfrm>
          <a:prstGeom prst="rect">
            <a:avLst/>
          </a:prstGeom>
        </p:spPr>
        <p:txBody>
          <a:bodyPr wrap="square">
            <a:spAutoFit/>
          </a:bodyPr>
          <a:lstStyle/>
          <a:p>
            <a:pPr algn="ctr"/>
            <a:r>
              <a:rPr lang="es-CO" sz="2400" dirty="0" smtClean="0">
                <a:solidFill>
                  <a:srgbClr val="FF0000"/>
                </a:solidFill>
              </a:rPr>
              <a:t>Observe como las oraciones de los santos ascienden desde la tierra al Padre celestial, y Cristo desde el Santuario las presenta a Dios, sin lo cual no serían aceptadas. </a:t>
            </a:r>
            <a:endParaRPr lang="es-CO"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472608" cy="6120680"/>
          </a:xfrm>
        </p:spPr>
        <p:txBody>
          <a:bodyPr>
            <a:normAutofit fontScale="92500"/>
          </a:bodyPr>
          <a:lstStyle/>
          <a:p>
            <a:pPr algn="ctr">
              <a:buNone/>
            </a:pPr>
            <a:r>
              <a:rPr lang="es-CO" dirty="0" smtClean="0"/>
              <a:t>     Así </a:t>
            </a:r>
            <a:r>
              <a:rPr lang="es-CO" dirty="0" smtClean="0"/>
              <a:t>como el sumo sacerdote asperjaba la sangre tibia sobre el propiciatorio mientras ascendía </a:t>
            </a:r>
            <a:r>
              <a:rPr lang="es-CO" b="1" dirty="0" smtClean="0"/>
              <a:t>delante </a:t>
            </a:r>
            <a:r>
              <a:rPr lang="es-CO" b="1" dirty="0" smtClean="0"/>
              <a:t>de Dios la nube fragante de incienso, así también, mientras nosotros confesamos nuestros pecados e imploramos la eficacia de la sangre expiatoria de Cristo, deben ascender al cielo nuestras oraciones fragantes por los méritos del carácter de nuestro Salvador.  </a:t>
            </a:r>
          </a:p>
          <a:p>
            <a:endParaRPr lang="es-CO" dirty="0"/>
          </a:p>
        </p:txBody>
      </p:sp>
      <p:pic>
        <p:nvPicPr>
          <p:cNvPr id="173058" name="Picture 2" descr="http://www.laicos.org/expiacion.jpg"/>
          <p:cNvPicPr>
            <a:picLocks noChangeAspect="1" noChangeArrowheads="1"/>
          </p:cNvPicPr>
          <p:nvPr/>
        </p:nvPicPr>
        <p:blipFill>
          <a:blip r:embed="rId2" cstate="print"/>
          <a:srcRect/>
          <a:stretch>
            <a:fillRect/>
          </a:stretch>
        </p:blipFill>
        <p:spPr bwMode="auto">
          <a:xfrm>
            <a:off x="6228184" y="476672"/>
            <a:ext cx="2304256" cy="2880320"/>
          </a:xfrm>
          <a:prstGeom prst="rect">
            <a:avLst/>
          </a:prstGeom>
          <a:noFill/>
        </p:spPr>
      </p:pic>
      <p:sp>
        <p:nvSpPr>
          <p:cNvPr id="6" name="5 Rectángulo"/>
          <p:cNvSpPr/>
          <p:nvPr/>
        </p:nvSpPr>
        <p:spPr>
          <a:xfrm>
            <a:off x="5580112" y="3717031"/>
            <a:ext cx="3312368" cy="2677656"/>
          </a:xfrm>
          <a:prstGeom prst="rect">
            <a:avLst/>
          </a:prstGeom>
        </p:spPr>
        <p:txBody>
          <a:bodyPr wrap="square">
            <a:spAutoFit/>
          </a:bodyPr>
          <a:lstStyle/>
          <a:p>
            <a:pPr algn="ctr"/>
            <a:r>
              <a:rPr lang="es-CO" sz="2400" dirty="0" smtClean="0">
                <a:solidFill>
                  <a:srgbClr val="FF0000"/>
                </a:solidFill>
              </a:rPr>
              <a:t>Aquí, las oraciones de Israel están representadas por el incienso, y la sangre del macho cabrió representaba la sangre de Cristo. </a:t>
            </a:r>
            <a:endParaRPr lang="es-CO"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762872" cy="3168352"/>
          </a:xfrm>
        </p:spPr>
        <p:txBody>
          <a:bodyPr>
            <a:normAutofit fontScale="92500" lnSpcReduction="10000"/>
          </a:bodyPr>
          <a:lstStyle/>
          <a:p>
            <a:pPr algn="ctr">
              <a:buNone/>
            </a:pPr>
            <a:r>
              <a:rPr lang="es-CO" b="1" dirty="0" smtClean="0"/>
              <a:t>    </a:t>
            </a:r>
            <a:r>
              <a:rPr lang="es-CO" dirty="0" smtClean="0"/>
              <a:t>A </a:t>
            </a:r>
            <a:r>
              <a:rPr lang="es-CO" dirty="0" smtClean="0"/>
              <a:t>pesar de nuestra indignidad debemos recordar que hay Uno que puede quitar el pecado y que está dispuesto a salvar al pecador y con anhelo de hacerlo.  </a:t>
            </a:r>
            <a:endParaRPr lang="es-CO" dirty="0"/>
          </a:p>
        </p:txBody>
      </p:sp>
      <p:sp>
        <p:nvSpPr>
          <p:cNvPr id="4" name="3 Rectángulo"/>
          <p:cNvSpPr/>
          <p:nvPr/>
        </p:nvSpPr>
        <p:spPr>
          <a:xfrm>
            <a:off x="395536" y="3645024"/>
            <a:ext cx="8424936" cy="2554545"/>
          </a:xfrm>
          <a:prstGeom prst="rect">
            <a:avLst/>
          </a:prstGeom>
        </p:spPr>
        <p:txBody>
          <a:bodyPr wrap="square">
            <a:spAutoFit/>
          </a:bodyPr>
          <a:lstStyle/>
          <a:p>
            <a:pPr algn="ctr">
              <a:buNone/>
            </a:pPr>
            <a:r>
              <a:rPr lang="es-CO" sz="3200" dirty="0" smtClean="0"/>
              <a:t>Pagó el castigo de todos los pecadores con su propia sangre.  Dios quitará todo pecado que sea confesado delante de él con corazón </a:t>
            </a:r>
            <a:r>
              <a:rPr lang="es-CO" sz="3200" dirty="0" smtClean="0"/>
              <a:t>contrito. </a:t>
            </a:r>
            <a:r>
              <a:rPr lang="es-CO" sz="3200" dirty="0" smtClean="0">
                <a:solidFill>
                  <a:srgbClr val="FF0000"/>
                </a:solidFill>
              </a:rPr>
              <a:t>[Aquí el CBA cita Isa.1:18</a:t>
            </a:r>
            <a:r>
              <a:rPr lang="es-CO" sz="3200" dirty="0" smtClean="0">
                <a:solidFill>
                  <a:srgbClr val="FF0000"/>
                </a:solidFill>
              </a:rPr>
              <a:t>; </a:t>
            </a:r>
            <a:r>
              <a:rPr lang="es-CO" sz="3200" dirty="0" smtClean="0">
                <a:solidFill>
                  <a:srgbClr val="FF0000"/>
                </a:solidFill>
              </a:rPr>
              <a:t>Heb.9:13-14</a:t>
            </a:r>
            <a:r>
              <a:rPr lang="es-CO" sz="3200" dirty="0" smtClean="0">
                <a:solidFill>
                  <a:srgbClr val="FF0000"/>
                </a:solidFill>
              </a:rPr>
              <a:t>] (RH 29-9-1896).</a:t>
            </a:r>
            <a:endParaRPr lang="es-CO" sz="3200" dirty="0">
              <a:solidFill>
                <a:srgbClr val="FF0000"/>
              </a:solidFill>
            </a:endParaRPr>
          </a:p>
        </p:txBody>
      </p:sp>
      <p:pic>
        <p:nvPicPr>
          <p:cNvPr id="175106" name="Picture 2" descr="http://t0.gstatic.com/images?q=tbn:ANd9GcROBrtHx5lDPL9696SrZeInaoWe6b1-Xjp7Lzk40qkh_jCZm5fr"/>
          <p:cNvPicPr>
            <a:picLocks noChangeAspect="1" noChangeArrowheads="1"/>
          </p:cNvPicPr>
          <p:nvPr/>
        </p:nvPicPr>
        <p:blipFill>
          <a:blip r:embed="rId2" cstate="print"/>
          <a:srcRect/>
          <a:stretch>
            <a:fillRect/>
          </a:stretch>
        </p:blipFill>
        <p:spPr bwMode="auto">
          <a:xfrm>
            <a:off x="5796136" y="404664"/>
            <a:ext cx="2847975" cy="290587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75106"/>
                                        </p:tgtEl>
                                        <p:attrNameLst>
                                          <p:attrName>style.visibility</p:attrName>
                                        </p:attrNameLst>
                                      </p:cBhvr>
                                      <p:to>
                                        <p:strVal val="visible"/>
                                      </p:to>
                                    </p:set>
                                    <p:anim to="" calcmode="lin" valueType="num">
                                      <p:cBhvr>
                                        <p:cTn id="7" dur="1" fill="hold"/>
                                        <p:tgtEl>
                                          <p:spTgt spid="17510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256584" cy="6048672"/>
          </a:xfrm>
        </p:spPr>
        <p:txBody>
          <a:bodyPr>
            <a:normAutofit/>
          </a:bodyPr>
          <a:lstStyle/>
          <a:p>
            <a:pPr algn="ctr">
              <a:buNone/>
            </a:pPr>
            <a:r>
              <a:rPr lang="es-CO" dirty="0" smtClean="0"/>
              <a:t>    </a:t>
            </a:r>
            <a:r>
              <a:rPr lang="es-CO" sz="4000" dirty="0" smtClean="0"/>
              <a:t>La </a:t>
            </a:r>
            <a:r>
              <a:rPr lang="es-CO" sz="4000" dirty="0" smtClean="0"/>
              <a:t>cesación del ministerio del ángel junto al altar del incienso simboliza </a:t>
            </a:r>
            <a:r>
              <a:rPr lang="es-CO" sz="4000" u="sng" dirty="0" smtClean="0"/>
              <a:t>el fin de la ministración de Cristo en favor de la humanidad</a:t>
            </a:r>
            <a:r>
              <a:rPr lang="es-CO" sz="4000" dirty="0" smtClean="0"/>
              <a:t>, </a:t>
            </a:r>
            <a:r>
              <a:rPr lang="es-CO" sz="4000" u="sng" dirty="0" smtClean="0">
                <a:solidFill>
                  <a:srgbClr val="0070C0"/>
                </a:solidFill>
              </a:rPr>
              <a:t>o sea el fin del tiempo de gracia</a:t>
            </a:r>
            <a:r>
              <a:rPr lang="es-CO" sz="4000" dirty="0" smtClean="0"/>
              <a:t>. </a:t>
            </a:r>
            <a:endParaRPr lang="es-CO" sz="4000" dirty="0"/>
          </a:p>
        </p:txBody>
      </p:sp>
      <p:pic>
        <p:nvPicPr>
          <p:cNvPr id="4" name="Picture 2" descr="http://t0.gstatic.com/images?q=tbn:ANd9GcRO76Ucr1PwLVaJ853fmNWeCd0Oa06vjwGx0M6avjKNIdr0fzYx1A"/>
          <p:cNvPicPr>
            <a:picLocks noChangeAspect="1" noChangeArrowheads="1"/>
          </p:cNvPicPr>
          <p:nvPr/>
        </p:nvPicPr>
        <p:blipFill>
          <a:blip r:embed="rId2" cstate="print"/>
          <a:srcRect/>
          <a:stretch>
            <a:fillRect/>
          </a:stretch>
        </p:blipFill>
        <p:spPr bwMode="auto">
          <a:xfrm>
            <a:off x="5652120" y="1124744"/>
            <a:ext cx="3168352" cy="4117827"/>
          </a:xfrm>
          <a:prstGeom prst="rect">
            <a:avLst/>
          </a:prstGeom>
          <a:noFill/>
        </p:spPr>
      </p:pic>
    </p:spTree>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4968552" cy="6048672"/>
          </a:xfrm>
        </p:spPr>
        <p:txBody>
          <a:bodyPr>
            <a:normAutofit fontScale="85000" lnSpcReduction="10000"/>
          </a:bodyPr>
          <a:lstStyle/>
          <a:p>
            <a:pPr algn="ctr">
              <a:buNone/>
            </a:pPr>
            <a:r>
              <a:rPr lang="es-CO" dirty="0" smtClean="0"/>
              <a:t>     </a:t>
            </a:r>
            <a:r>
              <a:rPr lang="es-CO" sz="3800" dirty="0" smtClean="0"/>
              <a:t>Las </a:t>
            </a:r>
            <a:r>
              <a:rPr lang="es-CO" sz="3800" dirty="0" smtClean="0"/>
              <a:t>voces, los truenos, los relámpagos y el terremoto que suceden cuando el ángel arroja el incensario en la tierra, describen acontecimientos que sucederán al fin de la </a:t>
            </a:r>
            <a:r>
              <a:rPr lang="es-CO" sz="3800" dirty="0" smtClean="0"/>
              <a:t>el </a:t>
            </a:r>
            <a:r>
              <a:rPr lang="es-CO" sz="3800" dirty="0" smtClean="0"/>
              <a:t>templo </a:t>
            </a:r>
            <a:r>
              <a:rPr lang="es-CO" sz="3800" dirty="0" smtClean="0">
                <a:solidFill>
                  <a:srgbClr val="FF0000"/>
                </a:solidFill>
              </a:rPr>
              <a:t>(Apoc.11:19)</a:t>
            </a:r>
            <a:r>
              <a:rPr lang="es-CO" sz="3800" dirty="0" smtClean="0"/>
              <a:t>, y en la séptima plaga, cuando sale una voz del templo y declara: “Hecho está” </a:t>
            </a:r>
            <a:r>
              <a:rPr lang="es-CO" sz="3800" dirty="0" smtClean="0">
                <a:solidFill>
                  <a:srgbClr val="FF0000"/>
                </a:solidFill>
              </a:rPr>
              <a:t>(Apoc.16:17). </a:t>
            </a:r>
          </a:p>
          <a:p>
            <a:endParaRPr lang="es-CO" dirty="0"/>
          </a:p>
        </p:txBody>
      </p:sp>
      <p:pic>
        <p:nvPicPr>
          <p:cNvPr id="176130" name="Picture 2" descr="http://t1.gstatic.com/images?q=tbn:ANd9GcTU-xetWPm2Hc03KpVHD5FbQOU6wC4rKP7kayqV5d7e5rxzSSmodg"/>
          <p:cNvPicPr>
            <a:picLocks noChangeAspect="1" noChangeArrowheads="1"/>
          </p:cNvPicPr>
          <p:nvPr/>
        </p:nvPicPr>
        <p:blipFill>
          <a:blip r:embed="rId2" cstate="print"/>
          <a:srcRect/>
          <a:stretch>
            <a:fillRect/>
          </a:stretch>
        </p:blipFill>
        <p:spPr bwMode="auto">
          <a:xfrm>
            <a:off x="5292080" y="404664"/>
            <a:ext cx="3600400" cy="3360019"/>
          </a:xfrm>
          <a:prstGeom prst="rect">
            <a:avLst/>
          </a:prstGeom>
          <a:noFill/>
        </p:spPr>
      </p:pic>
      <p:sp>
        <p:nvSpPr>
          <p:cNvPr id="5" name="4 Rectángulo"/>
          <p:cNvSpPr/>
          <p:nvPr/>
        </p:nvSpPr>
        <p:spPr>
          <a:xfrm>
            <a:off x="5292080" y="3789041"/>
            <a:ext cx="3528392" cy="2862322"/>
          </a:xfrm>
          <a:prstGeom prst="rect">
            <a:avLst/>
          </a:prstGeom>
        </p:spPr>
        <p:txBody>
          <a:bodyPr wrap="square">
            <a:spAutoFit/>
          </a:bodyPr>
          <a:lstStyle/>
          <a:p>
            <a:pPr algn="ctr"/>
            <a:r>
              <a:rPr lang="es-CO" sz="2000" b="1" dirty="0" smtClean="0">
                <a:solidFill>
                  <a:srgbClr val="FF0000"/>
                </a:solidFill>
              </a:rPr>
              <a:t>Mat</a:t>
            </a:r>
            <a:r>
              <a:rPr lang="es-CO" sz="2000" b="1" dirty="0" smtClean="0">
                <a:solidFill>
                  <a:srgbClr val="FF0000"/>
                </a:solidFill>
              </a:rPr>
              <a:t>. </a:t>
            </a:r>
            <a:r>
              <a:rPr lang="es-CO" sz="2000" b="1" dirty="0" smtClean="0">
                <a:solidFill>
                  <a:srgbClr val="FF0000"/>
                </a:solidFill>
              </a:rPr>
              <a:t>8:12</a:t>
            </a:r>
            <a:r>
              <a:rPr lang="es-CO" sz="2000" b="1" dirty="0" smtClean="0">
                <a:solidFill>
                  <a:srgbClr val="FF0000"/>
                </a:solidFill>
              </a:rPr>
              <a:t>:</a:t>
            </a:r>
            <a:r>
              <a:rPr lang="es-CO" sz="2000" b="1" dirty="0" smtClean="0"/>
              <a:t> "Mas los hijos del reino serán echados a </a:t>
            </a:r>
            <a:r>
              <a:rPr lang="es-CO" sz="2000" b="1" dirty="0" smtClean="0"/>
              <a:t>las </a:t>
            </a:r>
            <a:r>
              <a:rPr lang="es-CO" sz="2000" b="1" dirty="0" smtClean="0"/>
              <a:t>tinieblas de afuera; </a:t>
            </a:r>
            <a:r>
              <a:rPr lang="es-CO" sz="2000" b="1" i="1" dirty="0" smtClean="0"/>
              <a:t>allí será el lloro y el crujir de </a:t>
            </a:r>
            <a:r>
              <a:rPr lang="es-CO" sz="2000" b="1" i="1" dirty="0" smtClean="0"/>
              <a:t>dientes</a:t>
            </a:r>
            <a:r>
              <a:rPr lang="es-CO" sz="2000" b="1" dirty="0" smtClean="0"/>
              <a:t>“.</a:t>
            </a:r>
          </a:p>
          <a:p>
            <a:pPr algn="ctr"/>
            <a:r>
              <a:rPr lang="es-CO" sz="2000" b="1" i="1" dirty="0" smtClean="0">
                <a:solidFill>
                  <a:srgbClr val="0070C0"/>
                </a:solidFill>
              </a:rPr>
              <a:t> Estos son los que tuvieron todas las posibilidades para ser salvos, sin envergo no quisieron escuchar la voz de Dios, y ahora es demasiado tarde.</a:t>
            </a:r>
            <a:endParaRPr lang="es-CO" sz="2000" b="1" i="1" dirty="0">
              <a:solidFill>
                <a:srgbClr val="0070C0"/>
              </a:solidFill>
            </a:endParaRPr>
          </a:p>
        </p:txBody>
      </p:sp>
    </p:spTree>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834880" cy="6120680"/>
          </a:xfrm>
        </p:spPr>
        <p:txBody>
          <a:bodyPr>
            <a:normAutofit lnSpcReduction="10000"/>
          </a:bodyPr>
          <a:lstStyle/>
          <a:p>
            <a:pPr algn="ctr">
              <a:buNone/>
            </a:pPr>
            <a:r>
              <a:rPr lang="es-CO" dirty="0" smtClean="0"/>
              <a:t>    </a:t>
            </a:r>
          </a:p>
          <a:p>
            <a:pPr algn="ctr">
              <a:buNone/>
            </a:pPr>
            <a:r>
              <a:rPr lang="es-CO" dirty="0" smtClean="0"/>
              <a:t> </a:t>
            </a:r>
            <a:r>
              <a:rPr lang="es-CO" dirty="0" smtClean="0"/>
              <a:t>   Mi oración es que Dios nos permita abrir nuestro corazón a Cristo ahora que todavía tenemos un poquito de tiempo. Que Dios le bendiga es mi deseo.</a:t>
            </a:r>
          </a:p>
          <a:p>
            <a:endParaRPr lang="es-CO" dirty="0" smtClean="0"/>
          </a:p>
          <a:p>
            <a:pPr algn="ctr">
              <a:buNone/>
            </a:pPr>
            <a:r>
              <a:rPr lang="es-CO" dirty="0" smtClean="0"/>
              <a:t>     Esto lo escribo cuando son las 3.49 am, del 17 de Junio de 2012. </a:t>
            </a:r>
            <a:endParaRPr lang="es-CO" dirty="0"/>
          </a:p>
        </p:txBody>
      </p:sp>
      <p:pic>
        <p:nvPicPr>
          <p:cNvPr id="3074" name="Picture 2" descr="http://t3.gstatic.com/images?q=tbn:ANd9GcQsOw82DSYnpzVi-jFQSOh19Uy2sewwA7pWS3c04dxT2j3Er9nc"/>
          <p:cNvPicPr>
            <a:picLocks noChangeAspect="1" noChangeArrowheads="1"/>
          </p:cNvPicPr>
          <p:nvPr/>
        </p:nvPicPr>
        <p:blipFill>
          <a:blip r:embed="rId2" cstate="print"/>
          <a:srcRect/>
          <a:stretch>
            <a:fillRect/>
          </a:stretch>
        </p:blipFill>
        <p:spPr bwMode="auto">
          <a:xfrm>
            <a:off x="5436096" y="332656"/>
            <a:ext cx="3456384" cy="3744416"/>
          </a:xfrm>
          <a:prstGeom prst="rect">
            <a:avLst/>
          </a:prstGeom>
          <a:noFill/>
        </p:spPr>
      </p:pic>
      <p:sp>
        <p:nvSpPr>
          <p:cNvPr id="5" name="4 Rectángulo"/>
          <p:cNvSpPr/>
          <p:nvPr/>
        </p:nvSpPr>
        <p:spPr>
          <a:xfrm>
            <a:off x="5436096" y="4221088"/>
            <a:ext cx="3456384" cy="2677656"/>
          </a:xfrm>
          <a:prstGeom prst="rect">
            <a:avLst/>
          </a:prstGeom>
        </p:spPr>
        <p:txBody>
          <a:bodyPr wrap="square">
            <a:spAutoFit/>
          </a:bodyPr>
          <a:lstStyle/>
          <a:p>
            <a:pPr algn="ctr">
              <a:buNone/>
            </a:pPr>
            <a:r>
              <a:rPr lang="es-CO" sz="2800" i="1" dirty="0" smtClean="0">
                <a:solidFill>
                  <a:srgbClr val="0070C0"/>
                </a:solidFill>
              </a:rPr>
              <a:t>Para ver que tan lejos estamos de la venida de Cristo, le invito a ver el tema: “Fe en medio de la tormenta”.  </a:t>
            </a:r>
            <a:endParaRPr lang="es-CO" sz="2800" i="1" dirty="0">
              <a:solidFill>
                <a:srgbClr val="0070C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5418</TotalTime>
  <Words>10941</Words>
  <Application>Microsoft Office PowerPoint</Application>
  <PresentationFormat>Presentación en pantalla (4:3)</PresentationFormat>
  <Paragraphs>520</Paragraphs>
  <Slides>157</Slides>
  <Notes>1</Notes>
  <HiddenSlides>0</HiddenSlides>
  <MMClips>0</MMClips>
  <ScaleCrop>false</ScaleCrop>
  <HeadingPairs>
    <vt:vector size="4" baseType="variant">
      <vt:variant>
        <vt:lpstr>Tema</vt:lpstr>
      </vt:variant>
      <vt:variant>
        <vt:i4>1</vt:i4>
      </vt:variant>
      <vt:variant>
        <vt:lpstr>Títulos de diapositiva</vt:lpstr>
      </vt:variant>
      <vt:variant>
        <vt:i4>157</vt:i4>
      </vt:variant>
    </vt:vector>
  </HeadingPairs>
  <TitlesOfParts>
    <vt:vector size="158" baseType="lpstr">
      <vt:lpstr>Tema de Office</vt:lpstr>
      <vt:lpstr>Diapositiva 1</vt:lpstr>
      <vt:lpstr>Introducción</vt:lpstr>
      <vt:lpstr>Diapositiva 3</vt:lpstr>
      <vt:lpstr>Diapositiva 4</vt:lpstr>
      <vt:lpstr>Periodo del primer sello</vt:lpstr>
      <vt:lpstr>Diapositiva 6</vt:lpstr>
      <vt:lpstr>¿Qué representan estos símbolos?</vt:lpstr>
      <vt:lpstr>Diapositiva 8</vt:lpstr>
      <vt:lpstr>Diapositiva 9</vt:lpstr>
      <vt:lpstr>Diapositiva 10</vt:lpstr>
      <vt:lpstr>Diapositiva 11</vt:lpstr>
      <vt:lpstr>Diapositiva 12</vt:lpstr>
      <vt:lpstr>Diapositiva 13</vt:lpstr>
      <vt:lpstr>Diapositiva 14</vt:lpstr>
      <vt:lpstr>Diapositiva 15</vt:lpstr>
      <vt:lpstr>Periodo del segundo sello</vt:lpstr>
      <vt:lpstr>Diapositiva 17</vt:lpstr>
      <vt:lpstr>Diapositiva 18</vt:lpstr>
      <vt:lpstr>Diapositiva 19</vt:lpstr>
      <vt:lpstr>Diapositiva 20</vt:lpstr>
      <vt:lpstr>Diapositiva 21</vt:lpstr>
      <vt:lpstr>Diapositiva 22</vt:lpstr>
      <vt:lpstr>Diapositiva 23</vt:lpstr>
      <vt:lpstr>Periodo del tercer sello</vt:lpstr>
      <vt:lpstr>Diapositiva 25</vt:lpstr>
      <vt:lpstr>Diapositiva 26</vt:lpstr>
      <vt:lpstr>Diapositiva 27</vt:lpstr>
      <vt:lpstr>Diapositiva 28</vt:lpstr>
      <vt:lpstr>Diapositiva 29</vt:lpstr>
      <vt:lpstr>¿Qué sucedió cundo la iglesia se unió con la política?</vt:lpstr>
      <vt:lpstr>Diapositiva 31</vt:lpstr>
      <vt:lpstr>Diapositiva 32</vt:lpstr>
      <vt:lpstr>¿A qué equivalía un denario?</vt:lpstr>
      <vt:lpstr>Diapositiva 34</vt:lpstr>
      <vt:lpstr>Diapositiva 35</vt:lpstr>
      <vt:lpstr>¿Qué a echo Dios para conservar el plan de salvación en tiempos de dificultad?</vt:lpstr>
      <vt:lpstr>Diapositiva 37</vt:lpstr>
      <vt:lpstr>Esta decadencia espiritual de la iglesia nos dice que:</vt:lpstr>
      <vt:lpstr>Diapositiva 39</vt:lpstr>
      <vt:lpstr>Diapositiva 40</vt:lpstr>
      <vt:lpstr>Periodo del CUARTO sello</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¿Qué representaba este “altar?</vt:lpstr>
      <vt:lpstr>Diapositiva 88</vt:lpstr>
      <vt:lpstr>Diapositiva 89</vt:lpstr>
      <vt:lpstr>Diapositiva 90</vt:lpstr>
      <vt:lpstr>Diapositiva 91</vt:lpstr>
      <vt:lpstr>Diapositiva 92</vt:lpstr>
      <vt:lpstr>Diapositiva 93</vt:lpstr>
      <vt:lpstr>Diapositiva 94</vt:lpstr>
      <vt:lpstr>Diapositiva 95</vt:lpstr>
      <vt:lpstr>Pero, La sierva del Señor dice:</vt:lpstr>
      <vt:lpstr>¿Qué propósito tenía Dios al mostrar a Ezequiel estos símbolos?</vt:lpstr>
      <vt:lpstr>Diapositiva 98</vt:lpstr>
      <vt:lpstr>Diapositiva 99</vt:lpstr>
      <vt:lpstr>Diapositiva 100</vt:lpstr>
      <vt:lpstr>¿Qué propósito tenía Dios al mostrar a sus hijos el quinto sellos?</vt:lpstr>
      <vt:lpstr>Diapositiva 102</vt:lpstr>
      <vt:lpstr>Diapositiva 103</vt:lpstr>
      <vt:lpstr>Diapositiva 104</vt:lpstr>
      <vt:lpstr>Diapositiva 105</vt:lpstr>
      <vt:lpstr>Diapositiva 106</vt:lpstr>
      <vt:lpstr>Diapositiva 107</vt:lpstr>
      <vt:lpstr>¿Qué significaba para los cristianos de esa época recibir este mensaje?</vt:lpstr>
      <vt:lpstr>Diapositiva 109</vt:lpstr>
      <vt:lpstr>Diapositiva 110</vt:lpstr>
      <vt:lpstr>Diapositiva 111</vt:lpstr>
      <vt:lpstr>Diapositiva 112</vt:lpstr>
      <vt:lpstr>Diapositiva 113</vt:lpstr>
      <vt:lpstr>Diapositiva 114</vt:lpstr>
      <vt:lpstr>En conclusión, los dos símbolos relevantes del quinto sello son el altar y el alma</vt:lpstr>
      <vt:lpstr>Diapositiva 116</vt:lpstr>
      <vt:lpstr>Diapositiva 117</vt:lpstr>
      <vt:lpstr>Diapositiva 118</vt:lpstr>
      <vt:lpstr>Diapositiva 119</vt:lpstr>
      <vt:lpstr>Diapositiva 120</vt:lpstr>
      <vt:lpstr>Diapositiva 121</vt:lpstr>
      <vt:lpstr>Diapositiva 122</vt:lpstr>
      <vt:lpstr>Diapositiva 123</vt:lpstr>
      <vt:lpstr>Diapositiva 124</vt:lpstr>
      <vt:lpstr>Diapositiva 125</vt:lpstr>
      <vt:lpstr>Diapositiva 126</vt:lpstr>
      <vt:lpstr>Diapositiva 127</vt:lpstr>
      <vt:lpstr>¿Quién es el que abre los sello del libro? </vt:lpstr>
      <vt:lpstr>Diapositiva 129</vt:lpstr>
      <vt:lpstr>Diapositiva 130</vt:lpstr>
      <vt:lpstr>Diapositiva 131</vt:lpstr>
      <vt:lpstr>Citas Bíblicas que corroboran estas profecías</vt:lpstr>
      <vt:lpstr>Diapositiva 133</vt:lpstr>
      <vt:lpstr>Diapositiva 134</vt:lpstr>
      <vt:lpstr>Diapositiva 135</vt:lpstr>
      <vt:lpstr>Diapositiva 136</vt:lpstr>
      <vt:lpstr>Diapositiva 137</vt:lpstr>
      <vt:lpstr>Diapositiva 138</vt:lpstr>
      <vt:lpstr>Diapositiva 139</vt:lpstr>
      <vt:lpstr>Diapositiva 140</vt:lpstr>
      <vt:lpstr>Diapositiva 141</vt:lpstr>
      <vt:lpstr>Diapositiva 142</vt:lpstr>
      <vt:lpstr>Diapositiva 143</vt:lpstr>
      <vt:lpstr>Diapositiva 144</vt:lpstr>
      <vt:lpstr>Diapositiva 145</vt:lpstr>
      <vt:lpstr>Diapositiva 146</vt:lpstr>
      <vt:lpstr>Diapositiva 147</vt:lpstr>
      <vt:lpstr>Diapositiva 148</vt:lpstr>
      <vt:lpstr>Diapositiva 149</vt:lpstr>
      <vt:lpstr>Diapositiva 150</vt:lpstr>
      <vt:lpstr>Diapositiva 151</vt:lpstr>
      <vt:lpstr>Diapositiva 152</vt:lpstr>
      <vt:lpstr>Diapositiva 153</vt:lpstr>
      <vt:lpstr>Diapositiva 154</vt:lpstr>
      <vt:lpstr>Diapositiva 155</vt:lpstr>
      <vt:lpstr>Diapositiva 156</vt:lpstr>
      <vt:lpstr>Diapositiva 157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FAMILIA FIERRO CH</dc:creator>
  <cp:lastModifiedBy>FAMILIA FIERRO CH</cp:lastModifiedBy>
  <cp:revision>551</cp:revision>
  <dcterms:created xsi:type="dcterms:W3CDTF">2012-04-17T01:05:53Z</dcterms:created>
  <dcterms:modified xsi:type="dcterms:W3CDTF">2012-06-16T08:58:36Z</dcterms:modified>
</cp:coreProperties>
</file>